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398" r:id="rId2"/>
    <p:sldId id="404" r:id="rId3"/>
    <p:sldId id="623" r:id="rId4"/>
    <p:sldId id="653" r:id="rId5"/>
    <p:sldId id="633" r:id="rId6"/>
    <p:sldId id="667" r:id="rId7"/>
    <p:sldId id="670" r:id="rId8"/>
    <p:sldId id="669" r:id="rId9"/>
    <p:sldId id="692" r:id="rId10"/>
    <p:sldId id="693" r:id="rId11"/>
    <p:sldId id="656" r:id="rId12"/>
    <p:sldId id="695" r:id="rId13"/>
    <p:sldId id="696" r:id="rId14"/>
    <p:sldId id="632" r:id="rId15"/>
    <p:sldId id="663" r:id="rId16"/>
    <p:sldId id="662" r:id="rId17"/>
    <p:sldId id="674" r:id="rId18"/>
    <p:sldId id="672" r:id="rId19"/>
    <p:sldId id="671" r:id="rId20"/>
    <p:sldId id="676" r:id="rId21"/>
    <p:sldId id="680" r:id="rId22"/>
    <p:sldId id="678" r:id="rId23"/>
    <p:sldId id="679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FF33"/>
    <a:srgbClr val="FF0000"/>
    <a:srgbClr val="FFFF00"/>
    <a:srgbClr val="00CC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notesViewPr>
    <p:cSldViewPr>
      <p:cViewPr varScale="1">
        <p:scale>
          <a:sx n="80" d="100"/>
          <a:sy n="80" d="100"/>
        </p:scale>
        <p:origin x="-1920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271" y="1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496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271" y="9118496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C95DE193-C8B1-4780-A106-704EEDCA4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43" tIns="48371" rIns="96743" bIns="48371" numCol="1" anchor="t" anchorCtr="0" compatLnSpc="1">
            <a:prstTxWarp prst="textNoShape">
              <a:avLst/>
            </a:prstTxWarp>
          </a:bodyPr>
          <a:lstStyle>
            <a:lvl1pPr defTabSz="967442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271" y="1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43" tIns="48371" rIns="96743" bIns="48371" numCol="1" anchor="t" anchorCtr="0" compatLnSpc="1">
            <a:prstTxWarp prst="textNoShape">
              <a:avLst/>
            </a:prstTxWarp>
          </a:bodyPr>
          <a:lstStyle>
            <a:lvl1pPr algn="r" defTabSz="967442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6" y="4560902"/>
            <a:ext cx="5851490" cy="432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43" tIns="48371" rIns="96743" bIns="48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496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43" tIns="48371" rIns="96743" bIns="48371" numCol="1" anchor="b" anchorCtr="0" compatLnSpc="1">
            <a:prstTxWarp prst="textNoShape">
              <a:avLst/>
            </a:prstTxWarp>
          </a:bodyPr>
          <a:lstStyle>
            <a:lvl1pPr defTabSz="967442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271" y="9118496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43" tIns="48371" rIns="96743" bIns="48371" numCol="1" anchor="b" anchorCtr="0" compatLnSpc="1">
            <a:prstTxWarp prst="textNoShape">
              <a:avLst/>
            </a:prstTxWarp>
          </a:bodyPr>
          <a:lstStyle>
            <a:lvl1pPr algn="r" defTabSz="967442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AA96D02E-8D0E-4F7A-9A2E-C9D9F6C45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2A83-822B-49A4-9AA7-6962039832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56" y="4560447"/>
            <a:ext cx="5851490" cy="43211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11019-796B-42E3-87C6-E976A77BE264}" type="slidenum">
              <a:rPr lang="en-US"/>
              <a:pPr/>
              <a:t>2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56" y="4560447"/>
            <a:ext cx="5851490" cy="43211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271" y="9119242"/>
            <a:ext cx="3170255" cy="4803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BFDB943-9A81-453F-9937-6ADBC4DA9EC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56" y="4560447"/>
            <a:ext cx="5851490" cy="43211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0E51-CB58-41BE-B715-E76BD84D69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357313"/>
            <a:ext cx="9142413" cy="0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428750"/>
            <a:ext cx="9142413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4" descr="Spac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410200"/>
            <a:ext cx="1752600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13" descr="Blackstone-Panoram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VT_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6096000"/>
            <a:ext cx="25146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spcAft>
                <a:spcPct val="25000"/>
              </a:spcAft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152400"/>
            <a:ext cx="2098675" cy="6419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725" y="152400"/>
            <a:ext cx="6145213" cy="6419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7024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9725" y="1428750"/>
            <a:ext cx="412115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428750"/>
            <a:ext cx="4122738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7024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9725" y="1428750"/>
            <a:ext cx="412115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3275" y="1428750"/>
            <a:ext cx="4122738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3275" y="4076700"/>
            <a:ext cx="4122738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9725" y="152400"/>
            <a:ext cx="8396288" cy="6419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6425" y="6247805"/>
            <a:ext cx="1904939" cy="458391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923" y="6247805"/>
            <a:ext cx="2894155" cy="458391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2636" y="6247805"/>
            <a:ext cx="1904939" cy="458391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pPr>
              <a:defRPr/>
            </a:pPr>
            <a:fld id="{5557AF2D-8878-4CC4-850B-1B90691BE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725" y="1428750"/>
            <a:ext cx="41211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428750"/>
            <a:ext cx="4122738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6702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1" tIns="46036" rIns="92071" bIns="460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9725" y="1428750"/>
            <a:ext cx="83962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1" tIns="46036" rIns="92071" bIns="460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1143000"/>
            <a:ext cx="9142413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066800"/>
            <a:ext cx="9142413" cy="0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0" name="Picture 10" descr="north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89900" y="76200"/>
            <a:ext cx="904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4" descr="Space_Logo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295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400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400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400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9144000" cy="3429000"/>
          </a:xfrm>
        </p:spPr>
        <p:txBody>
          <a:bodyPr/>
          <a:lstStyle/>
          <a:p>
            <a:r>
              <a:rPr lang="en-US" sz="4400" dirty="0" smtClean="0"/>
              <a:t>Testing the </a:t>
            </a:r>
            <a:r>
              <a:rPr lang="en-US" sz="4400" dirty="0" err="1" smtClean="0"/>
              <a:t>Equipotential</a:t>
            </a:r>
            <a:r>
              <a:rPr lang="en-US" sz="4400" dirty="0" smtClean="0"/>
              <a:t> Magnetic Field Line Assumption Using </a:t>
            </a:r>
            <a:r>
              <a:rPr lang="en-US" sz="4400" dirty="0" err="1" smtClean="0"/>
              <a:t>SuperDARN</a:t>
            </a:r>
            <a:r>
              <a:rPr lang="en-US" sz="4400" dirty="0" smtClean="0"/>
              <a:t> Measurements and the Cluster Electron Drift Instrument (EDI)</a:t>
            </a:r>
            <a:endParaRPr lang="en-US" sz="44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876800"/>
            <a:ext cx="6781800" cy="1143000"/>
          </a:xfrm>
        </p:spPr>
        <p:txBody>
          <a:bodyPr/>
          <a:lstStyle/>
          <a:p>
            <a:pPr algn="l" defTabSz="982663">
              <a:lnSpc>
                <a:spcPct val="90000"/>
              </a:lnSpc>
              <a:spcBef>
                <a:spcPct val="0"/>
              </a:spcBef>
            </a:pPr>
            <a:r>
              <a:rPr lang="en-US" b="1" dirty="0" smtClean="0">
                <a:cs typeface="Times New Roman" pitchFamily="18" charset="0"/>
              </a:rPr>
              <a:t>Joseph B. H. Baker</a:t>
            </a:r>
          </a:p>
          <a:p>
            <a:pPr algn="l" defTabSz="982663">
              <a:lnSpc>
                <a:spcPct val="90000"/>
              </a:lnSpc>
              <a:spcBef>
                <a:spcPct val="0"/>
              </a:spcBef>
            </a:pPr>
            <a:r>
              <a:rPr lang="en-US" b="1" dirty="0" smtClean="0">
                <a:cs typeface="Times New Roman" pitchFamily="18" charset="0"/>
              </a:rPr>
              <a:t>Bradley Department of Computer and Electrical Engineering</a:t>
            </a:r>
          </a:p>
          <a:p>
            <a:pPr algn="l" defTabSz="982663">
              <a:lnSpc>
                <a:spcPct val="90000"/>
              </a:lnSpc>
              <a:spcBef>
                <a:spcPct val="0"/>
              </a:spcBef>
            </a:pPr>
            <a:r>
              <a:rPr lang="en-US" b="1" dirty="0" smtClean="0">
                <a:cs typeface="Times New Roman" pitchFamily="18" charset="0"/>
              </a:rPr>
              <a:t>Virginia Tech</a:t>
            </a:r>
          </a:p>
          <a:p>
            <a:pPr algn="l" defTabSz="982663">
              <a:lnSpc>
                <a:spcPct val="90000"/>
              </a:lnSpc>
              <a:spcBef>
                <a:spcPct val="0"/>
              </a:spcBef>
            </a:pPr>
            <a:endParaRPr lang="en-US" sz="1300" b="1" dirty="0">
              <a:cs typeface="Times New Roman" pitchFamily="18" charset="0"/>
            </a:endParaRPr>
          </a:p>
          <a:p>
            <a:pPr algn="l" defTabSz="982663">
              <a:lnSpc>
                <a:spcPct val="90000"/>
              </a:lnSpc>
              <a:spcBef>
                <a:spcPct val="0"/>
              </a:spcBef>
            </a:pPr>
            <a:endParaRPr lang="en-US" sz="13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88100" cy="744538"/>
          </a:xfrm>
          <a:noFill/>
          <a:ln/>
        </p:spPr>
        <p:txBody>
          <a:bodyPr/>
          <a:lstStyle/>
          <a:p>
            <a:pPr defTabSz="982663"/>
            <a:r>
              <a:rPr lang="en-US" sz="4400" dirty="0" smtClean="0"/>
              <a:t>VLOS Distributions</a:t>
            </a:r>
            <a:endParaRPr lang="en-US" sz="4400" dirty="0"/>
          </a:p>
        </p:txBody>
      </p:sp>
      <p:pic>
        <p:nvPicPr>
          <p:cNvPr id="4" name="Content Placeholder 3" descr="figure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4876800"/>
          </a:xfrm>
        </p:spPr>
      </p:pic>
      <p:sp>
        <p:nvSpPr>
          <p:cNvPr id="6" name="TextBox 5"/>
          <p:cNvSpPr txBox="1"/>
          <p:nvPr/>
        </p:nvSpPr>
        <p:spPr>
          <a:xfrm>
            <a:off x="533400" y="6107668"/>
            <a:ext cx="714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SuperDARN</a:t>
            </a:r>
            <a:r>
              <a:rPr lang="en-US" sz="1800" dirty="0" smtClean="0"/>
              <a:t> VLOS distribution is truncated because of ground-scatter 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744538"/>
          </a:xfrm>
          <a:noFill/>
          <a:ln/>
        </p:spPr>
        <p:txBody>
          <a:bodyPr/>
          <a:lstStyle/>
          <a:p>
            <a:pPr defTabSz="982663"/>
            <a:r>
              <a:rPr lang="en-US" sz="3000" dirty="0"/>
              <a:t>Magnetosphere-Ionosphere Scaling Factor</a:t>
            </a:r>
          </a:p>
        </p:txBody>
      </p:sp>
      <p:pic>
        <p:nvPicPr>
          <p:cNvPr id="137219" name="Picture 3" descr="edi_superdarn_factor_histogram_2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256" t="3125" r="2025" b="1563"/>
          <a:stretch>
            <a:fillRect/>
          </a:stretch>
        </p:blipFill>
        <p:spPr>
          <a:xfrm>
            <a:off x="763588" y="1203325"/>
            <a:ext cx="7689850" cy="4654550"/>
          </a:xfrm>
          <a:noFill/>
          <a:ln/>
        </p:spPr>
      </p:pic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339725" y="5943600"/>
            <a:ext cx="88042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1" tIns="46036" rIns="92071" bIns="46036"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</a:pPr>
            <a:r>
              <a:rPr lang="en-US" sz="1800" dirty="0"/>
              <a:t>On average, 24% of </a:t>
            </a:r>
            <a:r>
              <a:rPr lang="en-US" sz="1800" dirty="0" smtClean="0"/>
              <a:t>convection measured by EDI is </a:t>
            </a:r>
            <a:r>
              <a:rPr lang="en-US" sz="1800" dirty="0"/>
              <a:t>not measured in the ionosphere.  However, the </a:t>
            </a:r>
            <a:r>
              <a:rPr lang="en-US" sz="1800" dirty="0" smtClean="0"/>
              <a:t>peak of the distribution </a:t>
            </a:r>
            <a:r>
              <a:rPr lang="en-US" sz="1800" dirty="0"/>
              <a:t>is actually slightly less than unity.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88100" cy="744538"/>
          </a:xfrm>
          <a:noFill/>
          <a:ln/>
        </p:spPr>
        <p:txBody>
          <a:bodyPr/>
          <a:lstStyle/>
          <a:p>
            <a:pPr defTabSz="982663"/>
            <a:r>
              <a:rPr lang="en-US" sz="4400" dirty="0" smtClean="0"/>
              <a:t>Southward IMF</a:t>
            </a:r>
            <a:endParaRPr lang="en-US" sz="4400" dirty="0"/>
          </a:p>
        </p:txBody>
      </p:sp>
      <p:pic>
        <p:nvPicPr>
          <p:cNvPr id="6" name="Content Placeholder 5" descr="figure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959"/>
          <a:stretch>
            <a:fillRect/>
          </a:stretch>
        </p:blipFill>
        <p:spPr>
          <a:xfrm>
            <a:off x="0" y="1161610"/>
            <a:ext cx="9144000" cy="53153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88100" cy="744538"/>
          </a:xfrm>
          <a:noFill/>
          <a:ln/>
        </p:spPr>
        <p:txBody>
          <a:bodyPr/>
          <a:lstStyle/>
          <a:p>
            <a:pPr defTabSz="982663"/>
            <a:r>
              <a:rPr lang="en-US" sz="4400" dirty="0" smtClean="0"/>
              <a:t>Northward IMF</a:t>
            </a:r>
            <a:endParaRPr lang="en-US" sz="4400" dirty="0"/>
          </a:p>
        </p:txBody>
      </p:sp>
      <p:pic>
        <p:nvPicPr>
          <p:cNvPr id="5" name="Content Placeholder 4" descr="figure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9459"/>
          <a:stretch>
            <a:fillRect/>
          </a:stretch>
        </p:blipFill>
        <p:spPr>
          <a:xfrm>
            <a:off x="0" y="1143000"/>
            <a:ext cx="9144000" cy="5334000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52600" y="1143000"/>
            <a:ext cx="1481137" cy="315912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5112" tIns="42556" rIns="85112" bIns="42556">
            <a:spAutoFit/>
          </a:bodyPr>
          <a:lstStyle/>
          <a:p>
            <a:pPr defTabSz="850900"/>
            <a:r>
              <a:rPr lang="en-US" sz="1500" dirty="0"/>
              <a:t>Reverse cells??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86463" y="1131888"/>
            <a:ext cx="1481137" cy="315912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5112" tIns="42556" rIns="85112" bIns="42556">
            <a:spAutoFit/>
          </a:bodyPr>
          <a:lstStyle/>
          <a:p>
            <a:pPr defTabSz="850900"/>
            <a:r>
              <a:rPr lang="en-US" sz="1500" dirty="0"/>
              <a:t>Reverse </a:t>
            </a:r>
            <a:r>
              <a:rPr lang="en-US" sz="1500" dirty="0" smtClean="0"/>
              <a:t>cells!!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515410" cy="781348"/>
          </a:xfrm>
          <a:noFill/>
          <a:ln>
            <a:noFill/>
          </a:ln>
        </p:spPr>
        <p:txBody>
          <a:bodyPr/>
          <a:lstStyle/>
          <a:p>
            <a:r>
              <a:rPr lang="en-US" sz="4000" dirty="0" smtClean="0"/>
              <a:t>Summary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34400" cy="5257800"/>
          </a:xfrm>
        </p:spPr>
        <p:txBody>
          <a:bodyPr/>
          <a:lstStyle/>
          <a:p>
            <a:pPr algn="just"/>
            <a:r>
              <a:rPr lang="en-US" dirty="0" err="1" smtClean="0"/>
              <a:t>SuperDARN</a:t>
            </a:r>
            <a:r>
              <a:rPr lang="en-US" dirty="0" smtClean="0"/>
              <a:t> measurements have been compared with Cluster EDI measurements to test the assumption of </a:t>
            </a:r>
            <a:r>
              <a:rPr lang="en-US" dirty="0" err="1" smtClean="0"/>
              <a:t>equipotential</a:t>
            </a:r>
            <a:r>
              <a:rPr lang="en-US" dirty="0" smtClean="0"/>
              <a:t> magnetic field lines.</a:t>
            </a:r>
          </a:p>
          <a:p>
            <a:pPr algn="just"/>
            <a:r>
              <a:rPr lang="en-US" dirty="0" smtClean="0"/>
              <a:t>On average, 24% of the convection measured by Cluster EDI at high altitude is not measured by </a:t>
            </a:r>
            <a:r>
              <a:rPr lang="en-US" dirty="0" err="1" smtClean="0"/>
              <a:t>SuperDARN</a:t>
            </a:r>
            <a:r>
              <a:rPr lang="en-US" dirty="0" smtClean="0"/>
              <a:t> in the ionosphere.</a:t>
            </a:r>
          </a:p>
          <a:p>
            <a:pPr algn="just"/>
            <a:r>
              <a:rPr lang="en-US" dirty="0" smtClean="0"/>
              <a:t>However, the distribution of the magnetosphere-ionosphere scaling factor is broad and peaks near unity.</a:t>
            </a:r>
          </a:p>
          <a:p>
            <a:pPr algn="just"/>
            <a:r>
              <a:rPr lang="en-US" dirty="0" smtClean="0"/>
              <a:t>The best EDI-</a:t>
            </a:r>
            <a:r>
              <a:rPr lang="en-US" dirty="0" err="1" smtClean="0"/>
              <a:t>SuperDARN</a:t>
            </a:r>
            <a:r>
              <a:rPr lang="en-US" dirty="0" smtClean="0"/>
              <a:t> consistency occurs during periods of moderate magnetosphere-ionosphere coupling and at high latitudes in the polar cap. </a:t>
            </a:r>
          </a:p>
          <a:p>
            <a:pPr algn="just"/>
            <a:r>
              <a:rPr lang="en-US" dirty="0" smtClean="0"/>
              <a:t>The general consistency between EDI and </a:t>
            </a:r>
            <a:r>
              <a:rPr lang="en-US" dirty="0" err="1" smtClean="0"/>
              <a:t>SuperDARN</a:t>
            </a:r>
            <a:r>
              <a:rPr lang="en-US" dirty="0" smtClean="0"/>
              <a:t> convection patterns suggests that the majority of inconsistencies operate over small spatial and/or temporal scales.</a:t>
            </a:r>
          </a:p>
          <a:p>
            <a:pPr algn="just"/>
            <a:r>
              <a:rPr lang="en-US" dirty="0" smtClean="0"/>
              <a:t>During northward IMF the multi-cell convection measured by EDI at high altitude is more pronounced than that measured by </a:t>
            </a:r>
            <a:r>
              <a:rPr lang="en-US" dirty="0" err="1" smtClean="0"/>
              <a:t>SuperDARN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88100" cy="744538"/>
          </a:xfrm>
          <a:noFill/>
          <a:ln/>
        </p:spPr>
        <p:txBody>
          <a:bodyPr/>
          <a:lstStyle/>
          <a:p>
            <a:pPr defTabSz="982663"/>
            <a:r>
              <a:rPr lang="en-US" sz="3000" dirty="0" smtClean="0"/>
              <a:t>Drift Vector Magnitude Comparison</a:t>
            </a:r>
            <a:endParaRPr lang="en-US" sz="3000" dirty="0"/>
          </a:p>
        </p:txBody>
      </p:sp>
      <p:pic>
        <p:nvPicPr>
          <p:cNvPr id="4" name="Content Placeholder 3" descr="figure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058" r="7775"/>
          <a:stretch>
            <a:fillRect/>
          </a:stretch>
        </p:blipFill>
        <p:spPr>
          <a:xfrm>
            <a:off x="685800" y="1371600"/>
            <a:ext cx="7230618" cy="4800600"/>
          </a:xfrm>
        </p:spPr>
      </p:pic>
      <p:sp>
        <p:nvSpPr>
          <p:cNvPr id="6" name="TextBox 5"/>
          <p:cNvSpPr txBox="1"/>
          <p:nvPr/>
        </p:nvSpPr>
        <p:spPr>
          <a:xfrm>
            <a:off x="685800" y="6248400"/>
            <a:ext cx="762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 EDI drift velocity magnitude distribution has a higher tail than </a:t>
            </a:r>
            <a:r>
              <a:rPr lang="en-US" sz="1800" dirty="0" err="1" smtClean="0"/>
              <a:t>SuperDARN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88100" cy="744538"/>
          </a:xfrm>
          <a:noFill/>
          <a:ln/>
        </p:spPr>
        <p:txBody>
          <a:bodyPr/>
          <a:lstStyle/>
          <a:p>
            <a:pPr defTabSz="982663"/>
            <a:r>
              <a:rPr lang="en-US" sz="3000" dirty="0" smtClean="0"/>
              <a:t>EDI Drift Velocity Magnitude</a:t>
            </a:r>
            <a:endParaRPr lang="en-US" sz="3000" dirty="0"/>
          </a:p>
        </p:txBody>
      </p:sp>
      <p:pic>
        <p:nvPicPr>
          <p:cNvPr id="8" name="Content Placeholder 7" descr="figure7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241" r="6533"/>
          <a:stretch>
            <a:fillRect/>
          </a:stretch>
        </p:blipFill>
        <p:spPr>
          <a:xfrm>
            <a:off x="609600" y="1371600"/>
            <a:ext cx="7772400" cy="4880769"/>
          </a:xfrm>
        </p:spPr>
      </p:pic>
      <p:sp>
        <p:nvSpPr>
          <p:cNvPr id="9" name="TextBox 8"/>
          <p:cNvSpPr txBox="1"/>
          <p:nvPr/>
        </p:nvSpPr>
        <p:spPr>
          <a:xfrm>
            <a:off x="914400" y="6324600"/>
            <a:ext cx="744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There is better EDI-</a:t>
            </a:r>
            <a:r>
              <a:rPr lang="en-US" sz="1800" dirty="0" err="1" smtClean="0"/>
              <a:t>SuperDARN</a:t>
            </a:r>
            <a:r>
              <a:rPr lang="en-US" sz="1800" dirty="0" smtClean="0"/>
              <a:t> consistency for moderate EDI drift velocities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88100" cy="744538"/>
          </a:xfrm>
          <a:noFill/>
          <a:ln/>
        </p:spPr>
        <p:txBody>
          <a:bodyPr/>
          <a:lstStyle/>
          <a:p>
            <a:pPr defTabSz="982663"/>
            <a:r>
              <a:rPr lang="en-US" sz="3000" dirty="0" err="1" smtClean="0"/>
              <a:t>Kp</a:t>
            </a:r>
            <a:r>
              <a:rPr lang="en-US" sz="3000" dirty="0" smtClean="0"/>
              <a:t> Magnetic Index</a:t>
            </a:r>
            <a:endParaRPr lang="en-US" sz="3000" dirty="0"/>
          </a:p>
        </p:txBody>
      </p:sp>
      <p:pic>
        <p:nvPicPr>
          <p:cNvPr id="5" name="Content Placeholder 4" descr="figure7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138" r="7432"/>
          <a:stretch>
            <a:fillRect/>
          </a:stretch>
        </p:blipFill>
        <p:spPr>
          <a:xfrm>
            <a:off x="685800" y="1295400"/>
            <a:ext cx="7592568" cy="4956968"/>
          </a:xfrm>
        </p:spPr>
      </p:pic>
      <p:sp>
        <p:nvSpPr>
          <p:cNvPr id="7" name="TextBox 6"/>
          <p:cNvSpPr txBox="1"/>
          <p:nvPr/>
        </p:nvSpPr>
        <p:spPr>
          <a:xfrm>
            <a:off x="838200" y="6248400"/>
            <a:ext cx="759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There is better EDI-</a:t>
            </a:r>
            <a:r>
              <a:rPr lang="en-US" sz="1800" dirty="0" err="1" smtClean="0"/>
              <a:t>SuperDARN</a:t>
            </a:r>
            <a:r>
              <a:rPr lang="en-US" sz="1800" dirty="0" smtClean="0"/>
              <a:t> consistency during moderate magnetic activity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88100" cy="744538"/>
          </a:xfrm>
          <a:noFill/>
          <a:ln/>
        </p:spPr>
        <p:txBody>
          <a:bodyPr/>
          <a:lstStyle/>
          <a:p>
            <a:pPr defTabSz="982663"/>
            <a:r>
              <a:rPr lang="en-US" sz="3000" dirty="0" err="1" smtClean="0"/>
              <a:t>Auroral</a:t>
            </a:r>
            <a:r>
              <a:rPr lang="en-US" sz="3000" dirty="0" smtClean="0"/>
              <a:t> Hemispheric Power Index</a:t>
            </a:r>
            <a:endParaRPr lang="en-US" sz="3000" dirty="0"/>
          </a:p>
        </p:txBody>
      </p:sp>
      <p:pic>
        <p:nvPicPr>
          <p:cNvPr id="6" name="Content Placeholder 5" descr="figure7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143" r="7798"/>
          <a:stretch>
            <a:fillRect/>
          </a:stretch>
        </p:blipFill>
        <p:spPr>
          <a:xfrm>
            <a:off x="685800" y="1295400"/>
            <a:ext cx="7207600" cy="4953000"/>
          </a:xfrm>
        </p:spPr>
      </p:pic>
      <p:sp>
        <p:nvSpPr>
          <p:cNvPr id="7" name="TextBox 6"/>
          <p:cNvSpPr txBox="1"/>
          <p:nvPr/>
        </p:nvSpPr>
        <p:spPr>
          <a:xfrm>
            <a:off x="914400" y="6248400"/>
            <a:ext cx="74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There is better EDI-</a:t>
            </a:r>
            <a:r>
              <a:rPr lang="en-US" sz="1800" dirty="0" err="1" smtClean="0"/>
              <a:t>SuperDARN</a:t>
            </a:r>
            <a:r>
              <a:rPr lang="en-US" sz="1800" dirty="0" smtClean="0"/>
              <a:t> consistency during moderate </a:t>
            </a:r>
            <a:r>
              <a:rPr lang="en-US" sz="1800" dirty="0" err="1" smtClean="0"/>
              <a:t>auroral</a:t>
            </a:r>
            <a:r>
              <a:rPr lang="en-US" sz="1800" dirty="0" smtClean="0"/>
              <a:t> activity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88100" cy="744538"/>
          </a:xfrm>
          <a:noFill/>
          <a:ln/>
        </p:spPr>
        <p:txBody>
          <a:bodyPr/>
          <a:lstStyle/>
          <a:p>
            <a:pPr defTabSz="982663"/>
            <a:r>
              <a:rPr lang="en-US" sz="3000" dirty="0" smtClean="0"/>
              <a:t>IMF </a:t>
            </a:r>
            <a:r>
              <a:rPr lang="en-US" sz="3000" dirty="0" err="1" smtClean="0"/>
              <a:t>Bz</a:t>
            </a:r>
            <a:r>
              <a:rPr lang="en-US" sz="3000" dirty="0" smtClean="0"/>
              <a:t> Component</a:t>
            </a:r>
            <a:endParaRPr lang="en-US" sz="3000" dirty="0"/>
          </a:p>
        </p:txBody>
      </p:sp>
      <p:pic>
        <p:nvPicPr>
          <p:cNvPr id="5" name="Content Placeholder 4" descr="figure7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037" r="6564"/>
          <a:stretch>
            <a:fillRect/>
          </a:stretch>
        </p:blipFill>
        <p:spPr>
          <a:xfrm>
            <a:off x="685800" y="1295401"/>
            <a:ext cx="7592566" cy="4724400"/>
          </a:xfrm>
        </p:spPr>
      </p:pic>
      <p:sp>
        <p:nvSpPr>
          <p:cNvPr id="6" name="TextBox 5"/>
          <p:cNvSpPr txBox="1"/>
          <p:nvPr/>
        </p:nvSpPr>
        <p:spPr>
          <a:xfrm>
            <a:off x="1143000" y="6248400"/>
            <a:ext cx="668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There is better EDI-</a:t>
            </a:r>
            <a:r>
              <a:rPr lang="en-US" sz="1800" dirty="0" err="1" smtClean="0"/>
              <a:t>SuperDARN</a:t>
            </a:r>
            <a:r>
              <a:rPr lang="en-US" sz="1800" dirty="0" smtClean="0"/>
              <a:t> consistency during southward IMF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Magnetosphere-Ionosphere Coupling</a:t>
            </a: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304800" y="518160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1" tIns="46036" rIns="92071" bIns="46036"/>
          <a:lstStyle/>
          <a:p>
            <a:pPr marL="342900" indent="-342900" algn="just">
              <a:spcBef>
                <a:spcPct val="20000"/>
              </a:spcBef>
              <a:spcAft>
                <a:spcPct val="500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</a:pPr>
            <a:r>
              <a:rPr lang="en-US" sz="1800" dirty="0" smtClean="0"/>
              <a:t>Plasma </a:t>
            </a:r>
            <a:r>
              <a:rPr lang="en-US" sz="1800" dirty="0"/>
              <a:t>convection in the magnetosphere driven by the solar wind and interplanetary magnetic field (IMF) is mirrored in the </a:t>
            </a:r>
            <a:r>
              <a:rPr lang="en-US" sz="1800" dirty="0" err="1"/>
              <a:t>ionospheric</a:t>
            </a:r>
            <a:r>
              <a:rPr lang="en-US" sz="1800" dirty="0"/>
              <a:t> convection at high latitudes</a:t>
            </a:r>
            <a:r>
              <a:rPr lang="en-US" sz="1800" dirty="0" smtClean="0"/>
              <a:t>.</a:t>
            </a:r>
          </a:p>
          <a:p>
            <a:pPr marL="342900" indent="-342900" algn="just">
              <a:spcBef>
                <a:spcPct val="20000"/>
              </a:spcBef>
              <a:spcAft>
                <a:spcPct val="5000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</a:pPr>
            <a:r>
              <a:rPr lang="en-US" sz="1800" b="1" u="sng" dirty="0" smtClean="0"/>
              <a:t>ASSUMPTION:</a:t>
            </a:r>
            <a:r>
              <a:rPr lang="en-US" sz="1800" dirty="0" smtClean="0"/>
              <a:t> Magnetic Field lines can be treated as electrostatic </a:t>
            </a:r>
            <a:r>
              <a:rPr lang="en-US" sz="1800" dirty="0" err="1" smtClean="0"/>
              <a:t>equipotentials</a:t>
            </a:r>
            <a:endParaRPr lang="en-US" sz="1800" dirty="0"/>
          </a:p>
        </p:txBody>
      </p:sp>
      <p:pic>
        <p:nvPicPr>
          <p:cNvPr id="117772" name="Picture 12" descr="dungey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19200"/>
            <a:ext cx="5257800" cy="3429000"/>
          </a:xfrm>
          <a:noFill/>
          <a:ln/>
        </p:spPr>
      </p:pic>
      <p:pic>
        <p:nvPicPr>
          <p:cNvPr id="117774" name="Picture 14" descr="dungey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62600" y="1447800"/>
            <a:ext cx="3097213" cy="2997200"/>
          </a:xfrm>
          <a:noFill/>
          <a:ln/>
        </p:spPr>
      </p:pic>
      <p:sp>
        <p:nvSpPr>
          <p:cNvPr id="117775" name="AutoShape 15"/>
          <p:cNvSpPr>
            <a:spLocks noChangeArrowheads="1"/>
          </p:cNvSpPr>
          <p:nvPr/>
        </p:nvSpPr>
        <p:spPr bwMode="auto">
          <a:xfrm>
            <a:off x="5791200" y="1219200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5334000" y="1371600"/>
            <a:ext cx="5397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accent1"/>
                </a:solidFill>
              </a:rPr>
              <a:t>SUN</a:t>
            </a:r>
          </a:p>
        </p:txBody>
      </p:sp>
      <p:sp>
        <p:nvSpPr>
          <p:cNvPr id="117777" name="AutoShape 17"/>
          <p:cNvSpPr>
            <a:spLocks noChangeArrowheads="1"/>
          </p:cNvSpPr>
          <p:nvPr/>
        </p:nvSpPr>
        <p:spPr bwMode="auto">
          <a:xfrm>
            <a:off x="8534400" y="2209800"/>
            <a:ext cx="519113" cy="152400"/>
          </a:xfrm>
          <a:prstGeom prst="rightArrow">
            <a:avLst>
              <a:gd name="adj1" fmla="val 50000"/>
              <a:gd name="adj2" fmla="val 8515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8405813" y="1828800"/>
            <a:ext cx="7381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1"/>
                </a:solidFill>
              </a:rPr>
              <a:t>DAWN</a:t>
            </a:r>
          </a:p>
        </p:txBody>
      </p:sp>
      <p:sp>
        <p:nvSpPr>
          <p:cNvPr id="117779" name="AutoShape 19"/>
          <p:cNvSpPr>
            <a:spLocks noChangeArrowheads="1"/>
          </p:cNvSpPr>
          <p:nvPr/>
        </p:nvSpPr>
        <p:spPr bwMode="auto">
          <a:xfrm>
            <a:off x="228600" y="13716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838200" y="1295400"/>
            <a:ext cx="5397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accent1"/>
                </a:solidFill>
              </a:rPr>
              <a:t>SUN</a:t>
            </a: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4876800" y="4419600"/>
            <a:ext cx="1492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 i="1" dirty="0" err="1"/>
              <a:t>Dungey</a:t>
            </a:r>
            <a:r>
              <a:rPr lang="en-US" sz="1800" b="1" dirty="0"/>
              <a:t>, 1961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88100" cy="744538"/>
          </a:xfrm>
          <a:noFill/>
          <a:ln/>
        </p:spPr>
        <p:txBody>
          <a:bodyPr/>
          <a:lstStyle/>
          <a:p>
            <a:pPr defTabSz="982663"/>
            <a:r>
              <a:rPr lang="en-US" sz="3000" dirty="0" smtClean="0"/>
              <a:t>IMF By Component</a:t>
            </a:r>
            <a:endParaRPr lang="en-US" sz="3000" dirty="0"/>
          </a:p>
        </p:txBody>
      </p:sp>
      <p:pic>
        <p:nvPicPr>
          <p:cNvPr id="5" name="Content Placeholder 4" descr="figure7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042" r="7294"/>
          <a:stretch>
            <a:fillRect/>
          </a:stretch>
        </p:blipFill>
        <p:spPr>
          <a:xfrm>
            <a:off x="533400" y="1295400"/>
            <a:ext cx="7747820" cy="4800600"/>
          </a:xfrm>
        </p:spPr>
      </p:pic>
      <p:sp>
        <p:nvSpPr>
          <p:cNvPr id="6" name="TextBox 5"/>
          <p:cNvSpPr txBox="1"/>
          <p:nvPr/>
        </p:nvSpPr>
        <p:spPr>
          <a:xfrm>
            <a:off x="762000" y="6248400"/>
            <a:ext cx="729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There is better EDI-</a:t>
            </a:r>
            <a:r>
              <a:rPr lang="en-US" sz="1800" dirty="0" err="1" smtClean="0"/>
              <a:t>SuperDARN</a:t>
            </a:r>
            <a:r>
              <a:rPr lang="en-US" sz="1800" dirty="0" smtClean="0"/>
              <a:t> consistency for positive IMF By component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88100" cy="744538"/>
          </a:xfrm>
          <a:noFill/>
          <a:ln/>
        </p:spPr>
        <p:txBody>
          <a:bodyPr/>
          <a:lstStyle/>
          <a:p>
            <a:pPr defTabSz="982663"/>
            <a:r>
              <a:rPr lang="en-US" sz="3000" dirty="0" smtClean="0"/>
              <a:t>Month of Year</a:t>
            </a:r>
            <a:endParaRPr lang="en-US" sz="3000" dirty="0"/>
          </a:p>
        </p:txBody>
      </p:sp>
      <p:pic>
        <p:nvPicPr>
          <p:cNvPr id="5" name="Content Placeholder 4" descr="figure7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401" r="6690"/>
          <a:stretch>
            <a:fillRect/>
          </a:stretch>
        </p:blipFill>
        <p:spPr>
          <a:xfrm>
            <a:off x="685800" y="1295401"/>
            <a:ext cx="7440166" cy="4724400"/>
          </a:xfrm>
        </p:spPr>
      </p:pic>
      <p:sp>
        <p:nvSpPr>
          <p:cNvPr id="6" name="TextBox 5"/>
          <p:cNvSpPr txBox="1"/>
          <p:nvPr/>
        </p:nvSpPr>
        <p:spPr>
          <a:xfrm>
            <a:off x="1066800" y="6248400"/>
            <a:ext cx="688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There is better EDI-</a:t>
            </a:r>
            <a:r>
              <a:rPr lang="en-US" sz="1800" dirty="0" err="1" smtClean="0"/>
              <a:t>SuperDARN</a:t>
            </a:r>
            <a:r>
              <a:rPr lang="en-US" sz="1800" dirty="0" smtClean="0"/>
              <a:t> consistency during Fall-Winter months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88100" cy="744538"/>
          </a:xfrm>
          <a:noFill/>
          <a:ln/>
        </p:spPr>
        <p:txBody>
          <a:bodyPr/>
          <a:lstStyle/>
          <a:p>
            <a:pPr defTabSz="982663"/>
            <a:r>
              <a:rPr lang="en-US" sz="3000" dirty="0" smtClean="0"/>
              <a:t>Magnetic Local Time</a:t>
            </a:r>
            <a:endParaRPr lang="en-US" sz="3000" dirty="0"/>
          </a:p>
        </p:txBody>
      </p:sp>
      <p:pic>
        <p:nvPicPr>
          <p:cNvPr id="5" name="Content Placeholder 4" descr="figure7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301" r="7895"/>
          <a:stretch>
            <a:fillRect/>
          </a:stretch>
        </p:blipFill>
        <p:spPr>
          <a:xfrm>
            <a:off x="457200" y="1295401"/>
            <a:ext cx="8001000" cy="4724400"/>
          </a:xfrm>
        </p:spPr>
      </p:pic>
      <p:sp>
        <p:nvSpPr>
          <p:cNvPr id="6" name="TextBox 5"/>
          <p:cNvSpPr txBox="1"/>
          <p:nvPr/>
        </p:nvSpPr>
        <p:spPr>
          <a:xfrm>
            <a:off x="381000" y="6248400"/>
            <a:ext cx="692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There is better EDI-</a:t>
            </a:r>
            <a:r>
              <a:rPr lang="en-US" sz="1800" dirty="0" err="1" smtClean="0"/>
              <a:t>SuperDARN</a:t>
            </a:r>
            <a:r>
              <a:rPr lang="en-US" sz="1800" dirty="0" smtClean="0"/>
              <a:t> consistency in the late evening sector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88100" cy="744538"/>
          </a:xfrm>
          <a:noFill/>
          <a:ln/>
        </p:spPr>
        <p:txBody>
          <a:bodyPr/>
          <a:lstStyle/>
          <a:p>
            <a:pPr defTabSz="982663"/>
            <a:r>
              <a:rPr lang="en-US" sz="3000" dirty="0" smtClean="0"/>
              <a:t>Magnetic Latitude</a:t>
            </a:r>
            <a:endParaRPr lang="en-US" sz="3000" dirty="0"/>
          </a:p>
        </p:txBody>
      </p:sp>
      <p:pic>
        <p:nvPicPr>
          <p:cNvPr id="5" name="Content Placeholder 4" descr="figure7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042" r="7367"/>
          <a:stretch>
            <a:fillRect/>
          </a:stretch>
        </p:blipFill>
        <p:spPr>
          <a:xfrm>
            <a:off x="609600" y="1219200"/>
            <a:ext cx="7664800" cy="4800600"/>
          </a:xfrm>
        </p:spPr>
      </p:pic>
      <p:sp>
        <p:nvSpPr>
          <p:cNvPr id="6" name="TextBox 5"/>
          <p:cNvSpPr txBox="1"/>
          <p:nvPr/>
        </p:nvSpPr>
        <p:spPr>
          <a:xfrm>
            <a:off x="1447800" y="6248400"/>
            <a:ext cx="607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There is better EDI-</a:t>
            </a:r>
            <a:r>
              <a:rPr lang="en-US" sz="1800" dirty="0" err="1" smtClean="0"/>
              <a:t>SuperDARN</a:t>
            </a:r>
            <a:r>
              <a:rPr lang="en-US" sz="1800" dirty="0" smtClean="0"/>
              <a:t> consistency at higher latitudes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86600" cy="619125"/>
          </a:xfrm>
          <a:noFill/>
        </p:spPr>
        <p:txBody>
          <a:bodyPr/>
          <a:lstStyle/>
          <a:p>
            <a:r>
              <a:rPr lang="en-US" dirty="0" err="1" smtClean="0"/>
              <a:t>Equipotential</a:t>
            </a:r>
            <a:r>
              <a:rPr lang="en-US" dirty="0" smtClean="0"/>
              <a:t> Magnetic Field Lines?</a:t>
            </a:r>
          </a:p>
        </p:txBody>
      </p:sp>
      <p:pic>
        <p:nvPicPr>
          <p:cNvPr id="5123" name="ClipArt Placeholder 5" descr="20010312_matthias1 copy.jpg"/>
          <p:cNvPicPr>
            <a:picLocks noGrp="1" noChangeAspect="1"/>
          </p:cNvPicPr>
          <p:nvPr>
            <p:ph type="clipArt" sz="half" idx="1"/>
          </p:nvPr>
        </p:nvPicPr>
        <p:blipFill>
          <a:blip r:embed="rId3" cstate="print"/>
          <a:srcRect t="16855" r="8511" b="10609"/>
          <a:stretch>
            <a:fillRect/>
          </a:stretch>
        </p:blipFill>
        <p:spPr>
          <a:xfrm>
            <a:off x="4218499" y="1500187"/>
            <a:ext cx="4925502" cy="4500563"/>
          </a:xfrm>
        </p:spPr>
      </p:pic>
      <p:pic>
        <p:nvPicPr>
          <p:cNvPr id="5124" name="Picture 7" descr="20010312_1030_ma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432" y="1571625"/>
            <a:ext cx="3950984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309486" y="5943600"/>
            <a:ext cx="8834514" cy="70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12" tIns="42556" rIns="85112" bIns="42556">
            <a:spAutoFit/>
          </a:bodyPr>
          <a:lstStyle/>
          <a:p>
            <a:r>
              <a:rPr lang="en-US" sz="2000" dirty="0"/>
              <a:t>Is this a believable representation of </a:t>
            </a:r>
            <a:r>
              <a:rPr lang="en-US" sz="2000" dirty="0" err="1"/>
              <a:t>magnetospheric</a:t>
            </a:r>
            <a:r>
              <a:rPr lang="en-US" sz="2000" dirty="0"/>
              <a:t> convection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equipotential</a:t>
            </a:r>
            <a:r>
              <a:rPr lang="en-US" sz="2000" dirty="0" smtClean="0"/>
              <a:t> field-line assumption can be tested using spacecraft measurements.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553200" cy="1006475"/>
          </a:xfrm>
          <a:noFill/>
          <a:ln/>
        </p:spPr>
        <p:txBody>
          <a:bodyPr/>
          <a:lstStyle/>
          <a:p>
            <a:r>
              <a:rPr lang="en-US" sz="3200"/>
              <a:t>Testing the Equipotential Magnetic Field Line Assumption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5486400"/>
          </a:xfrm>
        </p:spPr>
        <p:txBody>
          <a:bodyPr/>
          <a:lstStyle/>
          <a:p>
            <a:pPr marL="368300" indent="-368300" algn="just" defTabSz="982663">
              <a:buFont typeface="Wingdings" pitchFamily="2" charset="2"/>
              <a:buNone/>
            </a:pPr>
            <a:r>
              <a:rPr lang="en-US" sz="2800" dirty="0"/>
              <a:t>APPROACH:</a:t>
            </a:r>
          </a:p>
          <a:p>
            <a:pPr marL="833438" lvl="1" indent="-342900" algn="just" defTabSz="982663"/>
            <a:r>
              <a:rPr lang="en-US" sz="2000" dirty="0"/>
              <a:t>Use an empirical magnetic field model (</a:t>
            </a:r>
            <a:r>
              <a:rPr lang="en-US" sz="2000" dirty="0" err="1"/>
              <a:t>Tsyganenko</a:t>
            </a:r>
            <a:r>
              <a:rPr lang="en-US" sz="2000" dirty="0"/>
              <a:t> T01) to identify the magnetic </a:t>
            </a:r>
            <a:r>
              <a:rPr lang="en-US" sz="2000" dirty="0" err="1"/>
              <a:t>footpoint</a:t>
            </a:r>
            <a:r>
              <a:rPr lang="en-US" sz="2000" dirty="0"/>
              <a:t> of the Cluster spacecraft in the ionosphere.</a:t>
            </a:r>
          </a:p>
          <a:p>
            <a:pPr marL="833438" lvl="1" indent="-342900" algn="just" defTabSz="982663"/>
            <a:r>
              <a:rPr lang="en-US" sz="2000" dirty="0"/>
              <a:t>Check to see if there are simultaneous </a:t>
            </a:r>
            <a:r>
              <a:rPr lang="en-US" sz="2000" dirty="0" err="1"/>
              <a:t>SuperDARN</a:t>
            </a:r>
            <a:r>
              <a:rPr lang="en-US" sz="2000" dirty="0"/>
              <a:t> measurements in the close vicinity of the Cluster </a:t>
            </a:r>
            <a:r>
              <a:rPr lang="en-US" sz="2000" dirty="0" err="1"/>
              <a:t>ionospheric</a:t>
            </a:r>
            <a:r>
              <a:rPr lang="en-US" sz="2000" dirty="0"/>
              <a:t> </a:t>
            </a:r>
            <a:r>
              <a:rPr lang="en-US" sz="2000" dirty="0" err="1"/>
              <a:t>footpoint</a:t>
            </a:r>
            <a:r>
              <a:rPr lang="en-US" sz="2000" dirty="0"/>
              <a:t>.</a:t>
            </a:r>
          </a:p>
          <a:p>
            <a:pPr marL="833438" lvl="1" indent="-342900" algn="just" defTabSz="982663"/>
            <a:r>
              <a:rPr lang="en-US" sz="2000" dirty="0"/>
              <a:t>Calculate an EDI estimate for what the </a:t>
            </a:r>
            <a:r>
              <a:rPr lang="en-US" sz="2000" dirty="0" err="1"/>
              <a:t>ionospheric</a:t>
            </a:r>
            <a:r>
              <a:rPr lang="en-US" sz="2000" dirty="0"/>
              <a:t> velocity should be at the </a:t>
            </a:r>
            <a:r>
              <a:rPr lang="en-US" sz="2000" dirty="0" err="1"/>
              <a:t>footpoint</a:t>
            </a:r>
            <a:r>
              <a:rPr lang="en-US" sz="2000" dirty="0"/>
              <a:t> location assuming </a:t>
            </a:r>
            <a:r>
              <a:rPr lang="en-US" sz="2000" dirty="0" err="1"/>
              <a:t>equipotential</a:t>
            </a:r>
            <a:r>
              <a:rPr lang="en-US" sz="2000" dirty="0"/>
              <a:t> magnetic field lines.</a:t>
            </a:r>
          </a:p>
          <a:p>
            <a:pPr marL="833438" lvl="1" indent="-342900" algn="just" defTabSz="982663"/>
            <a:r>
              <a:rPr lang="en-US" sz="2000" dirty="0"/>
              <a:t>Compare the EDI estimate with the </a:t>
            </a:r>
            <a:r>
              <a:rPr lang="en-US" sz="2000" dirty="0" err="1"/>
              <a:t>SuperDARN</a:t>
            </a:r>
            <a:r>
              <a:rPr lang="en-US" sz="2000" dirty="0"/>
              <a:t> measurements.</a:t>
            </a:r>
          </a:p>
          <a:p>
            <a:pPr marL="833438" lvl="1" indent="-342900" algn="just" defTabSz="982663"/>
            <a:r>
              <a:rPr lang="en-US" sz="2000" dirty="0"/>
              <a:t>Any EDI-</a:t>
            </a:r>
            <a:r>
              <a:rPr lang="en-US" sz="2000" dirty="0" err="1"/>
              <a:t>SuperDARN</a:t>
            </a:r>
            <a:r>
              <a:rPr lang="en-US" sz="2000" dirty="0"/>
              <a:t> inconsistencies should be a result of either:</a:t>
            </a:r>
          </a:p>
          <a:p>
            <a:pPr marL="833438" lvl="1" indent="-342900" algn="just" defTabSz="982663">
              <a:buFont typeface="Wingdings" pitchFamily="2" charset="2"/>
              <a:buNone/>
            </a:pPr>
            <a:r>
              <a:rPr lang="en-US" sz="2000" dirty="0"/>
              <a:t>	          1)  Inaccuracies in the T01 magnetic field model.</a:t>
            </a:r>
          </a:p>
          <a:p>
            <a:pPr marL="833438" lvl="1" indent="-342900" algn="just" defTabSz="982663">
              <a:buFont typeface="Wingdings" pitchFamily="2" charset="2"/>
              <a:buNone/>
            </a:pPr>
            <a:r>
              <a:rPr lang="en-US" sz="2000" dirty="0"/>
              <a:t>    OR      2)  Violation of the </a:t>
            </a:r>
            <a:r>
              <a:rPr lang="en-US" sz="2000" dirty="0" err="1"/>
              <a:t>equipotential</a:t>
            </a:r>
            <a:r>
              <a:rPr lang="en-US" sz="2000" dirty="0"/>
              <a:t> magnetic field line assumption.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785369" cy="924223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EDI-</a:t>
            </a:r>
            <a:r>
              <a:rPr lang="en-US" dirty="0" err="1" smtClean="0"/>
              <a:t>SuperDARN</a:t>
            </a:r>
            <a:r>
              <a:rPr lang="en-US" dirty="0" smtClean="0"/>
              <a:t> Dataset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92" y="1500187"/>
            <a:ext cx="8551646" cy="50720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700" dirty="0" smtClean="0"/>
              <a:t>448,431   1-minute Cluster-3 EDI values obtained between March 2001 – April 2006.</a:t>
            </a:r>
          </a:p>
          <a:p>
            <a:pPr>
              <a:buFont typeface="Wingdings" pitchFamily="2" charset="2"/>
              <a:buNone/>
            </a:pPr>
            <a:r>
              <a:rPr lang="en-US" sz="1700" dirty="0" smtClean="0"/>
              <a:t>196,731   “GOOD” Cluster-3 EDI values northward of 55</a:t>
            </a:r>
            <a:r>
              <a:rPr lang="en-US" sz="1700" dirty="0" smtClean="0">
                <a:cs typeface="Arial" pitchFamily="34" charset="0"/>
              </a:rPr>
              <a:t>° MLAT.</a:t>
            </a:r>
          </a:p>
          <a:p>
            <a:pPr>
              <a:buFont typeface="Wingdings" pitchFamily="2" charset="2"/>
              <a:buNone/>
            </a:pPr>
            <a:r>
              <a:rPr lang="en-US" sz="1700" dirty="0" smtClean="0">
                <a:cs typeface="Arial" pitchFamily="34" charset="0"/>
              </a:rPr>
              <a:t>  11,882   “GOOD” EDI values with </a:t>
            </a:r>
            <a:r>
              <a:rPr lang="en-US" sz="1700" dirty="0" err="1" smtClean="0">
                <a:cs typeface="Arial" pitchFamily="34" charset="0"/>
              </a:rPr>
              <a:t>SuperDARN</a:t>
            </a:r>
            <a:r>
              <a:rPr lang="en-US" sz="1700" dirty="0" smtClean="0">
                <a:cs typeface="Arial" pitchFamily="34" charset="0"/>
              </a:rPr>
              <a:t> data within 100km of the T01 </a:t>
            </a:r>
            <a:r>
              <a:rPr lang="en-US" sz="1700" dirty="0" err="1" smtClean="0">
                <a:cs typeface="Arial" pitchFamily="34" charset="0"/>
              </a:rPr>
              <a:t>footpoint</a:t>
            </a:r>
            <a:r>
              <a:rPr lang="en-US" sz="1700" dirty="0" smtClean="0"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1700" dirty="0" smtClean="0">
                <a:cs typeface="Arial" pitchFamily="34" charset="0"/>
              </a:rPr>
              <a:t>    8,199   “GOOD” EDI values remain after other selection criteria are satisfied.  </a:t>
            </a:r>
          </a:p>
          <a:p>
            <a:pPr>
              <a:buFont typeface="Wingdings" pitchFamily="2" charset="2"/>
              <a:buNone/>
            </a:pPr>
            <a:r>
              <a:rPr lang="en-US" sz="1700" dirty="0" smtClean="0">
                <a:cs typeface="Arial" pitchFamily="34" charset="0"/>
              </a:rPr>
              <a:t>       e.g. Exclude interplanetary conditions that do not produce nominal T01 performance.</a:t>
            </a:r>
          </a:p>
          <a:p>
            <a:pPr>
              <a:buFont typeface="Wingdings" pitchFamily="2" charset="2"/>
              <a:buNone/>
            </a:pPr>
            <a:r>
              <a:rPr lang="en-US" sz="1700" dirty="0" smtClean="0">
                <a:cs typeface="Arial" pitchFamily="34" charset="0"/>
              </a:rPr>
              <a:t>       e.g. Exclude periods when the T01 model is inconsistent with Cluster FGM.                 </a:t>
            </a:r>
          </a:p>
          <a:p>
            <a:pPr>
              <a:buFont typeface="Wingdings" pitchFamily="2" charset="2"/>
              <a:buNone/>
            </a:pPr>
            <a:r>
              <a:rPr lang="en-US" sz="1700" dirty="0" smtClean="0">
                <a:cs typeface="Arial" pitchFamily="34" charset="0"/>
              </a:rPr>
              <a:t>  15,013   </a:t>
            </a:r>
            <a:r>
              <a:rPr lang="en-US" sz="1700" dirty="0" err="1" smtClean="0">
                <a:cs typeface="Arial" pitchFamily="34" charset="0"/>
              </a:rPr>
              <a:t>SuperDARN</a:t>
            </a:r>
            <a:r>
              <a:rPr lang="en-US" sz="1700" dirty="0" smtClean="0">
                <a:cs typeface="Arial" pitchFamily="34" charset="0"/>
              </a:rPr>
              <a:t> V</a:t>
            </a:r>
            <a:r>
              <a:rPr lang="en-US" sz="1700" baseline="-25000" dirty="0" smtClean="0">
                <a:cs typeface="Arial" pitchFamily="34" charset="0"/>
              </a:rPr>
              <a:t>LOS</a:t>
            </a:r>
            <a:r>
              <a:rPr lang="en-US" sz="1700" dirty="0" smtClean="0">
                <a:cs typeface="Arial" pitchFamily="34" charset="0"/>
              </a:rPr>
              <a:t> measurements within 100km of the selected EDI </a:t>
            </a:r>
            <a:r>
              <a:rPr lang="en-US" sz="1700" dirty="0" err="1" smtClean="0">
                <a:cs typeface="Arial" pitchFamily="34" charset="0"/>
              </a:rPr>
              <a:t>footpoints</a:t>
            </a:r>
            <a:r>
              <a:rPr lang="en-US" sz="1700" dirty="0" smtClean="0"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en-US" sz="1700" dirty="0" smtClean="0"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en-US" sz="1700" dirty="0" smtClean="0">
                <a:cs typeface="Arial" pitchFamily="34" charset="0"/>
              </a:rPr>
              <a:t>          15,072 EDI - </a:t>
            </a:r>
            <a:r>
              <a:rPr lang="en-US" sz="1700" dirty="0" err="1" smtClean="0">
                <a:cs typeface="Arial" pitchFamily="34" charset="0"/>
              </a:rPr>
              <a:t>SuperDARN</a:t>
            </a:r>
            <a:r>
              <a:rPr lang="en-US" sz="1700" dirty="0" smtClean="0">
                <a:cs typeface="Arial" pitchFamily="34" charset="0"/>
              </a:rPr>
              <a:t> data pairs within 100km of each other.</a:t>
            </a:r>
          </a:p>
          <a:p>
            <a:pPr lvl="1">
              <a:buFont typeface="Wingdings" pitchFamily="2" charset="2"/>
              <a:buNone/>
            </a:pPr>
            <a:r>
              <a:rPr lang="en-US" sz="1700" dirty="0" smtClean="0">
                <a:cs typeface="Arial" pitchFamily="34" charset="0"/>
              </a:rPr>
              <a:t>          </a:t>
            </a:r>
          </a:p>
          <a:p>
            <a:pPr>
              <a:buFont typeface="Wingdings" pitchFamily="2" charset="2"/>
              <a:buNone/>
            </a:pPr>
            <a:r>
              <a:rPr lang="en-US" sz="1700" dirty="0" smtClean="0">
                <a:cs typeface="Arial" pitchFamily="34" charset="0"/>
              </a:rPr>
              <a:t>      NOTE: Widening the search radius to 250 km and using the same selection criteria yields 97,235 EDI–</a:t>
            </a:r>
            <a:r>
              <a:rPr lang="en-US" sz="1700" dirty="0" err="1" smtClean="0">
                <a:cs typeface="Arial" pitchFamily="34" charset="0"/>
              </a:rPr>
              <a:t>SuperDARN</a:t>
            </a:r>
            <a:r>
              <a:rPr lang="en-US" sz="1700" dirty="0" smtClean="0">
                <a:cs typeface="Arial" pitchFamily="34" charset="0"/>
              </a:rPr>
              <a:t> data pairs.   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81000" y="5105400"/>
            <a:ext cx="903963" cy="209550"/>
          </a:xfrm>
          <a:prstGeom prst="rightArrow">
            <a:avLst>
              <a:gd name="adj1" fmla="val 50000"/>
              <a:gd name="adj2" fmla="val 8007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5112" tIns="42556" rIns="85112" bIns="42556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88100" cy="744538"/>
          </a:xfrm>
          <a:noFill/>
          <a:ln/>
        </p:spPr>
        <p:txBody>
          <a:bodyPr/>
          <a:lstStyle/>
          <a:p>
            <a:pPr defTabSz="982663"/>
            <a:r>
              <a:rPr lang="en-US" sz="3000" dirty="0" smtClean="0"/>
              <a:t>Conjugate EDI-</a:t>
            </a:r>
            <a:r>
              <a:rPr lang="en-US" sz="3000" dirty="0" err="1" smtClean="0"/>
              <a:t>SuperDARN</a:t>
            </a:r>
            <a:r>
              <a:rPr lang="en-US" sz="3000" dirty="0" smtClean="0"/>
              <a:t> Locations</a:t>
            </a:r>
            <a:endParaRPr lang="en-US" sz="3000" dirty="0"/>
          </a:p>
        </p:txBody>
      </p:sp>
      <p:pic>
        <p:nvPicPr>
          <p:cNvPr id="4" name="Content Placeholder 3" descr="figure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964" r="5359" b="3980"/>
          <a:stretch>
            <a:fillRect/>
          </a:stretch>
        </p:blipFill>
        <p:spPr>
          <a:xfrm>
            <a:off x="381000" y="1283855"/>
            <a:ext cx="7772400" cy="53455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88100" cy="744538"/>
          </a:xfrm>
          <a:noFill/>
          <a:ln/>
        </p:spPr>
        <p:txBody>
          <a:bodyPr/>
          <a:lstStyle/>
          <a:p>
            <a:pPr defTabSz="982663"/>
            <a:r>
              <a:rPr lang="en-US" sz="3000" dirty="0" smtClean="0"/>
              <a:t>EDI Ground-Track Distance</a:t>
            </a:r>
            <a:endParaRPr lang="en-US" sz="3000" dirty="0"/>
          </a:p>
        </p:txBody>
      </p:sp>
      <p:pic>
        <p:nvPicPr>
          <p:cNvPr id="4" name="Content Placeholder 3" descr="figur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83494"/>
            <a:ext cx="8686800" cy="4736306"/>
          </a:xfrm>
        </p:spPr>
      </p:pic>
      <p:sp>
        <p:nvSpPr>
          <p:cNvPr id="6" name="TextBox 5"/>
          <p:cNvSpPr txBox="1"/>
          <p:nvPr/>
        </p:nvSpPr>
        <p:spPr>
          <a:xfrm>
            <a:off x="381000" y="6172200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EDI measurements selected for ground distances comparable to a </a:t>
            </a:r>
            <a:r>
              <a:rPr lang="en-US" sz="1800" dirty="0" err="1" smtClean="0"/>
              <a:t>SuperDARN</a:t>
            </a:r>
            <a:r>
              <a:rPr lang="en-US" sz="1800" dirty="0" smtClean="0"/>
              <a:t> grid-cell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88100" cy="744538"/>
          </a:xfrm>
          <a:noFill/>
          <a:ln/>
        </p:spPr>
        <p:txBody>
          <a:bodyPr/>
          <a:lstStyle/>
          <a:p>
            <a:pPr defTabSz="982663"/>
            <a:r>
              <a:rPr lang="en-US" sz="3000" dirty="0" smtClean="0"/>
              <a:t>T01 Model Accuracy at Cluster</a:t>
            </a:r>
            <a:endParaRPr lang="en-US" sz="3000" dirty="0"/>
          </a:p>
        </p:txBody>
      </p:sp>
      <p:pic>
        <p:nvPicPr>
          <p:cNvPr id="4" name="Content Placeholder 3" descr="figure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8305800" cy="4800600"/>
          </a:xfrm>
        </p:spPr>
      </p:pic>
      <p:sp>
        <p:nvSpPr>
          <p:cNvPr id="6" name="TextBox 5"/>
          <p:cNvSpPr txBox="1"/>
          <p:nvPr/>
        </p:nvSpPr>
        <p:spPr>
          <a:xfrm>
            <a:off x="381000" y="6172200"/>
            <a:ext cx="781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EDI measurements selected for magnetic field comparable to T01 model estimates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88100" cy="744538"/>
          </a:xfrm>
          <a:noFill/>
          <a:ln/>
        </p:spPr>
        <p:txBody>
          <a:bodyPr/>
          <a:lstStyle/>
          <a:p>
            <a:pPr defTabSz="982663"/>
            <a:r>
              <a:rPr lang="en-US" sz="4400" dirty="0" smtClean="0"/>
              <a:t>VLOS Comparison</a:t>
            </a:r>
            <a:endParaRPr lang="en-US" sz="4400" dirty="0"/>
          </a:p>
        </p:txBody>
      </p:sp>
      <p:pic>
        <p:nvPicPr>
          <p:cNvPr id="4" name="Content Placeholder 3" descr="figure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143000"/>
            <a:ext cx="91440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T_SuperDARN_0710">
  <a:themeElements>
    <a:clrScheme name="VT_SuperDARN_0710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T_SuperDARN_0710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T_SuperDARN_0710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_SuperDARN_07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SuperDARN_0710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_SuperDARN_0710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_SuperDARN_0710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_SuperDARN_0710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_SuperDARN_0710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VT_SuperDARN_0710</Template>
  <TotalTime>11350</TotalTime>
  <Words>682</Words>
  <Application>Microsoft Office PowerPoint</Application>
  <PresentationFormat>On-screen Show (4:3)</PresentationFormat>
  <Paragraphs>95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VT_SuperDARN_0710</vt:lpstr>
      <vt:lpstr>Testing the Equipotential Magnetic Field Line Assumption Using SuperDARN Measurements and the Cluster Electron Drift Instrument (EDI)</vt:lpstr>
      <vt:lpstr>Magnetosphere-Ionosphere Coupling</vt:lpstr>
      <vt:lpstr>Equipotential Magnetic Field Lines?</vt:lpstr>
      <vt:lpstr>Testing the Equipotential Magnetic Field Line Assumption</vt:lpstr>
      <vt:lpstr>EDI-SuperDARN Dataset</vt:lpstr>
      <vt:lpstr>Conjugate EDI-SuperDARN Locations</vt:lpstr>
      <vt:lpstr>EDI Ground-Track Distance</vt:lpstr>
      <vt:lpstr>T01 Model Accuracy at Cluster</vt:lpstr>
      <vt:lpstr>VLOS Comparison</vt:lpstr>
      <vt:lpstr>VLOS Distributions</vt:lpstr>
      <vt:lpstr>Magnetosphere-Ionosphere Scaling Factor</vt:lpstr>
      <vt:lpstr>Southward IMF</vt:lpstr>
      <vt:lpstr>Northward IMF</vt:lpstr>
      <vt:lpstr>Summary</vt:lpstr>
      <vt:lpstr>Drift Vector Magnitude Comparison</vt:lpstr>
      <vt:lpstr>EDI Drift Velocity Magnitude</vt:lpstr>
      <vt:lpstr>Kp Magnetic Index</vt:lpstr>
      <vt:lpstr>Auroral Hemispheric Power Index</vt:lpstr>
      <vt:lpstr>IMF Bz Component</vt:lpstr>
      <vt:lpstr>IMF By Component</vt:lpstr>
      <vt:lpstr>Month of Year</vt:lpstr>
      <vt:lpstr>Magnetic Local Time</vt:lpstr>
      <vt:lpstr>Magnetic Latitude</vt:lpstr>
    </vt:vector>
  </TitlesOfParts>
  <Company>JHU/APL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Investigations of                                            Magnetosphere-Ionosphere Coupling Using the Super Dual Auroral Radar Network (SuperDARN)</dc:title>
  <dc:creator>Joseph Baker</dc:creator>
  <cp:lastModifiedBy>bakerjb</cp:lastModifiedBy>
  <cp:revision>252</cp:revision>
  <dcterms:created xsi:type="dcterms:W3CDTF">2007-10-15T14:39:25Z</dcterms:created>
  <dcterms:modified xsi:type="dcterms:W3CDTF">2011-08-31T20:41:38Z</dcterms:modified>
</cp:coreProperties>
</file>