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76" r:id="rId3"/>
    <p:sldId id="441" r:id="rId4"/>
    <p:sldId id="443" r:id="rId5"/>
    <p:sldId id="436" r:id="rId6"/>
    <p:sldId id="446" r:id="rId7"/>
    <p:sldId id="437" r:id="rId8"/>
    <p:sldId id="442" r:id="rId9"/>
    <p:sldId id="444" r:id="rId10"/>
    <p:sldId id="445" r:id="rId1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 Neue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 Neue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 Neue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 Neue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bg1"/>
        </a:solidFill>
        <a:latin typeface="Helvetica Neue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bg1"/>
        </a:solidFill>
        <a:latin typeface="Helvetica Neue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bg1"/>
        </a:solidFill>
        <a:latin typeface="Helvetica Neue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bg1"/>
        </a:solidFill>
        <a:latin typeface="Helvetica Neue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bg1"/>
        </a:solidFill>
        <a:latin typeface="Helvetica Neue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D467"/>
    <a:srgbClr val="FFCC33"/>
    <a:srgbClr val="CCFF66"/>
    <a:srgbClr val="000032"/>
    <a:srgbClr val="000080"/>
    <a:srgbClr val="FF6FCF"/>
    <a:srgbClr val="66FFFF"/>
    <a:srgbClr val="FF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9" autoAdjust="0"/>
    <p:restoredTop sz="98806" autoAdjust="0"/>
  </p:normalViewPr>
  <p:slideViewPr>
    <p:cSldViewPr snapToGrid="0">
      <p:cViewPr>
        <p:scale>
          <a:sx n="100" d="100"/>
          <a:sy n="100" d="100"/>
        </p:scale>
        <p:origin x="-1104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4" y="-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936"/>
    </p:cViewPr>
  </p:sorterViewPr>
  <p:notesViewPr>
    <p:cSldViewPr snapToGrid="0">
      <p:cViewPr varScale="1">
        <p:scale>
          <a:sx n="139" d="100"/>
          <a:sy n="139" d="100"/>
        </p:scale>
        <p:origin x="-372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6" Type="http://schemas.openxmlformats.org/officeDocument/2006/relationships/image" Target="../media/image10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5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1059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8837896F-FB99-AF4C-8FA9-881A1F09B0D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103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03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0" y="303213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03238" y="4316413"/>
            <a:ext cx="5856287" cy="4060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</p:spPr>
        <p:txBody>
          <a:bodyPr/>
          <a:lstStyle/>
          <a:p>
            <a:fld id="{9D070D50-48AA-CB41-8C16-C3F2298C99D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</p:spPr>
        <p:txBody>
          <a:bodyPr/>
          <a:lstStyle/>
          <a:p>
            <a:fld id="{646B83D3-D333-3D43-B669-FE3A5FC875D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</p:spPr>
        <p:txBody>
          <a:bodyPr/>
          <a:lstStyle/>
          <a:p>
            <a:fld id="{646B83D3-D333-3D43-B669-FE3A5FC875D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6200" y="8636000"/>
            <a:ext cx="2971800" cy="508000"/>
          </a:xfrm>
          <a:prstGeom prst="rect">
            <a:avLst/>
          </a:prstGeom>
          <a:noFill/>
        </p:spPr>
        <p:txBody>
          <a:bodyPr/>
          <a:lstStyle/>
          <a:p>
            <a:fld id="{5E08610E-0C88-D842-A6C6-C0A79403E90B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Helvetica Neue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/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z="1400">
                <a:effectLst/>
                <a:latin typeface="+mn-lt"/>
              </a:defRPr>
            </a:lvl1pPr>
          </a:lstStyle>
          <a:p>
            <a:r>
              <a:rPr lang="en-US" dirty="0"/>
              <a:t>January 30, 2006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C1651B-1803-C146-A475-83102FC66B9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0546323-5DDA-F946-B412-FB5F623CBD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0BCFDD6-D459-2C4C-8022-5D5889B15C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EE8184D-5BA2-6640-9C95-5CC44B8BCA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82C800D-6902-EC4B-8369-FF322961804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27EE4A3B-50E6-594F-A3E6-37BAE7301A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7EE6AE3-25A0-4147-AE73-5C6A85F2D28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2DE4522-1C38-6440-9A42-CD7AD2DAB0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0C3AC47A-7447-674E-A40F-9092E3C32C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8994A559-4622-6043-870E-5D4BB036AA1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D1A1136-9846-BA4D-8B8A-F4EB8A64800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5B4F5B1E-DDAB-F646-A497-27D01884F42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BE1DFBF1-C1BB-714C-BF04-A441EBB9FD8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1ED20AC-9342-924E-A901-4BB527EA5C6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8F00BBA-E3A9-D140-9917-CEA87836D3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January 30, 2006</a:t>
            </a:r>
            <a:endParaRPr lang="en-US" sz="1400" dirty="0">
              <a:effectLst/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szaharia@lanl.gov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C9269A3-65E0-544A-9464-DC118D3AF4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1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7048" name="Picture 8" descr="LANL_logo_black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7543800" y="6019800"/>
            <a:ext cx="1524000" cy="790575"/>
          </a:xfrm>
          <a:prstGeom prst="rect">
            <a:avLst/>
          </a:prstGeom>
          <a:noFill/>
        </p:spPr>
      </p:pic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304800" y="304800"/>
            <a:ext cx="8521700" cy="6203950"/>
          </a:xfrm>
          <a:prstGeom prst="rect">
            <a:avLst/>
          </a:prstGeom>
          <a:noFill/>
          <a:ln w="25400">
            <a:solidFill>
              <a:schemeClr val="tx1">
                <a:alpha val="50195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</p:sldLayoutIdLst>
  <p:hf sldNum="0"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FF66"/>
        </a:buClr>
        <a:buSzPct val="75000"/>
        <a:buFont typeface="Wingdings" charset="2"/>
        <a:buChar char="l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2"/>
        <a:buChar char="§"/>
        <a:defRPr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charset="2"/>
        <a:buChar char="l"/>
        <a:defRPr sz="16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5000"/>
        <a:buFont typeface="Wingdings" charset="2"/>
        <a:buChar char="n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12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5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5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1.jpeg"/><Relationship Id="rId4" Type="http://schemas.openxmlformats.org/officeDocument/2006/relationships/oleObject" Target="../embeddings/oleObject2.bin"/><Relationship Id="rId7" Type="http://schemas.openxmlformats.org/officeDocument/2006/relationships/image" Target="../media/image6.emf"/><Relationship Id="rId11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6" Type="http://schemas.openxmlformats.org/officeDocument/2006/relationships/image" Target="../media/image10.emf"/><Relationship Id="rId8" Type="http://schemas.openxmlformats.org/officeDocument/2006/relationships/oleObject" Target="../embeddings/oleObject4.bin"/><Relationship Id="rId13" Type="http://schemas.openxmlformats.org/officeDocument/2006/relationships/image" Target="../media/image9.emf"/><Relationship Id="rId10" Type="http://schemas.openxmlformats.org/officeDocument/2006/relationships/oleObject" Target="../embeddings/oleObject5.bin"/><Relationship Id="rId5" Type="http://schemas.openxmlformats.org/officeDocument/2006/relationships/image" Target="../media/image5.emf"/><Relationship Id="rId15" Type="http://schemas.openxmlformats.org/officeDocument/2006/relationships/oleObject" Target="../embeddings/oleObject7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9" Type="http://schemas.openxmlformats.org/officeDocument/2006/relationships/image" Target="../media/image7.emf"/><Relationship Id="rId3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emf"/><Relationship Id="rId4" Type="http://schemas.openxmlformats.org/officeDocument/2006/relationships/image" Target="../media/image1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5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0755" y="5831417"/>
            <a:ext cx="1905000" cy="457200"/>
          </a:xfrm>
        </p:spPr>
        <p:txBody>
          <a:bodyPr anchor="t"/>
          <a:lstStyle/>
          <a:p>
            <a:r>
              <a:rPr lang="en-US" dirty="0" smtClean="0">
                <a:solidFill>
                  <a:srgbClr val="66FFFF"/>
                </a:solidFill>
              </a:rPr>
              <a:t>June 30, 2011</a:t>
            </a:r>
            <a:endParaRPr lang="en-US" sz="1400" dirty="0">
              <a:solidFill>
                <a:srgbClr val="66FFFF"/>
              </a:solidFill>
              <a:effectLst/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16439" y="5811662"/>
            <a:ext cx="2895600" cy="457200"/>
          </a:xfrm>
        </p:spPr>
        <p:txBody>
          <a:bodyPr anchor="t"/>
          <a:lstStyle/>
          <a:p>
            <a:r>
              <a:rPr lang="en-US" dirty="0">
                <a:solidFill>
                  <a:srgbClr val="66FFFF"/>
                </a:solidFill>
              </a:rPr>
              <a:t>szaharia@lanl.gov</a:t>
            </a:r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31233" y="306035"/>
            <a:ext cx="8915400" cy="1776765"/>
          </a:xfrm>
          <a:ln/>
        </p:spPr>
        <p:txBody>
          <a:bodyPr lIns="90000" tIns="46800" rIns="90000" bIns="46800" anchor="b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800" dirty="0">
                <a:solidFill>
                  <a:srgbClr val="FFCC33"/>
                </a:solidFill>
                <a:latin typeface="Century"/>
                <a:cs typeface="Century"/>
              </a:rPr>
              <a:t>Plasma </a:t>
            </a:r>
            <a:r>
              <a:rPr lang="en-GB" sz="3800" dirty="0" smtClean="0">
                <a:solidFill>
                  <a:srgbClr val="FFCC33"/>
                </a:solidFill>
                <a:latin typeface="Century"/>
                <a:cs typeface="Century"/>
              </a:rPr>
              <a:t>Pressure Constraints </a:t>
            </a:r>
            <a:r>
              <a:rPr lang="en-GB" sz="3800" dirty="0">
                <a:solidFill>
                  <a:srgbClr val="FFCC33"/>
                </a:solidFill>
                <a:latin typeface="Century"/>
                <a:cs typeface="Century"/>
              </a:rPr>
              <a:t>on </a:t>
            </a:r>
            <a:r>
              <a:rPr lang="en-GB" sz="3800" dirty="0" smtClean="0">
                <a:solidFill>
                  <a:srgbClr val="FFCC33"/>
                </a:solidFill>
                <a:latin typeface="Century"/>
                <a:cs typeface="Century"/>
              </a:rPr>
              <a:t>Magnetic Field Structure </a:t>
            </a:r>
            <a:r>
              <a:rPr lang="en-GB" sz="3800" dirty="0">
                <a:solidFill>
                  <a:srgbClr val="FFCC33"/>
                </a:solidFill>
                <a:latin typeface="Century"/>
                <a:cs typeface="Century"/>
              </a:rPr>
              <a:t>in the </a:t>
            </a:r>
            <a:r>
              <a:rPr lang="en-GB" sz="3800" dirty="0" smtClean="0">
                <a:solidFill>
                  <a:srgbClr val="FFCC33"/>
                </a:solidFill>
                <a:latin typeface="Century"/>
                <a:cs typeface="Century"/>
              </a:rPr>
              <a:t>Substorm Growth Phase</a:t>
            </a:r>
            <a:endParaRPr lang="en-GB" sz="38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45440" y="2819400"/>
            <a:ext cx="8493760" cy="287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ts val="700"/>
              </a:spcBef>
              <a:spcAft>
                <a:spcPts val="60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Sorin G. </a:t>
            </a:r>
            <a:r>
              <a:rPr lang="en-GB" sz="30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Zaharia</a:t>
            </a:r>
            <a:r>
              <a:rPr lang="en-GB" sz="3000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</a:t>
            </a:r>
            <a:r>
              <a:rPr lang="en-GB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Chih-Ping Wang</a:t>
            </a:r>
            <a:r>
              <a:rPr lang="en-GB" sz="2800" b="1" baseline="30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GB" b="1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Los </a:t>
            </a:r>
            <a:r>
              <a:rPr lang="en-GB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Alamos National 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en-GB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GB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UCLA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ct val="50000"/>
              </a:spcAft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GB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chemeClr val="tx1"/>
              </a:solidFill>
              <a:latin typeface="Times New Roman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buClr>
                <a:srgbClr val="3333CC"/>
              </a:buClr>
              <a:buSzPct val="6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defTabSz="912813">
              <a:lnSpc>
                <a:spcPct val="90000"/>
              </a:lnSpc>
              <a:defRPr/>
            </a:pPr>
            <a:endParaRPr lang="en-US" sz="1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</a:endParaRPr>
          </a:p>
        </p:txBody>
      </p:sp>
      <p:sp>
        <p:nvSpPr>
          <p:cNvPr id="34100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327025"/>
            <a:ext cx="8534400" cy="681278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Isotropy Boundary</a:t>
            </a:r>
            <a:endParaRPr lang="en-US" sz="36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2783" y="1161417"/>
            <a:ext cx="358913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Isotropy boundary – separating poleward </a:t>
            </a:r>
            <a:r>
              <a:rPr lang="en-US" dirty="0" smtClean="0">
                <a:solidFill>
                  <a:schemeClr val="tx1"/>
                </a:solidFill>
              </a:rPr>
              <a:t>region </a:t>
            </a:r>
            <a:r>
              <a:rPr lang="en-US" dirty="0">
                <a:solidFill>
                  <a:schemeClr val="tx1"/>
                </a:solidFill>
              </a:rPr>
              <a:t>of energetic (&gt; 30keV) particle </a:t>
            </a:r>
            <a:r>
              <a:rPr lang="en-US" dirty="0" smtClean="0">
                <a:solidFill>
                  <a:schemeClr val="tx1"/>
                </a:solidFill>
              </a:rPr>
              <a:t>isotropic </a:t>
            </a:r>
            <a:r>
              <a:rPr lang="en-US" dirty="0">
                <a:solidFill>
                  <a:schemeClr val="tx1"/>
                </a:solidFill>
              </a:rPr>
              <a:t>precipitation from equatorward region of </a:t>
            </a:r>
            <a:r>
              <a:rPr lang="en-US" dirty="0" smtClean="0">
                <a:solidFill>
                  <a:schemeClr val="tx1"/>
                </a:solidFill>
              </a:rPr>
              <a:t>weak precipitation</a:t>
            </a:r>
            <a:r>
              <a:rPr lang="en-US" dirty="0">
                <a:solidFill>
                  <a:schemeClr val="tx1"/>
                </a:solidFill>
              </a:rPr>
              <a:t>/loss-cone filling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Threshold condition </a:t>
            </a:r>
          </a:p>
          <a:p>
            <a:r>
              <a:rPr lang="en-US" dirty="0">
                <a:solidFill>
                  <a:srgbClr val="66FFFF"/>
                </a:solidFill>
              </a:rPr>
              <a:t>[Sergeev, 1993]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Remote sensing tool – proxy for field </a:t>
            </a:r>
            <a:r>
              <a:rPr lang="en-US" dirty="0" smtClean="0">
                <a:solidFill>
                  <a:schemeClr val="tx1"/>
                </a:solidFill>
              </a:rPr>
              <a:t>curvature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rgbClr val="CCFF66"/>
                </a:solidFill>
              </a:rPr>
              <a:t>Future work: combine with low-altitude observations </a:t>
            </a:r>
            <a:r>
              <a:rPr lang="en-US" dirty="0" smtClean="0">
                <a:solidFill>
                  <a:schemeClr val="tx1"/>
                </a:solidFill>
              </a:rPr>
              <a:t>(DMSP, FAST)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Sergeev_eq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214" y="1199322"/>
            <a:ext cx="4651858" cy="3494156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909936"/>
              </p:ext>
            </p:extLst>
          </p:nvPr>
        </p:nvGraphicFramePr>
        <p:xfrm>
          <a:off x="2858743" y="3389243"/>
          <a:ext cx="86360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4" imgW="635000" imgH="215900" progId="Equation.3">
                  <p:embed/>
                </p:oleObj>
              </mc:Choice>
              <mc:Fallback>
                <p:oleObj name="Equation" r:id="rId4" imgW="635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8743" y="3389243"/>
                        <a:ext cx="863600" cy="2952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63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30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363538"/>
            <a:ext cx="8458200" cy="52705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/>
                <a:cs typeface="Century"/>
              </a:rPr>
              <a:t>Motivation</a:t>
            </a:r>
            <a:endParaRPr lang="en-US" sz="36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sp>
        <p:nvSpPr>
          <p:cNvPr id="455685" name="Rectangle 5"/>
          <p:cNvSpPr>
            <a:spLocks noGrp="1" noChangeArrowheads="1"/>
          </p:cNvSpPr>
          <p:nvPr>
            <p:ph idx="1"/>
          </p:nvPr>
        </p:nvSpPr>
        <p:spPr>
          <a:xfrm>
            <a:off x="349250" y="935038"/>
            <a:ext cx="8451850" cy="5519737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Substorm growth phase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Gradual energy loading on </a:t>
            </a:r>
            <a:r>
              <a:rPr lang="en-US" sz="2200" dirty="0" smtClean="0">
                <a:solidFill>
                  <a:srgbClr val="CCFF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time scale &gt;&gt; Alfven time scale</a:t>
            </a:r>
          </a:p>
          <a:p>
            <a:pPr marL="857250" lvl="1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Configuration (magnetic field, electric current) not well 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described </a:t>
            </a:r>
            <a:r>
              <a:rPr lang="en-US" sz="22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by existing models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Large plasma beta (ratio of plasma pressure to magnetic pressure; values of 50 and higher </a:t>
            </a:r>
            <a:r>
              <a:rPr lang="en-US" sz="2400" i="1" dirty="0">
                <a:solidFill>
                  <a:srgbClr val="00FFFF"/>
                </a:solidFill>
                <a:latin typeface="Arial Narrow" charset="0"/>
                <a:ea typeface="Times New Roman" charset="0"/>
                <a:cs typeface="Times New Roman" charset="0"/>
              </a:rPr>
              <a:t>[Saito et al., GRL 2008</a:t>
            </a:r>
            <a:r>
              <a:rPr lang="en-US" sz="2400" i="1" dirty="0" smtClean="0">
                <a:solidFill>
                  <a:srgbClr val="00FFFF"/>
                </a:solidFill>
                <a:latin typeface="Arial Narrow" charset="0"/>
                <a:ea typeface="Times New Roman" charset="0"/>
                <a:cs typeface="Times New Roman" charset="0"/>
              </a:rPr>
              <a:t>]</a:t>
            </a: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) </a:t>
            </a:r>
            <a:r>
              <a:rPr lang="en-US" sz="2400" dirty="0" smtClean="0">
                <a:solidFill>
                  <a:srgbClr val="CCFF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plasma has strong influence on the field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endParaRPr lang="en-US" sz="2400" dirty="0" smtClean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growth phase observations to construct </a:t>
            </a:r>
            <a:r>
              <a:rPr lang="en-US" sz="2400" dirty="0" smtClean="0">
                <a:solidFill>
                  <a:srgbClr val="CCFF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empirical pressure model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r>
              <a:rPr lang="en-US" sz="24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Use pressure model as </a:t>
            </a:r>
            <a:r>
              <a:rPr lang="en-US" sz="2400" dirty="0" smtClean="0">
                <a:solidFill>
                  <a:srgbClr val="CCFF66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input to 3D force balanced magnetospheric model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+mj-lt"/>
              <a:buAutoNum type="romanUcPeriod"/>
              <a:defRPr/>
            </a:pPr>
            <a:endParaRPr lang="en-US" sz="24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33" y="353483"/>
            <a:ext cx="8509000" cy="624417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THEMIS/Geotail Plasma Pressure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249" y="5191760"/>
            <a:ext cx="8424333" cy="1179406"/>
          </a:xfrm>
        </p:spPr>
        <p:txBody>
          <a:bodyPr/>
          <a:lstStyle/>
          <a:p>
            <a:endParaRPr lang="en-US" sz="2200" dirty="0" smtClean="0">
              <a:latin typeface="Arial Narrow"/>
              <a:cs typeface="Arial Narrow"/>
            </a:endParaRPr>
          </a:p>
          <a:p>
            <a:endParaRPr lang="en-US" dirty="0"/>
          </a:p>
        </p:txBody>
      </p:sp>
      <p:pic>
        <p:nvPicPr>
          <p:cNvPr id="2" name="Picture 1" descr="AE-P-B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25" y="1005840"/>
            <a:ext cx="7205983" cy="540512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96333" y="353483"/>
            <a:ext cx="8509000" cy="1159933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Preliminary Results: Using THEMIS/Geotail Plasma Pressure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9249" y="1682749"/>
            <a:ext cx="8424333" cy="4688417"/>
          </a:xfrm>
        </p:spPr>
        <p:txBody>
          <a:bodyPr/>
          <a:lstStyle/>
          <a:p>
            <a:r>
              <a:rPr lang="en-US" sz="2200" dirty="0" smtClean="0">
                <a:latin typeface="Arial Narrow"/>
                <a:cs typeface="Arial Narrow"/>
              </a:rPr>
              <a:t>Geotail + THEMIS growth phase data/binned by AE</a:t>
            </a:r>
          </a:p>
          <a:p>
            <a:pPr marL="342900" lvl="1" indent="-342900">
              <a:buClr>
                <a:srgbClr val="CCFF66"/>
              </a:buClr>
              <a:buFont typeface="Wingdings" charset="2"/>
              <a:buChar char="l"/>
            </a:pPr>
            <a:r>
              <a:rPr lang="en-US" sz="2200" dirty="0" smtClean="0">
                <a:latin typeface="Arial Narrow"/>
                <a:cs typeface="Arial Narrow"/>
              </a:rPr>
              <a:t>Smooth profile while capturing major features</a:t>
            </a:r>
          </a:p>
          <a:p>
            <a:r>
              <a:rPr lang="en-US" sz="2200" dirty="0" smtClean="0">
                <a:latin typeface="Arial Narrow"/>
                <a:cs typeface="Arial Narrow"/>
              </a:rPr>
              <a:t>Nonlinear least square fit with constraints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P &gt; P</a:t>
            </a:r>
            <a:r>
              <a:rPr lang="en-US" baseline="-25000" dirty="0" smtClean="0">
                <a:latin typeface="Arial Narrow"/>
                <a:cs typeface="Arial Narrow"/>
              </a:rPr>
              <a:t>min</a:t>
            </a:r>
          </a:p>
          <a:p>
            <a:pPr lvl="1"/>
            <a:r>
              <a:rPr lang="en-US" dirty="0" smtClean="0">
                <a:latin typeface="Arial Narrow"/>
                <a:cs typeface="Arial Narrow"/>
              </a:rPr>
              <a:t>Bound constraints for coefficients a</a:t>
            </a:r>
          </a:p>
          <a:p>
            <a:endParaRPr lang="en-US" sz="2200" dirty="0" smtClean="0">
              <a:latin typeface="Arial Narrow"/>
              <a:cs typeface="Arial Narrow"/>
            </a:endParaRPr>
          </a:p>
          <a:p>
            <a:endParaRPr lang="en-US" sz="2200" dirty="0" smtClean="0">
              <a:latin typeface="Arial Narrow"/>
              <a:cs typeface="Arial Narrow"/>
            </a:endParaRPr>
          </a:p>
          <a:p>
            <a:endParaRPr lang="en-US" sz="2200" dirty="0" smtClean="0">
              <a:latin typeface="Arial Narrow"/>
              <a:cs typeface="Arial Narrow"/>
            </a:endParaRPr>
          </a:p>
          <a:p>
            <a:r>
              <a:rPr lang="en-US" sz="2200" dirty="0" smtClean="0">
                <a:latin typeface="Arial Narrow"/>
                <a:ea typeface="ＭＳ Ｐゴシック" charset="-128"/>
                <a:cs typeface="Arial Narrow"/>
              </a:rPr>
              <a:t>Global vs. Local Optimization; solution uniqueness</a:t>
            </a:r>
            <a:endParaRPr lang="en-US" sz="2200" dirty="0" smtClean="0">
              <a:latin typeface="Arial Narrow"/>
              <a:cs typeface="Arial Narrow"/>
            </a:endParaRPr>
          </a:p>
          <a:p>
            <a:r>
              <a:rPr lang="en-US" sz="2200" dirty="0" smtClean="0">
                <a:latin typeface="Arial Narrow"/>
                <a:cs typeface="Arial Narrow"/>
              </a:rPr>
              <a:t>Cf. </a:t>
            </a:r>
            <a:r>
              <a:rPr lang="en-US" sz="2200" i="1" dirty="0" smtClean="0">
                <a:solidFill>
                  <a:srgbClr val="66FFFF"/>
                </a:solidFill>
                <a:latin typeface="Arial Narrow"/>
                <a:cs typeface="Arial Narrow"/>
              </a:rPr>
              <a:t>Tsyganenko and Mukai, [2003] </a:t>
            </a:r>
            <a:br>
              <a:rPr lang="en-US" sz="2200" i="1" dirty="0" smtClean="0">
                <a:solidFill>
                  <a:srgbClr val="66FFFF"/>
                </a:solidFill>
                <a:latin typeface="Arial Narrow"/>
                <a:cs typeface="Arial Narrow"/>
              </a:rPr>
            </a:br>
            <a:r>
              <a:rPr lang="en-US" sz="2200" dirty="0" smtClean="0">
                <a:latin typeface="Arial Narrow"/>
                <a:cs typeface="Arial Narrow"/>
              </a:rPr>
              <a:t>(no dawn/dusk asymmetry from Geotail data – LEP)</a:t>
            </a:r>
          </a:p>
          <a:p>
            <a:endParaRPr lang="en-US" sz="2200" dirty="0" smtClean="0">
              <a:latin typeface="Arial Narrow"/>
              <a:cs typeface="Arial Narrow"/>
            </a:endParaRPr>
          </a:p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512233" y="3647015"/>
          <a:ext cx="8124429" cy="448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4368800" imgH="241300" progId="Equation.3">
                  <p:embed/>
                </p:oleObj>
              </mc:Choice>
              <mc:Fallback>
                <p:oleObj name="Equation" r:id="rId4" imgW="4368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233" y="3647015"/>
                        <a:ext cx="8124429" cy="44873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64603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79450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THEMIS</a:t>
            </a:r>
            <a:r>
              <a:rPr lang="en-US" sz="3600" dirty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/Geotail </a:t>
            </a: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P Fitting</a:t>
            </a:r>
            <a:endParaRPr lang="en-US" sz="3600" i="1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sp>
        <p:nvSpPr>
          <p:cNvPr id="99331" name="Rectangle 6"/>
          <p:cNvSpPr>
            <a:spLocks noChangeArrowheads="1"/>
          </p:cNvSpPr>
          <p:nvPr/>
        </p:nvSpPr>
        <p:spPr bwMode="auto">
          <a:xfrm>
            <a:off x="381000" y="1219200"/>
            <a:ext cx="8534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CCFF66"/>
              </a:buClr>
              <a:buSzPct val="75000"/>
              <a:buFont typeface="Wingdings" charset="2"/>
              <a:buChar char="l"/>
            </a:pPr>
            <a:endParaRPr lang="en-US" sz="21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379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9217" y="4472609"/>
            <a:ext cx="8529984" cy="20043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SzPct val="75000"/>
              <a:defRPr/>
            </a:pPr>
            <a:endParaRPr lang="en-US" sz="2000" dirty="0" smtClean="0"/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 Narrow"/>
                <a:cs typeface="Arial Narrow"/>
              </a:rPr>
              <a:t>High correlation coefficient (cf. </a:t>
            </a:r>
            <a:r>
              <a:rPr lang="en-US" sz="2400" i="1" dirty="0" smtClean="0">
                <a:solidFill>
                  <a:srgbClr val="66FFFF"/>
                </a:solidFill>
                <a:latin typeface="Arial Narrow"/>
                <a:cs typeface="Arial Narrow"/>
              </a:rPr>
              <a:t>Tsyganenko and Mukai, [2003]</a:t>
            </a:r>
            <a:r>
              <a:rPr lang="en-US" sz="2400" dirty="0" smtClean="0">
                <a:latin typeface="Arial Narrow"/>
                <a:cs typeface="Arial Narrow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2400" dirty="0" smtClean="0">
                <a:latin typeface="Arial Narrow"/>
                <a:cs typeface="Arial Narrow"/>
              </a:rPr>
              <a:t>Dawn-dusk asymmetry in near-Earth region</a:t>
            </a:r>
            <a:endParaRPr lang="en-US" sz="2400" dirty="0">
              <a:latin typeface="Arial Narrow"/>
              <a:cs typeface="Arial Narrow"/>
            </a:endParaRPr>
          </a:p>
        </p:txBody>
      </p:sp>
      <p:pic>
        <p:nvPicPr>
          <p:cNvPr id="3" name="Picture 2" descr="P_eq_growth_AE-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1016552"/>
            <a:ext cx="8357948" cy="3312492"/>
          </a:xfrm>
          <a:prstGeom prst="rect">
            <a:avLst/>
          </a:prstGeom>
          <a:ln w="25400">
            <a:solidFill>
              <a:srgbClr val="000080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914400"/>
            <a:ext cx="8229600" cy="5638800"/>
          </a:xfrm>
        </p:spPr>
        <p:txBody>
          <a:bodyPr lIns="98161" tIns="98161" rIns="98161" bIns="98161"/>
          <a:lstStyle/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80000"/>
              </a:lnSpc>
              <a:buFont typeface="Wingdings" charset="2"/>
              <a:buNone/>
              <a:defRPr/>
            </a:pPr>
            <a:endParaRPr lang="en-US" dirty="0" smtClean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SzPct val="75000"/>
              <a:defRPr/>
            </a:pPr>
            <a:r>
              <a:rPr lang="en-US" sz="200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With </a:t>
            </a:r>
            <a:r>
              <a:rPr lang="en-US" sz="2000" dirty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isotropic pressure:</a:t>
            </a:r>
            <a:r>
              <a:rPr lang="en-US" sz="20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                         </a:t>
            </a:r>
          </a:p>
          <a:p>
            <a:pPr>
              <a:buSzPct val="75000"/>
              <a:defRPr/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De-composition along</a:t>
            </a:r>
            <a:r>
              <a:rPr lang="en-US" dirty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        </a:t>
            </a:r>
          </a:p>
          <a:p>
            <a:pPr>
              <a:buSzPct val="75000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SzPct val="75000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SzPct val="75000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SzPct val="75000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buSzPct val="75000"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100000"/>
              </a:lnSpc>
              <a:buSzPct val="75000"/>
              <a:defRPr/>
            </a:pPr>
            <a:r>
              <a:rPr lang="en-US" sz="2000" dirty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(1), (2) coupled </a:t>
            </a:r>
            <a:r>
              <a:rPr lang="en-US" sz="2000" dirty="0">
                <a:solidFill>
                  <a:srgbClr val="66FFFF"/>
                </a:solidFill>
                <a:latin typeface="Arial Narrow"/>
                <a:ea typeface="ＭＳ Ｐゴシック" charset="-128"/>
                <a:cs typeface="Arial Narrow"/>
              </a:rPr>
              <a:t>Grad-Shafranov</a:t>
            </a:r>
            <a:r>
              <a:rPr lang="en-US" sz="2000" dirty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-like “quasi-2D” equations on 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const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.</a:t>
            </a: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-128"/>
                <a:cs typeface="ＭＳ Ｐゴシック" charset="-128"/>
              </a:rPr>
              <a:t> α </a:t>
            </a:r>
            <a:r>
              <a:rPr lang="en-US" sz="20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and β </a:t>
            </a:r>
            <a:r>
              <a:rPr lang="en-US" sz="2000" dirty="0" smtClean="0">
                <a:solidFill>
                  <a:srgbClr val="FFFFFF"/>
                </a:solidFill>
                <a:latin typeface="Arial Narrow"/>
                <a:ea typeface="ＭＳ Ｐゴシック" charset="-128"/>
                <a:cs typeface="Arial Narrow"/>
              </a:rPr>
              <a:t>surfaces;</a:t>
            </a:r>
            <a:r>
              <a:rPr lang="en-US" sz="2000" dirty="0" smtClean="0">
                <a:solidFill>
                  <a:schemeClr val="tx2"/>
                </a:solidFill>
                <a:latin typeface="Arial Narrow"/>
                <a:ea typeface="ＭＳ Ｐゴシック" charset="-128"/>
                <a:cs typeface="Arial Narrow"/>
              </a:rPr>
              <a:t> needed: pressure profile + magnetic boundary conditions</a:t>
            </a: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latin typeface="Arial Narrow"/>
                <a:ea typeface="ＭＳ Ｐゴシック" charset="-128"/>
                <a:cs typeface="Arial Narrow"/>
              </a:rPr>
              <a:t>Solution - in inverse </a:t>
            </a:r>
            <a:r>
              <a:rPr lang="en-US" dirty="0" smtClean="0">
                <a:latin typeface="Arial Narrow"/>
                <a:ea typeface="ＭＳ Ｐゴシック" charset="-128"/>
                <a:cs typeface="Arial Narrow"/>
              </a:rPr>
              <a:t>form; </a:t>
            </a:r>
            <a:r>
              <a:rPr lang="en-US" dirty="0" smtClean="0">
                <a:solidFill>
                  <a:srgbClr val="CCFF66"/>
                </a:solidFill>
                <a:latin typeface="Arial Narrow"/>
                <a:ea typeface="ＭＳ Ｐゴシック" charset="-128"/>
                <a:cs typeface="Arial Narrow"/>
              </a:rPr>
              <a:t>magnetic field lines are explicit output </a:t>
            </a:r>
            <a:r>
              <a:rPr lang="en-US" dirty="0" smtClean="0">
                <a:latin typeface="Arial Narrow"/>
                <a:ea typeface="ＭＳ Ｐゴシック" charset="-128"/>
                <a:cs typeface="Arial Narrow"/>
              </a:rPr>
              <a:t>(no need for integration etc.)</a:t>
            </a:r>
            <a:endParaRPr lang="en-US" dirty="0" smtClean="0">
              <a:solidFill>
                <a:srgbClr val="CCFF66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buSzPct val="75000"/>
              <a:buFont typeface="Wingdings" charset="2"/>
              <a:buNone/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304750" y="2273541"/>
          <a:ext cx="962783" cy="235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4" imgW="723900" imgH="177800" progId="Equation.3">
                  <p:embed/>
                </p:oleObj>
              </mc:Choice>
              <mc:Fallback>
                <p:oleObj name="Equation" r:id="rId4" imgW="723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750" y="2273541"/>
                        <a:ext cx="962783" cy="235671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63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3207107" y="2628406"/>
          <a:ext cx="1539875" cy="21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6" imgW="1257300" imgH="177800" progId="Equation.3">
                  <p:embed/>
                </p:oleObj>
              </mc:Choice>
              <mc:Fallback>
                <p:oleObj name="Equation" r:id="rId6" imgW="1257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107" y="2628406"/>
                        <a:ext cx="1539875" cy="2174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63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789668" y="3120572"/>
          <a:ext cx="4038600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8" imgW="3327400" imgH="838200" progId="Equation.3">
                  <p:embed/>
                </p:oleObj>
              </mc:Choice>
              <mc:Fallback>
                <p:oleObj name="Equation" r:id="rId8" imgW="3327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668" y="3120572"/>
                        <a:ext cx="4038600" cy="10175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63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11678"/>
              </p:ext>
            </p:extLst>
          </p:nvPr>
        </p:nvGraphicFramePr>
        <p:xfrm>
          <a:off x="2667214" y="5818857"/>
          <a:ext cx="3649655" cy="323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10" imgW="2006600" imgH="177800" progId="Equation.3">
                  <p:embed/>
                </p:oleObj>
              </mc:Choice>
              <mc:Fallback>
                <p:oleObj name="Equation" r:id="rId10" imgW="2006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214" y="5818857"/>
                        <a:ext cx="3649655" cy="3239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3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304799"/>
            <a:ext cx="8534400" cy="611139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solidFill>
                  <a:srgbClr val="FFCC33"/>
                </a:solidFill>
                <a:latin typeface="Century" charset="0"/>
                <a:ea typeface="Century" charset="0"/>
                <a:cs typeface="Century" charset="0"/>
              </a:rPr>
              <a:t>3D Equilibrium - Euler Potential Form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7632583" y="4343627"/>
          <a:ext cx="1008062" cy="19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12" imgW="850900" imgH="177800" progId="Equation.3">
                  <p:embed/>
                </p:oleObj>
              </mc:Choice>
              <mc:Fallback>
                <p:oleObj name="Equation" r:id="rId12" imgW="8509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583" y="4343627"/>
                        <a:ext cx="1008062" cy="1968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8137" name="Picture 16" descr="Euler_concept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40981" y="1702480"/>
            <a:ext cx="3694112" cy="2581275"/>
          </a:xfrm>
          <a:prstGeom prst="rect">
            <a:avLst/>
          </a:prstGeom>
          <a:noFill/>
          <a:ln w="25400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099862"/>
              </p:ext>
            </p:extLst>
          </p:nvPr>
        </p:nvGraphicFramePr>
        <p:xfrm>
          <a:off x="1793421" y="1385208"/>
          <a:ext cx="1773622" cy="342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15" imgW="723900" imgH="139700" progId="Equation.3">
                  <p:embed/>
                </p:oleObj>
              </mc:Choice>
              <mc:Fallback>
                <p:oleObj name="Equation" r:id="rId15" imgW="723900" imgH="13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421" y="1385208"/>
                        <a:ext cx="1773622" cy="34227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127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defTabSz="912813">
              <a:lnSpc>
                <a:spcPct val="90000"/>
              </a:lnSpc>
              <a:defRPr/>
            </a:pPr>
            <a:endParaRPr lang="en-US" sz="1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</a:endParaRPr>
          </a:p>
        </p:txBody>
      </p:sp>
      <p:sp>
        <p:nvSpPr>
          <p:cNvPr id="34100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327025"/>
            <a:ext cx="8534400" cy="843584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Equatorial B-Field</a:t>
            </a:r>
            <a:endParaRPr lang="en-US" sz="36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pic>
        <p:nvPicPr>
          <p:cNvPr id="3" name="Picture 2" descr="B_eq_growth_AE-2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74" y="1279939"/>
            <a:ext cx="8485162" cy="3844235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34434" y="5135217"/>
            <a:ext cx="130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66"/>
                </a:solidFill>
              </a:rPr>
              <a:t>Observed</a:t>
            </a:r>
            <a:endParaRPr lang="en-US" dirty="0">
              <a:solidFill>
                <a:srgbClr val="CCFF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052" y="5155096"/>
            <a:ext cx="14101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FF66"/>
                </a:solidFill>
              </a:rPr>
              <a:t>Calculated</a:t>
            </a:r>
            <a:endParaRPr lang="en-US" dirty="0">
              <a:solidFill>
                <a:srgbClr val="CCFF66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defTabSz="912813">
              <a:lnSpc>
                <a:spcPct val="90000"/>
              </a:lnSpc>
              <a:defRPr/>
            </a:pPr>
            <a:endParaRPr lang="en-US" sz="1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</a:endParaRPr>
          </a:p>
        </p:txBody>
      </p:sp>
      <p:sp>
        <p:nvSpPr>
          <p:cNvPr id="341001" name="Rectangle 9"/>
          <p:cNvSpPr>
            <a:spLocks noGrp="1" noChangeArrowheads="1"/>
          </p:cNvSpPr>
          <p:nvPr>
            <p:ph type="title"/>
          </p:nvPr>
        </p:nvSpPr>
        <p:spPr>
          <a:xfrm>
            <a:off x="304800" y="327025"/>
            <a:ext cx="8534400" cy="688975"/>
          </a:xfrm>
        </p:spPr>
        <p:txBody>
          <a:bodyPr/>
          <a:lstStyle/>
          <a:p>
            <a:pPr algn="ctr">
              <a:defRPr/>
            </a:pPr>
            <a:r>
              <a:rPr lang="en-US" sz="3600" dirty="0" smtClean="0">
                <a:solidFill>
                  <a:srgbClr val="FFCC33"/>
                </a:solidFill>
                <a:latin typeface="Century" charset="0"/>
                <a:ea typeface="ＭＳ Ｐゴシック" charset="-128"/>
              </a:rPr>
              <a:t>B-Field on Midnight Meridian</a:t>
            </a:r>
            <a:endParaRPr lang="en-US" sz="36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sp>
        <p:nvSpPr>
          <p:cNvPr id="34100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49251" y="5534120"/>
            <a:ext cx="8424332" cy="8774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SzPct val="75000"/>
              <a:defRPr/>
            </a:pPr>
            <a:r>
              <a:rPr lang="en-US" sz="2200" dirty="0" smtClean="0">
                <a:latin typeface="Arial Narrow"/>
                <a:cs typeface="Arial Narrow"/>
              </a:rPr>
              <a:t>Observations not exactly at Z=0; no realistic tilt in model 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50000"/>
              </a:spcAft>
              <a:buSzPct val="75000"/>
              <a:defRPr/>
            </a:pPr>
            <a:r>
              <a:rPr lang="en-US" sz="2200" dirty="0" smtClean="0">
                <a:latin typeface="Arial Narrow"/>
                <a:cs typeface="Arial Narrow"/>
              </a:rPr>
              <a:t>T89, T96 fields too large at |X| &gt; 15 R</a:t>
            </a:r>
            <a:r>
              <a:rPr lang="en-US" sz="2200" baseline="-25000" dirty="0" smtClean="0">
                <a:latin typeface="Arial Narrow"/>
                <a:cs typeface="Arial Narrow"/>
              </a:rPr>
              <a:t>E</a:t>
            </a:r>
            <a:r>
              <a:rPr lang="en-US" sz="2200" dirty="0" smtClean="0">
                <a:latin typeface="Arial Narrow"/>
                <a:cs typeface="Arial Narrow"/>
              </a:rPr>
              <a:t> (not enough stretching)</a:t>
            </a:r>
            <a:endParaRPr lang="en-US" sz="2200" baseline="-25000" dirty="0">
              <a:latin typeface="Arial Narrow"/>
              <a:cs typeface="Arial Narrow"/>
            </a:endParaRPr>
          </a:p>
        </p:txBody>
      </p:sp>
      <p:pic>
        <p:nvPicPr>
          <p:cNvPr id="3" name="Picture 2" descr="Bz_midnight_comparis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57" y="1089992"/>
            <a:ext cx="8229600" cy="4356100"/>
          </a:xfrm>
          <a:prstGeom prst="rect">
            <a:avLst/>
          </a:prstGeom>
          <a:ln w="25400">
            <a:solidFill>
              <a:srgbClr val="0000FF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57" y="367748"/>
            <a:ext cx="8358808" cy="736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FFCC33"/>
                </a:solidFill>
                <a:latin typeface="Century"/>
                <a:cs typeface="Century"/>
              </a:rPr>
              <a:t>Plasma Beta and Field Curvature</a:t>
            </a:r>
            <a:endParaRPr lang="en-US" sz="3600" dirty="0">
              <a:solidFill>
                <a:srgbClr val="FFCC33"/>
              </a:solidFill>
              <a:latin typeface="Century"/>
              <a:cs typeface="Century"/>
            </a:endParaRPr>
          </a:p>
        </p:txBody>
      </p:sp>
      <p:pic>
        <p:nvPicPr>
          <p:cNvPr id="8" name="Content Placeholder 7" descr="Beta_eq.pd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59" r="-22959"/>
          <a:stretch>
            <a:fillRect/>
          </a:stretch>
        </p:blipFill>
        <p:spPr>
          <a:xfrm>
            <a:off x="-451678" y="1119808"/>
            <a:ext cx="5487506" cy="2905150"/>
          </a:xfrm>
        </p:spPr>
      </p:pic>
      <p:pic>
        <p:nvPicPr>
          <p:cNvPr id="9" name="Picture 8" descr="Equatorial_curvatur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07" y="1115391"/>
            <a:ext cx="4373920" cy="2948610"/>
          </a:xfrm>
          <a:prstGeom prst="rect">
            <a:avLst/>
          </a:prstGeom>
        </p:spPr>
      </p:pic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952053"/>
              </p:ext>
            </p:extLst>
          </p:nvPr>
        </p:nvGraphicFramePr>
        <p:xfrm>
          <a:off x="3176380" y="4204113"/>
          <a:ext cx="2659580" cy="2201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955800" imgH="1612900" progId="Equation.3">
                  <p:embed/>
                </p:oleObj>
              </mc:Choice>
              <mc:Fallback>
                <p:oleObj name="Equation" r:id="rId5" imgW="1955800" imgH="161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380" y="4204113"/>
                        <a:ext cx="2659580" cy="2201104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635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9470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Helvetica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Helvetica Neue" charset="0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HD:Applications:3rd_Party:Microsoft Office 2004:Templates:Presentations:Designs:Northern Lights</Template>
  <TotalTime>21413</TotalTime>
  <Words>380</Words>
  <Application>Microsoft Macintosh PowerPoint</Application>
  <PresentationFormat>On-screen Show (4:3)</PresentationFormat>
  <Paragraphs>69</Paragraphs>
  <Slides>10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Northern Lights</vt:lpstr>
      <vt:lpstr>Equation</vt:lpstr>
      <vt:lpstr>Microsoft Equation</vt:lpstr>
      <vt:lpstr>Plasma Pressure Constraints on Magnetic Field Structure in the Substorm Growth Phase</vt:lpstr>
      <vt:lpstr>Motivation</vt:lpstr>
      <vt:lpstr>THEMIS/Geotail Plasma Pressure</vt:lpstr>
      <vt:lpstr>Preliminary Results: Using THEMIS/Geotail Plasma Pressure</vt:lpstr>
      <vt:lpstr>THEMIS/Geotail P Fitting</vt:lpstr>
      <vt:lpstr>3D Equilibrium - Euler Potential Form</vt:lpstr>
      <vt:lpstr>Equatorial B-Field</vt:lpstr>
      <vt:lpstr>B-Field on Midnight Meridian</vt:lpstr>
      <vt:lpstr>Plasma Beta and Field Curvature</vt:lpstr>
      <vt:lpstr>Isotropy Boundary</vt:lpstr>
    </vt:vector>
  </TitlesOfParts>
  <Manager/>
  <Company>LANL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Rice University Seminar</dc:title>
  <dc:subject/>
  <dc:creator/>
  <cp:keywords/>
  <dc:description/>
  <cp:lastModifiedBy>Sorin Zaharia</cp:lastModifiedBy>
  <cp:revision>1896</cp:revision>
  <dcterms:created xsi:type="dcterms:W3CDTF">2011-04-18T21:22:27Z</dcterms:created>
  <dcterms:modified xsi:type="dcterms:W3CDTF">2011-06-30T22:50:30Z</dcterms:modified>
  <cp:category/>
</cp:coreProperties>
</file>