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94" r:id="rId2"/>
    <p:sldId id="394" r:id="rId3"/>
    <p:sldId id="396" r:id="rId4"/>
    <p:sldId id="400" r:id="rId5"/>
    <p:sldId id="397" r:id="rId6"/>
    <p:sldId id="401" r:id="rId7"/>
    <p:sldId id="409" r:id="rId8"/>
    <p:sldId id="410" r:id="rId9"/>
    <p:sldId id="402" r:id="rId10"/>
    <p:sldId id="412" r:id="rId11"/>
    <p:sldId id="431" r:id="rId12"/>
    <p:sldId id="403" r:id="rId13"/>
    <p:sldId id="413" r:id="rId14"/>
    <p:sldId id="415" r:id="rId15"/>
    <p:sldId id="408" r:id="rId16"/>
    <p:sldId id="404" r:id="rId17"/>
    <p:sldId id="406" r:id="rId18"/>
    <p:sldId id="405" r:id="rId19"/>
    <p:sldId id="407" r:id="rId20"/>
    <p:sldId id="428" r:id="rId21"/>
    <p:sldId id="382" r:id="rId22"/>
    <p:sldId id="392" r:id="rId23"/>
    <p:sldId id="387" r:id="rId24"/>
    <p:sldId id="389" r:id="rId25"/>
    <p:sldId id="390" r:id="rId26"/>
    <p:sldId id="391" r:id="rId27"/>
    <p:sldId id="393" r:id="rId28"/>
    <p:sldId id="361" r:id="rId29"/>
    <p:sldId id="362" r:id="rId30"/>
    <p:sldId id="365" r:id="rId31"/>
    <p:sldId id="366" r:id="rId32"/>
    <p:sldId id="368" r:id="rId33"/>
    <p:sldId id="369" r:id="rId34"/>
    <p:sldId id="370" r:id="rId35"/>
    <p:sldId id="371" r:id="rId36"/>
    <p:sldId id="372" r:id="rId37"/>
    <p:sldId id="373" r:id="rId38"/>
    <p:sldId id="374" r:id="rId39"/>
    <p:sldId id="375" r:id="rId40"/>
    <p:sldId id="377" r:id="rId41"/>
    <p:sldId id="378" r:id="rId42"/>
    <p:sldId id="379" r:id="rId43"/>
    <p:sldId id="434" r:id="rId44"/>
    <p:sldId id="380" r:id="rId45"/>
  </p:sldIdLst>
  <p:sldSz cx="9144000" cy="6858000" type="screen4x3"/>
  <p:notesSz cx="6934200" cy="9234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00"/>
    <a:srgbClr val="FFE471"/>
    <a:srgbClr val="FF3300"/>
    <a:srgbClr val="33CC33"/>
    <a:srgbClr val="000000"/>
    <a:srgbClr val="FF0000"/>
    <a:srgbClr val="00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3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10" Type="http://schemas.openxmlformats.org/officeDocument/2006/relationships/image" Target="../media/image25.wmf"/><Relationship Id="rId4" Type="http://schemas.openxmlformats.org/officeDocument/2006/relationships/image" Target="../media/image19.wmf"/><Relationship Id="rId9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30.wmf"/><Relationship Id="rId2" Type="http://schemas.openxmlformats.org/officeDocument/2006/relationships/image" Target="../media/image19.wmf"/><Relationship Id="rId1" Type="http://schemas.openxmlformats.org/officeDocument/2006/relationships/image" Target="../media/image26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defTabSz="914856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defTabSz="914856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09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defTabSz="914856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709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 defTabSz="914856">
              <a:defRPr sz="1200"/>
            </a:lvl1pPr>
          </a:lstStyle>
          <a:p>
            <a:pPr>
              <a:defRPr/>
            </a:pPr>
            <a:fld id="{94E782BD-2BE0-4C6C-B984-4FFFF692E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7" tIns="46188" rIns="92377" bIns="46188" numCol="1" anchor="t" anchorCtr="0" compatLnSpc="1">
            <a:prstTxWarp prst="textNoShape">
              <a:avLst/>
            </a:prstTxWarp>
          </a:bodyPr>
          <a:lstStyle>
            <a:lvl1pPr defTabSz="923959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7" tIns="46188" rIns="92377" bIns="46188" numCol="1" anchor="t" anchorCtr="0" compatLnSpc="1">
            <a:prstTxWarp prst="textNoShape">
              <a:avLst/>
            </a:prstTxWarp>
          </a:bodyPr>
          <a:lstStyle>
            <a:lvl1pPr algn="r" defTabSz="923959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86263"/>
            <a:ext cx="5546725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7" tIns="46188" rIns="92377" bIns="461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09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7" tIns="46188" rIns="92377" bIns="46188" numCol="1" anchor="b" anchorCtr="0" compatLnSpc="1">
            <a:prstTxWarp prst="textNoShape">
              <a:avLst/>
            </a:prstTxWarp>
          </a:bodyPr>
          <a:lstStyle>
            <a:lvl1pPr defTabSz="923959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709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7" tIns="46188" rIns="92377" bIns="46188" numCol="1" anchor="b" anchorCtr="0" compatLnSpc="1">
            <a:prstTxWarp prst="textNoShape">
              <a:avLst/>
            </a:prstTxWarp>
          </a:bodyPr>
          <a:lstStyle>
            <a:lvl1pPr algn="r" defTabSz="923959">
              <a:defRPr sz="1200"/>
            </a:lvl1pPr>
          </a:lstStyle>
          <a:p>
            <a:pPr>
              <a:defRPr/>
            </a:pPr>
            <a:fld id="{B4D7A81B-F0A4-4AD9-B90F-8BC6024B9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7FBC47FB-0CF3-4E87-B5CF-8542B27CB258}" type="slidenum">
              <a:rPr lang="en-US" smtClean="0"/>
              <a:pPr defTabSz="923925"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998C25CA-4806-4B0D-9409-65D9B254C205}" type="slidenum">
              <a:rPr lang="en-US" smtClean="0"/>
              <a:pPr defTabSz="923925"/>
              <a:t>41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0563"/>
            <a:ext cx="4618037" cy="346392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7662"/>
          </a:xfrm>
          <a:noFill/>
          <a:ln/>
        </p:spPr>
        <p:txBody>
          <a:bodyPr/>
          <a:lstStyle/>
          <a:p>
            <a:r>
              <a:rPr lang="en-US" smtClean="0"/>
              <a:t>This is AMPERE </a:t>
            </a:r>
            <a:r>
              <a:rPr lang="en-US" smtClean="0">
                <a:sym typeface="Wingdings" pitchFamily="2" charset="2"/>
              </a:rPr>
              <a:t> Basically it just requires upgrades to the current Iridium system – need a flight software and a ground system upgrade</a:t>
            </a:r>
          </a:p>
          <a:p>
            <a:r>
              <a:rPr lang="en-US" smtClean="0">
                <a:sym typeface="Wingdings" pitchFamily="2" charset="2"/>
              </a:rPr>
              <a:t>With AMPERE we will get continuous, global observations of large scale FAC system – in real time, with 9 minute cadence</a:t>
            </a:r>
          </a:p>
          <a:p>
            <a:r>
              <a:rPr lang="en-US" smtClean="0">
                <a:sym typeface="Wingdings" pitchFamily="2" charset="2"/>
              </a:rPr>
              <a:t>WHY THIS IS NOT DIRT CHEAP: A FLIGHT SOFTWARE UPLOAD TO AN OPERATIONAL, PROFITABLE SATELLITE CONSTELLATION PROVIDING ON-DEMAND SERVICE TO COMMERCIAL AND MILITARY CUSTOMERS WORLD WIDE.</a:t>
            </a: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152E011A-14DD-4EAF-853C-5EBDC6EF7E18}" type="slidenum">
              <a:rPr lang="en-US" smtClean="0"/>
              <a:pPr defTabSz="923925"/>
              <a:t>18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2150"/>
            <a:ext cx="4616450" cy="3462338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Where do the field-aligned currents fit into the Magnetosphere-Ionosphere system dynamics?</a:t>
            </a:r>
          </a:p>
          <a:p>
            <a:r>
              <a:rPr lang="en-US" smtClean="0"/>
              <a:t>The FAC convey the stresses between the magnetosphere and ionosphere</a:t>
            </a:r>
          </a:p>
          <a:p>
            <a:r>
              <a:rPr lang="en-US" smtClean="0"/>
              <a:t>FAC are related to the conductance and electric fields, and also the pressure distributions in the magnetosphere</a:t>
            </a:r>
          </a:p>
          <a:p>
            <a:r>
              <a:rPr lang="en-US" smtClean="0"/>
              <a:t>The intensity of the FAC is associated with the energy deposition for a given electric field</a:t>
            </a:r>
          </a:p>
          <a:p>
            <a:r>
              <a:rPr lang="en-US" smtClean="0"/>
              <a:t>If you could only take one ionospheric measurement, the FAC provide more information than any other single observation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23D3845A-060A-4A01-8440-AE74877135C0}" type="slidenum">
              <a:rPr lang="en-US" smtClean="0"/>
              <a:pPr defTabSz="923925"/>
              <a:t>21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9DE7CFAA-EA5A-44ED-B4EB-45A8CDC57AC2}" type="slidenum">
              <a:rPr lang="en-US" smtClean="0"/>
              <a:pPr defTabSz="923925"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EC9F26B6-40E4-4942-9267-AB9F8F4EDF74}" type="slidenum">
              <a:rPr lang="en-US" smtClean="0"/>
              <a:pPr defTabSz="923925"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93590BC6-3471-4A31-AD5E-D5AB08BD6492}" type="slidenum">
              <a:rPr lang="en-US" smtClean="0"/>
              <a:pPr defTabSz="923925"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3925"/>
          </a:xfrm>
          <a:solidFill>
            <a:srgbClr val="FFFFFF"/>
          </a:solidFill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F67F14F0-9DB5-4F0C-B32D-91C69879968F}" type="slidenum">
              <a:rPr lang="en-US" smtClean="0"/>
              <a:pPr defTabSz="923925"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EEDDAB6A-E620-46B7-94B3-CE6DC739F3AA}" type="slidenum">
              <a:rPr lang="en-US" smtClean="0"/>
              <a:pPr defTabSz="923925"/>
              <a:t>27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E364D-26B8-4C48-91B1-6211C4BB1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931CC-BFA6-470E-A6D7-EB927814D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5DA19-DBAA-4C21-B42B-D50FCE99C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702425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9725" y="1428750"/>
            <a:ext cx="4121150" cy="5143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3275" y="1428750"/>
            <a:ext cx="4122738" cy="5143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702425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9725" y="1428750"/>
            <a:ext cx="4121150" cy="5143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3275" y="1428750"/>
            <a:ext cx="4122738" cy="2495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3275" y="4076700"/>
            <a:ext cx="4122738" cy="2495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9AEC3-1D11-42A8-A733-7F78C39FF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B80FD-77B6-4913-A62E-4C0E927194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0B0BF-0156-42AA-9AEA-59EC231B7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71CEC-D67D-400C-B0D9-5A6AE0B27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480D7-3820-476D-A694-E0322BEB9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F9646-B654-4631-88F2-41C639BFC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8A117-F3C3-4D29-97BA-7C11CCA87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7CCC3-EA38-4FD3-8D06-DF114F7E8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D9A04BB-620C-4923-9B47-E70CA9766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7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wmf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168275" y="44450"/>
            <a:ext cx="8807450" cy="4938713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Near-term new observational capabilities in magnetosphere-ionosphere coupling science: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b="1" dirty="0" smtClean="0"/>
              <a:t>AMPERE &amp;</a:t>
            </a:r>
            <a:br>
              <a:rPr lang="en-US" sz="3200" b="1" dirty="0" smtClean="0"/>
            </a:br>
            <a:r>
              <a:rPr lang="en-US" sz="3200" b="1" dirty="0" smtClean="0"/>
              <a:t>Mid-latitude </a:t>
            </a:r>
            <a:r>
              <a:rPr lang="en-US" sz="3200" b="1" dirty="0" err="1" smtClean="0"/>
              <a:t>SuperDARN</a:t>
            </a:r>
            <a:r>
              <a:rPr lang="en-US" sz="3200" b="1" dirty="0" smtClean="0"/>
              <a:t> chain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What are they? </a:t>
            </a:r>
            <a:br>
              <a:rPr lang="en-US" sz="3200" dirty="0" smtClean="0"/>
            </a:br>
            <a:r>
              <a:rPr lang="en-US" sz="3200" dirty="0" smtClean="0"/>
              <a:t>What good are they?</a:t>
            </a:r>
            <a:endParaRPr lang="en-US" dirty="0" smtClean="0"/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>
          <a:xfrm>
            <a:off x="1371600" y="5394325"/>
            <a:ext cx="6400800" cy="757238"/>
          </a:xfrm>
        </p:spPr>
        <p:txBody>
          <a:bodyPr/>
          <a:lstStyle/>
          <a:p>
            <a:pPr eaLnBrk="1" hangingPunct="1"/>
            <a:r>
              <a:rPr lang="en-US" sz="1800" smtClean="0"/>
              <a:t>Brian J. Anderson</a:t>
            </a:r>
          </a:p>
          <a:p>
            <a:pPr eaLnBrk="1" hangingPunct="1"/>
            <a:r>
              <a:rPr lang="en-US" sz="1800" smtClean="0"/>
              <a:t>JHU/APL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2476500" y="6346825"/>
            <a:ext cx="4040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2009 GEM Workshop, Friday June 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435" name="Picture 7" descr="J4_2000_043_14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1113"/>
            <a:ext cx="762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 descr="lay_irid_dmsp_2000_043_1426"/>
          <p:cNvPicPr>
            <a:picLocks noChangeAspect="1" noChangeArrowheads="1"/>
          </p:cNvPicPr>
          <p:nvPr/>
        </p:nvPicPr>
        <p:blipFill>
          <a:blip r:embed="rId3"/>
          <a:srcRect t="49240"/>
          <a:stretch>
            <a:fillRect/>
          </a:stretch>
        </p:blipFill>
        <p:spPr bwMode="auto">
          <a:xfrm>
            <a:off x="1066800" y="4692650"/>
            <a:ext cx="6351588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Line 3"/>
          <p:cNvSpPr>
            <a:spLocks noChangeShapeType="1"/>
          </p:cNvSpPr>
          <p:nvPr/>
        </p:nvSpPr>
        <p:spPr bwMode="auto">
          <a:xfrm>
            <a:off x="2593975" y="3636963"/>
            <a:ext cx="0" cy="28194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8" name="Line 4"/>
          <p:cNvSpPr>
            <a:spLocks noChangeShapeType="1"/>
          </p:cNvSpPr>
          <p:nvPr/>
        </p:nvSpPr>
        <p:spPr bwMode="auto">
          <a:xfrm>
            <a:off x="6307138" y="3627438"/>
            <a:ext cx="0" cy="28194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9" name="Line 5"/>
          <p:cNvSpPr>
            <a:spLocks noChangeShapeType="1"/>
          </p:cNvSpPr>
          <p:nvPr/>
        </p:nvSpPr>
        <p:spPr bwMode="auto">
          <a:xfrm>
            <a:off x="2500313" y="215900"/>
            <a:ext cx="0" cy="6249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0" name="Line 6"/>
          <p:cNvSpPr>
            <a:spLocks noChangeShapeType="1"/>
          </p:cNvSpPr>
          <p:nvPr/>
        </p:nvSpPr>
        <p:spPr bwMode="auto">
          <a:xfrm>
            <a:off x="6043613" y="207963"/>
            <a:ext cx="0" cy="6249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043" y="5326602"/>
            <a:ext cx="8859914" cy="1384916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2800" dirty="0" smtClean="0"/>
              <a:t>Note that agreement is between an ‘</a:t>
            </a:r>
            <a:r>
              <a:rPr lang="en-US" sz="2800" i="1" dirty="0" smtClean="0">
                <a:solidFill>
                  <a:schemeClr val="bg1"/>
                </a:solidFill>
              </a:rPr>
              <a:t>instantaneous</a:t>
            </a:r>
            <a:r>
              <a:rPr lang="en-US" sz="2800" dirty="0" smtClean="0"/>
              <a:t>’ simulation and a statistical </a:t>
            </a:r>
            <a:r>
              <a:rPr lang="en-US" sz="2800" i="1" dirty="0" smtClean="0">
                <a:solidFill>
                  <a:schemeClr val="bg1"/>
                </a:solidFill>
              </a:rPr>
              <a:t>climate average </a:t>
            </a:r>
          </a:p>
          <a:p>
            <a:pPr>
              <a:buNone/>
            </a:pPr>
            <a:r>
              <a:rPr lang="en-US" sz="2800" i="1" dirty="0" smtClean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rgbClr val="FFFF99"/>
                </a:solidFill>
              </a:rPr>
              <a:t>Strong smearing, ~5x low </a:t>
            </a:r>
            <a:r>
              <a:rPr lang="en-US" sz="2800" dirty="0" err="1" smtClean="0">
                <a:solidFill>
                  <a:srgbClr val="FFFF99"/>
                </a:solidFill>
              </a:rPr>
              <a:t>wrt</a:t>
            </a:r>
            <a:r>
              <a:rPr lang="en-US" sz="2800" dirty="0" smtClean="0">
                <a:solidFill>
                  <a:srgbClr val="FFFF99"/>
                </a:solidFill>
              </a:rPr>
              <a:t> any real case.</a:t>
            </a: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6" name="Picture 3" descr="Iridium_Statistical_FACs_v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3"/>
            <a:ext cx="4562856" cy="5243638"/>
          </a:xfrm>
          <a:prstGeom prst="rect">
            <a:avLst/>
          </a:prstGeom>
          <a:solidFill>
            <a:srgbClr val="FFFFFF"/>
          </a:solidFill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15716" name="Picture 4" descr="MHD_FACs_v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0877" y="0"/>
            <a:ext cx="4563123" cy="5243944"/>
          </a:xfrm>
          <a:prstGeom prst="rect">
            <a:avLst/>
          </a:prstGeom>
          <a:solidFill>
            <a:srgbClr val="FFFFFF"/>
          </a:solidFill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22225"/>
            <a:ext cx="8229600" cy="92075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Active-time dynamics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66725" y="909638"/>
            <a:ext cx="8229600" cy="57150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	The strongly driven M-I system achieves states that are qualitatively different – with new ‘features’ and phenomena: e.g. </a:t>
            </a:r>
          </a:p>
          <a:p>
            <a:pPr lvl="1"/>
            <a:r>
              <a:rPr lang="en-US" smtClean="0"/>
              <a:t>Saturation (an M-I coupling response)</a:t>
            </a:r>
          </a:p>
          <a:p>
            <a:pPr lvl="1"/>
            <a:r>
              <a:rPr lang="en-US" smtClean="0"/>
              <a:t>Sawtooth events (global substorm events) </a:t>
            </a:r>
          </a:p>
          <a:p>
            <a:pPr lvl="1"/>
            <a:r>
              <a:rPr lang="en-US" smtClean="0"/>
              <a:t>SMC events </a:t>
            </a:r>
          </a:p>
          <a:p>
            <a:pPr lvl="1"/>
            <a:r>
              <a:rPr lang="en-US" smtClean="0"/>
              <a:t>Ionospheric storms, positive and negative</a:t>
            </a:r>
          </a:p>
          <a:p>
            <a:pPr lvl="1"/>
            <a:r>
              <a:rPr lang="en-US" smtClean="0"/>
              <a:t>SAPS/SAID </a:t>
            </a:r>
          </a:p>
          <a:p>
            <a:pPr lvl="1"/>
            <a:r>
              <a:rPr lang="en-US" smtClean="0"/>
              <a:t>Radiation belt re-population or depletion … </a:t>
            </a:r>
          </a:p>
          <a:p>
            <a:pPr>
              <a:buFontTx/>
              <a:buNone/>
            </a:pPr>
            <a:r>
              <a:rPr lang="en-US" smtClean="0"/>
              <a:t>	These are large, factors of 2 to &gt;10 departures from ‘climate’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AMPERE NSF 11/13/06</a:t>
            </a:r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JHU/APL Proprietary</a:t>
            </a: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30250"/>
          </a:xfrm>
        </p:spPr>
        <p:txBody>
          <a:bodyPr/>
          <a:lstStyle/>
          <a:p>
            <a:r>
              <a:rPr lang="en-US" sz="4000" smtClean="0">
                <a:solidFill>
                  <a:schemeClr val="bg1"/>
                </a:solidFill>
              </a:rPr>
              <a:t>Currents from Iridium*</a:t>
            </a:r>
          </a:p>
        </p:txBody>
      </p:sp>
      <p:pic>
        <p:nvPicPr>
          <p:cNvPr id="20485" name="Picture 7" descr="05-05038-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1684338"/>
            <a:ext cx="3856037" cy="46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05-05038-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638" y="1682750"/>
            <a:ext cx="3856037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Oval 9"/>
          <p:cNvSpPr>
            <a:spLocks noChangeArrowheads="1"/>
          </p:cNvSpPr>
          <p:nvPr/>
        </p:nvSpPr>
        <p:spPr bwMode="auto">
          <a:xfrm>
            <a:off x="5815013" y="2733675"/>
            <a:ext cx="2012950" cy="201295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Line 10"/>
          <p:cNvSpPr>
            <a:spLocks noChangeShapeType="1"/>
          </p:cNvSpPr>
          <p:nvPr/>
        </p:nvSpPr>
        <p:spPr bwMode="auto">
          <a:xfrm>
            <a:off x="2338388" y="1982788"/>
            <a:ext cx="4457700" cy="741362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Line 11"/>
          <p:cNvSpPr>
            <a:spLocks noChangeShapeType="1"/>
          </p:cNvSpPr>
          <p:nvPr/>
        </p:nvSpPr>
        <p:spPr bwMode="auto">
          <a:xfrm flipV="1">
            <a:off x="2328863" y="4773613"/>
            <a:ext cx="4486275" cy="722312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Text Box 12"/>
          <p:cNvSpPr txBox="1">
            <a:spLocks noChangeArrowheads="1"/>
          </p:cNvSpPr>
          <p:nvPr/>
        </p:nvSpPr>
        <p:spPr bwMode="auto">
          <a:xfrm>
            <a:off x="1447800" y="1131888"/>
            <a:ext cx="172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Non-storm</a:t>
            </a:r>
          </a:p>
        </p:txBody>
      </p:sp>
      <p:sp>
        <p:nvSpPr>
          <p:cNvPr id="20491" name="Text Box 13"/>
          <p:cNvSpPr txBox="1">
            <a:spLocks noChangeArrowheads="1"/>
          </p:cNvSpPr>
          <p:nvPr/>
        </p:nvSpPr>
        <p:spPr bwMode="auto">
          <a:xfrm>
            <a:off x="5826125" y="1122363"/>
            <a:ext cx="2117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Severe storm</a:t>
            </a:r>
          </a:p>
        </p:txBody>
      </p:sp>
      <p:sp>
        <p:nvSpPr>
          <p:cNvPr id="20492" name="Text Box 14"/>
          <p:cNvSpPr txBox="1">
            <a:spLocks noChangeArrowheads="1"/>
          </p:cNvSpPr>
          <p:nvPr/>
        </p:nvSpPr>
        <p:spPr bwMode="auto">
          <a:xfrm>
            <a:off x="3219450" y="6400800"/>
            <a:ext cx="2827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* 3 hour averages!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AMPERE NSF 11/13/06</a:t>
            </a:r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JHU/APL Proprietary</a:t>
            </a: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Quasi-periodic instability states</a:t>
            </a:r>
          </a:p>
        </p:txBody>
      </p:sp>
      <p:pic>
        <p:nvPicPr>
          <p:cNvPr id="22533" name="Picture 5" descr="2004gl019941-op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936625"/>
            <a:ext cx="87884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209925" y="6529388"/>
            <a:ext cx="243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Henderson et al.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Why the climate approach cannot work for storms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662346"/>
            <a:ext cx="8229600" cy="5058052"/>
          </a:xfrm>
        </p:spPr>
        <p:txBody>
          <a:bodyPr/>
          <a:lstStyle/>
          <a:p>
            <a:pPr>
              <a:spcBef>
                <a:spcPts val="1200"/>
              </a:spcBef>
              <a:buFontTx/>
              <a:buNone/>
            </a:pPr>
            <a:r>
              <a:rPr lang="en-US" sz="2800" dirty="0" smtClean="0"/>
              <a:t>	Reeves: “If you’ve studied one geomagnetic storm, you’ve studied one geomagnetic storm.” 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US" sz="2800" dirty="0" smtClean="0"/>
              <a:t>	Even with the assets we have had available to date, we know that every storm is unique. 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US" sz="2800" dirty="0" smtClean="0"/>
              <a:t>	There are common aspects between them, e.g. main phase, recovery, equatorward expansion, </a:t>
            </a:r>
            <a:r>
              <a:rPr lang="en-US" sz="2800" dirty="0" err="1" smtClean="0"/>
              <a:t>plasmasphere</a:t>
            </a:r>
            <a:r>
              <a:rPr lang="en-US" sz="2800" dirty="0" smtClean="0"/>
              <a:t> erosion/plumes.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US" sz="2800" dirty="0" smtClean="0"/>
              <a:t>	But the end-points that the system achieves (e.g. </a:t>
            </a:r>
            <a:r>
              <a:rPr lang="en-US" sz="2800" dirty="0" err="1" smtClean="0"/>
              <a:t>wrt</a:t>
            </a:r>
            <a:r>
              <a:rPr lang="en-US" sz="2800" dirty="0" smtClean="0"/>
              <a:t> relativistic electrons) can vary widely – for reasons that we don’t understand.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33363" y="0"/>
            <a:ext cx="8677275" cy="1143000"/>
          </a:xfrm>
        </p:spPr>
        <p:txBody>
          <a:bodyPr/>
          <a:lstStyle/>
          <a:p>
            <a:r>
              <a:rPr lang="en-US" sz="3600" smtClean="0">
                <a:solidFill>
                  <a:schemeClr val="bg1"/>
                </a:solidFill>
              </a:rPr>
              <a:t>A few questions we can’t answer (yet?)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257452" y="996950"/>
            <a:ext cx="8629096" cy="5724525"/>
          </a:xfrm>
        </p:spPr>
        <p:txBody>
          <a:bodyPr/>
          <a:lstStyle/>
          <a:p>
            <a:pPr>
              <a:spcBef>
                <a:spcPts val="1200"/>
              </a:spcBef>
              <a:buFontTx/>
              <a:buNone/>
            </a:pPr>
            <a:r>
              <a:rPr lang="en-US" sz="2400" dirty="0" smtClean="0"/>
              <a:t>	What are the different strongly driven convective states? How are they related to nominal activity? How do they arise, evolve and transition? What gives rise to quasi-periodicities?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US" sz="2400" dirty="0" smtClean="0"/>
              <a:t>	What is the mechanism for saturation or is there more than one?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US" sz="2400" dirty="0" smtClean="0"/>
              <a:t>	Where does the ionospheric energy dissipation occur during active-times? How much of it is Joule/particle heating?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US" sz="2400" dirty="0" smtClean="0"/>
              <a:t>	How does evolution and dynamics in the ‘driver’ correspond (lead to?) ionospheric positive and negative storms?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US" sz="2400" dirty="0" smtClean="0"/>
              <a:t>	What are the time-lags/delays in the active system? What governs them?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What do we need to measure to make major progress?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248575" y="1695634"/>
            <a:ext cx="8646850" cy="4997265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	Fundamental quantities: minimize uncertainties due to inversions and modeling assumptions.</a:t>
            </a:r>
          </a:p>
          <a:p>
            <a:pPr>
              <a:buFontTx/>
              <a:buNone/>
            </a:pPr>
            <a:r>
              <a:rPr lang="en-US" dirty="0" smtClean="0"/>
              <a:t>	</a:t>
            </a:r>
          </a:p>
          <a:p>
            <a:pPr>
              <a:buFontTx/>
              <a:buNone/>
            </a:pPr>
            <a:r>
              <a:rPr lang="en-US" dirty="0" smtClean="0"/>
              <a:t>	Globally distributed: ‘all’ local times, ‘all’ latitudes</a:t>
            </a: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	Short cadence: less than a reconfiguration time-scale (~20 minutes or so).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7" name="Rectangle 5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9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228600" y="0"/>
            <a:ext cx="3810000" cy="6705600"/>
            <a:chOff x="144" y="0"/>
            <a:chExt cx="2400" cy="4224"/>
          </a:xfrm>
        </p:grpSpPr>
        <p:sp>
          <p:nvSpPr>
            <p:cNvPr id="1076" name="Text Box 11"/>
            <p:cNvSpPr txBox="1">
              <a:spLocks noChangeArrowheads="1"/>
            </p:cNvSpPr>
            <p:nvPr/>
          </p:nvSpPr>
          <p:spPr bwMode="auto">
            <a:xfrm>
              <a:off x="384" y="0"/>
              <a:ext cx="200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</a:rPr>
                <a:t>Magnetosphere</a:t>
              </a:r>
            </a:p>
          </p:txBody>
        </p:sp>
        <p:sp>
          <p:nvSpPr>
            <p:cNvPr id="1077" name="Rectangle 14"/>
            <p:cNvSpPr>
              <a:spLocks noChangeArrowheads="1"/>
            </p:cNvSpPr>
            <p:nvPr/>
          </p:nvSpPr>
          <p:spPr bwMode="auto">
            <a:xfrm>
              <a:off x="144" y="432"/>
              <a:ext cx="2400" cy="3792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4572000" y="0"/>
            <a:ext cx="4495800" cy="6705600"/>
            <a:chOff x="2880" y="0"/>
            <a:chExt cx="2832" cy="4224"/>
          </a:xfrm>
        </p:grpSpPr>
        <p:sp>
          <p:nvSpPr>
            <p:cNvPr id="1074" name="Text Box 12"/>
            <p:cNvSpPr txBox="1">
              <a:spLocks noChangeArrowheads="1"/>
            </p:cNvSpPr>
            <p:nvPr/>
          </p:nvSpPr>
          <p:spPr bwMode="auto">
            <a:xfrm>
              <a:off x="3523" y="0"/>
              <a:ext cx="149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</a:rPr>
                <a:t>Ionosphere</a:t>
              </a:r>
            </a:p>
          </p:txBody>
        </p:sp>
        <p:sp>
          <p:nvSpPr>
            <p:cNvPr id="1075" name="Rectangle 15"/>
            <p:cNvSpPr>
              <a:spLocks noChangeArrowheads="1"/>
            </p:cNvSpPr>
            <p:nvPr/>
          </p:nvSpPr>
          <p:spPr bwMode="auto">
            <a:xfrm>
              <a:off x="2880" y="432"/>
              <a:ext cx="2832" cy="3792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228600" y="736600"/>
            <a:ext cx="2590800" cy="849313"/>
            <a:chOff x="144" y="464"/>
            <a:chExt cx="1632" cy="535"/>
          </a:xfrm>
        </p:grpSpPr>
        <p:sp>
          <p:nvSpPr>
            <p:cNvPr id="1073" name="Text Box 16"/>
            <p:cNvSpPr txBox="1">
              <a:spLocks noChangeArrowheads="1"/>
            </p:cNvSpPr>
            <p:nvPr/>
          </p:nvSpPr>
          <p:spPr bwMode="auto">
            <a:xfrm>
              <a:off x="144" y="464"/>
              <a:ext cx="55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66"/>
                  </a:solidFill>
                </a:rPr>
                <a:t>Flow</a:t>
              </a:r>
            </a:p>
          </p:txBody>
        </p:sp>
        <p:graphicFrame>
          <p:nvGraphicFramePr>
            <p:cNvPr id="1035" name="Object 11"/>
            <p:cNvGraphicFramePr>
              <a:graphicFrameLocks noChangeAspect="1"/>
            </p:cNvGraphicFramePr>
            <p:nvPr/>
          </p:nvGraphicFramePr>
          <p:xfrm>
            <a:off x="864" y="768"/>
            <a:ext cx="912" cy="231"/>
          </p:xfrm>
          <a:graphic>
            <a:graphicData uri="http://schemas.openxmlformats.org/presentationml/2006/ole">
              <p:oleObj spid="_x0000_s1035" name="Equation" r:id="rId4" imgW="698400" imgH="177480" progId="Equation.3">
                <p:embed/>
              </p:oleObj>
            </a:graphicData>
          </a:graphic>
        </p:graphicFrame>
      </p:grp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4668838" y="685800"/>
            <a:ext cx="3073400" cy="966788"/>
            <a:chOff x="2941" y="432"/>
            <a:chExt cx="1936" cy="609"/>
          </a:xfrm>
        </p:grpSpPr>
        <p:sp>
          <p:nvSpPr>
            <p:cNvPr id="1072" name="Text Box 17"/>
            <p:cNvSpPr txBox="1">
              <a:spLocks noChangeArrowheads="1"/>
            </p:cNvSpPr>
            <p:nvPr/>
          </p:nvSpPr>
          <p:spPr bwMode="auto">
            <a:xfrm>
              <a:off x="2941" y="432"/>
              <a:ext cx="116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66"/>
                  </a:solidFill>
                </a:rPr>
                <a:t>Convection</a:t>
              </a:r>
            </a:p>
          </p:txBody>
        </p:sp>
        <p:graphicFrame>
          <p:nvGraphicFramePr>
            <p:cNvPr id="1034" name="Object 10"/>
            <p:cNvGraphicFramePr>
              <a:graphicFrameLocks noChangeAspect="1"/>
            </p:cNvGraphicFramePr>
            <p:nvPr/>
          </p:nvGraphicFramePr>
          <p:xfrm>
            <a:off x="3717" y="744"/>
            <a:ext cx="1160" cy="297"/>
          </p:xfrm>
          <a:graphic>
            <a:graphicData uri="http://schemas.openxmlformats.org/presentationml/2006/ole">
              <p:oleObj spid="_x0000_s1034" name="Equation" r:id="rId5" imgW="888840" imgH="228600" progId="Equation.3">
                <p:embed/>
              </p:oleObj>
            </a:graphicData>
          </a:graphic>
        </p:graphicFrame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2895600" y="1111250"/>
            <a:ext cx="2895600" cy="641350"/>
            <a:chOff x="1824" y="700"/>
            <a:chExt cx="1824" cy="404"/>
          </a:xfrm>
        </p:grpSpPr>
        <p:sp>
          <p:nvSpPr>
            <p:cNvPr id="1070" name="Line 20"/>
            <p:cNvSpPr>
              <a:spLocks noChangeShapeType="1"/>
            </p:cNvSpPr>
            <p:nvPr/>
          </p:nvSpPr>
          <p:spPr bwMode="auto">
            <a:xfrm>
              <a:off x="1824" y="912"/>
              <a:ext cx="1824" cy="0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1" name="Text Box 21"/>
            <p:cNvSpPr txBox="1">
              <a:spLocks noChangeArrowheads="1"/>
            </p:cNvSpPr>
            <p:nvPr/>
          </p:nvSpPr>
          <p:spPr bwMode="auto">
            <a:xfrm>
              <a:off x="2176" y="700"/>
              <a:ext cx="115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Field lines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</a:rPr>
                <a:t>convey potential</a:t>
              </a:r>
            </a:p>
          </p:txBody>
        </p:sp>
      </p:grpSp>
      <p:grpSp>
        <p:nvGrpSpPr>
          <p:cNvPr id="7" name="Group 50"/>
          <p:cNvGrpSpPr>
            <a:grpSpLocks/>
          </p:cNvGrpSpPr>
          <p:nvPr/>
        </p:nvGrpSpPr>
        <p:grpSpPr bwMode="auto">
          <a:xfrm>
            <a:off x="3429000" y="4006850"/>
            <a:ext cx="1828800" cy="641350"/>
            <a:chOff x="2160" y="2524"/>
            <a:chExt cx="1152" cy="404"/>
          </a:xfrm>
        </p:grpSpPr>
        <p:sp>
          <p:nvSpPr>
            <p:cNvPr id="1068" name="Line 13"/>
            <p:cNvSpPr>
              <a:spLocks noChangeShapeType="1"/>
            </p:cNvSpPr>
            <p:nvPr/>
          </p:nvSpPr>
          <p:spPr bwMode="auto">
            <a:xfrm>
              <a:off x="2160" y="2736"/>
              <a:ext cx="1152" cy="0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9" name="Text Box 22"/>
            <p:cNvSpPr txBox="1">
              <a:spLocks noChangeArrowheads="1"/>
            </p:cNvSpPr>
            <p:nvPr/>
          </p:nvSpPr>
          <p:spPr bwMode="auto">
            <a:xfrm>
              <a:off x="2240" y="2524"/>
              <a:ext cx="9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Currents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</a:rPr>
                <a:t>convey stress</a:t>
              </a:r>
            </a:p>
          </p:txBody>
        </p:sp>
      </p:grp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228600" y="1889125"/>
            <a:ext cx="3581400" cy="2703513"/>
            <a:chOff x="144" y="1190"/>
            <a:chExt cx="2256" cy="1703"/>
          </a:xfrm>
        </p:grpSpPr>
        <p:graphicFrame>
          <p:nvGraphicFramePr>
            <p:cNvPr id="1031" name="Object 7"/>
            <p:cNvGraphicFramePr>
              <a:graphicFrameLocks noChangeAspect="1"/>
            </p:cNvGraphicFramePr>
            <p:nvPr/>
          </p:nvGraphicFramePr>
          <p:xfrm>
            <a:off x="672" y="1484"/>
            <a:ext cx="1392" cy="432"/>
          </p:xfrm>
          <a:graphic>
            <a:graphicData uri="http://schemas.openxmlformats.org/presentationml/2006/ole">
              <p:oleObj spid="_x0000_s1031" name="Equation" r:id="rId6" imgW="1256755" imgH="393529" progId="Equation.3">
                <p:embed/>
              </p:oleObj>
            </a:graphicData>
          </a:graphic>
        </p:graphicFrame>
        <p:graphicFrame>
          <p:nvGraphicFramePr>
            <p:cNvPr id="1032" name="Object 8"/>
            <p:cNvGraphicFramePr>
              <a:graphicFrameLocks noChangeAspect="1"/>
            </p:cNvGraphicFramePr>
            <p:nvPr/>
          </p:nvGraphicFramePr>
          <p:xfrm>
            <a:off x="240" y="1996"/>
            <a:ext cx="2160" cy="482"/>
          </p:xfrm>
          <a:graphic>
            <a:graphicData uri="http://schemas.openxmlformats.org/presentationml/2006/ole">
              <p:oleObj spid="_x0000_s1032" name="Equation" r:id="rId7" imgW="1879600" imgH="419100" progId="Equation.3">
                <p:embed/>
              </p:oleObj>
            </a:graphicData>
          </a:graphic>
        </p:graphicFrame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740" y="2572"/>
            <a:ext cx="1372" cy="321"/>
          </p:xfrm>
          <a:graphic>
            <a:graphicData uri="http://schemas.openxmlformats.org/presentationml/2006/ole">
              <p:oleObj spid="_x0000_s1033" name="Equation" r:id="rId8" imgW="1193760" imgH="279360" progId="Equation.3">
                <p:embed/>
              </p:oleObj>
            </a:graphicData>
          </a:graphic>
        </p:graphicFrame>
        <p:sp>
          <p:nvSpPr>
            <p:cNvPr id="1067" name="Text Box 23"/>
            <p:cNvSpPr txBox="1">
              <a:spLocks noChangeArrowheads="1"/>
            </p:cNvSpPr>
            <p:nvPr/>
          </p:nvSpPr>
          <p:spPr bwMode="auto">
            <a:xfrm>
              <a:off x="144" y="1190"/>
              <a:ext cx="11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66"/>
                  </a:solidFill>
                </a:rPr>
                <a:t>Momentum</a:t>
              </a:r>
            </a:p>
          </p:txBody>
        </p:sp>
      </p:grpSp>
      <p:grpSp>
        <p:nvGrpSpPr>
          <p:cNvPr id="9" name="Group 49"/>
          <p:cNvGrpSpPr>
            <a:grpSpLocks/>
          </p:cNvGrpSpPr>
          <p:nvPr/>
        </p:nvGrpSpPr>
        <p:grpSpPr bwMode="auto">
          <a:xfrm>
            <a:off x="4721225" y="1889125"/>
            <a:ext cx="4279900" cy="2708275"/>
            <a:chOff x="2974" y="1190"/>
            <a:chExt cx="2696" cy="1706"/>
          </a:xfrm>
        </p:grpSpPr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2976" y="1724"/>
            <a:ext cx="2640" cy="305"/>
          </p:xfrm>
          <a:graphic>
            <a:graphicData uri="http://schemas.openxmlformats.org/presentationml/2006/ole">
              <p:oleObj spid="_x0000_s1029" name="Equation" r:id="rId9" imgW="2057400" imgH="241300" progId="Equation.3">
                <p:embed/>
              </p:oleObj>
            </a:graphicData>
          </a:graphic>
        </p:graphicFrame>
        <p:graphicFrame>
          <p:nvGraphicFramePr>
            <p:cNvPr id="1030" name="Object 6"/>
            <p:cNvGraphicFramePr>
              <a:graphicFrameLocks noChangeAspect="1"/>
            </p:cNvGraphicFramePr>
            <p:nvPr/>
          </p:nvGraphicFramePr>
          <p:xfrm>
            <a:off x="3360" y="2572"/>
            <a:ext cx="2016" cy="324"/>
          </p:xfrm>
          <a:graphic>
            <a:graphicData uri="http://schemas.openxmlformats.org/presentationml/2006/ole">
              <p:oleObj spid="_x0000_s1030" name="Equation" r:id="rId10" imgW="1600200" imgH="254000" progId="Equation.3">
                <p:embed/>
              </p:oleObj>
            </a:graphicData>
          </a:graphic>
        </p:graphicFrame>
        <p:sp>
          <p:nvSpPr>
            <p:cNvPr id="1066" name="Text Box 24"/>
            <p:cNvSpPr txBox="1">
              <a:spLocks noChangeArrowheads="1"/>
            </p:cNvSpPr>
            <p:nvPr/>
          </p:nvSpPr>
          <p:spPr bwMode="auto">
            <a:xfrm>
              <a:off x="2974" y="1190"/>
              <a:ext cx="26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66"/>
                  </a:solidFill>
                </a:rPr>
                <a:t>Finite conductance - current</a:t>
              </a:r>
            </a:p>
          </p:txBody>
        </p:sp>
      </p:grpSp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4648200" y="4926013"/>
            <a:ext cx="2908300" cy="1017587"/>
            <a:chOff x="2928" y="3103"/>
            <a:chExt cx="1832" cy="641"/>
          </a:xfrm>
        </p:grpSpPr>
        <p:sp>
          <p:nvSpPr>
            <p:cNvPr id="1065" name="Text Box 26"/>
            <p:cNvSpPr txBox="1">
              <a:spLocks noChangeArrowheads="1"/>
            </p:cNvSpPr>
            <p:nvPr/>
          </p:nvSpPr>
          <p:spPr bwMode="auto">
            <a:xfrm>
              <a:off x="2928" y="3103"/>
              <a:ext cx="17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66"/>
                  </a:solidFill>
                </a:rPr>
                <a:t>Dissipation - drag</a:t>
              </a:r>
            </a:p>
          </p:txBody>
        </p:sp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3831" y="3439"/>
            <a:ext cx="929" cy="305"/>
          </p:xfrm>
          <a:graphic>
            <a:graphicData uri="http://schemas.openxmlformats.org/presentationml/2006/ole">
              <p:oleObj spid="_x0000_s1028" name="Equation" r:id="rId11" imgW="723600" imgH="241200" progId="Equation.3">
                <p:embed/>
              </p:oleObj>
            </a:graphicData>
          </a:graphic>
        </p:graphicFrame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228600" y="4926013"/>
            <a:ext cx="2470150" cy="954087"/>
            <a:chOff x="144" y="3103"/>
            <a:chExt cx="1556" cy="601"/>
          </a:xfrm>
        </p:grpSpPr>
        <p:sp>
          <p:nvSpPr>
            <p:cNvPr id="1064" name="Text Box 27"/>
            <p:cNvSpPr txBox="1">
              <a:spLocks noChangeArrowheads="1"/>
            </p:cNvSpPr>
            <p:nvPr/>
          </p:nvSpPr>
          <p:spPr bwMode="auto">
            <a:xfrm>
              <a:off x="144" y="3103"/>
              <a:ext cx="15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66"/>
                  </a:solidFill>
                </a:rPr>
                <a:t>Energy dynamo</a:t>
              </a:r>
            </a:p>
          </p:txBody>
        </p: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1008" y="3479"/>
            <a:ext cx="685" cy="225"/>
          </p:xfrm>
          <a:graphic>
            <a:graphicData uri="http://schemas.openxmlformats.org/presentationml/2006/ole">
              <p:oleObj spid="_x0000_s1027" name="Equation" r:id="rId12" imgW="533160" imgH="177480" progId="Equation.3">
                <p:embed/>
              </p:oleObj>
            </a:graphicData>
          </a:graphic>
        </p:graphicFrame>
      </p:grpSp>
      <p:grpSp>
        <p:nvGrpSpPr>
          <p:cNvPr id="12" name="Group 53"/>
          <p:cNvGrpSpPr>
            <a:grpSpLocks/>
          </p:cNvGrpSpPr>
          <p:nvPr/>
        </p:nvGrpSpPr>
        <p:grpSpPr bwMode="auto">
          <a:xfrm>
            <a:off x="2743200" y="5351463"/>
            <a:ext cx="3276600" cy="1268412"/>
            <a:chOff x="1728" y="3371"/>
            <a:chExt cx="2064" cy="799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112" y="3648"/>
            <a:ext cx="1296" cy="522"/>
          </p:xfrm>
          <a:graphic>
            <a:graphicData uri="http://schemas.openxmlformats.org/presentationml/2006/ole">
              <p:oleObj spid="_x0000_s1026" name="Equation" r:id="rId13" imgW="1028254" imgH="431613" progId="Equation.3">
                <p:embed/>
              </p:oleObj>
            </a:graphicData>
          </a:graphic>
        </p:graphicFrame>
        <p:sp>
          <p:nvSpPr>
            <p:cNvPr id="1062" name="Line 30"/>
            <p:cNvSpPr>
              <a:spLocks noChangeShapeType="1"/>
            </p:cNvSpPr>
            <p:nvPr/>
          </p:nvSpPr>
          <p:spPr bwMode="auto">
            <a:xfrm>
              <a:off x="1728" y="3583"/>
              <a:ext cx="2064" cy="0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3" name="Text Box 31"/>
            <p:cNvSpPr txBox="1">
              <a:spLocks noChangeArrowheads="1"/>
            </p:cNvSpPr>
            <p:nvPr/>
          </p:nvSpPr>
          <p:spPr bwMode="auto">
            <a:xfrm>
              <a:off x="2168" y="3371"/>
              <a:ext cx="11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EM Energy Flux</a:t>
              </a:r>
            </a:p>
          </p:txBody>
        </p:sp>
      </p:grpSp>
      <p:grpSp>
        <p:nvGrpSpPr>
          <p:cNvPr id="13" name="Group 55"/>
          <p:cNvGrpSpPr>
            <a:grpSpLocks/>
          </p:cNvGrpSpPr>
          <p:nvPr/>
        </p:nvGrpSpPr>
        <p:grpSpPr bwMode="auto">
          <a:xfrm>
            <a:off x="1027113" y="4060825"/>
            <a:ext cx="4787900" cy="2363788"/>
            <a:chOff x="647" y="2558"/>
            <a:chExt cx="3016" cy="1489"/>
          </a:xfrm>
        </p:grpSpPr>
        <p:sp>
          <p:nvSpPr>
            <p:cNvPr id="1059" name="Oval 34"/>
            <p:cNvSpPr>
              <a:spLocks noChangeArrowheads="1"/>
            </p:cNvSpPr>
            <p:nvPr/>
          </p:nvSpPr>
          <p:spPr bwMode="auto">
            <a:xfrm>
              <a:off x="3279" y="2567"/>
              <a:ext cx="384" cy="336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0" name="Oval 37"/>
            <p:cNvSpPr>
              <a:spLocks noChangeArrowheads="1"/>
            </p:cNvSpPr>
            <p:nvPr/>
          </p:nvSpPr>
          <p:spPr bwMode="auto">
            <a:xfrm>
              <a:off x="3065" y="3711"/>
              <a:ext cx="384" cy="336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1" name="Oval 39"/>
            <p:cNvSpPr>
              <a:spLocks noChangeArrowheads="1"/>
            </p:cNvSpPr>
            <p:nvPr/>
          </p:nvSpPr>
          <p:spPr bwMode="auto">
            <a:xfrm>
              <a:off x="647" y="2558"/>
              <a:ext cx="384" cy="336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54"/>
          <p:cNvGrpSpPr>
            <a:grpSpLocks/>
          </p:cNvGrpSpPr>
          <p:nvPr/>
        </p:nvGrpSpPr>
        <p:grpSpPr bwMode="auto">
          <a:xfrm>
            <a:off x="4244975" y="1143000"/>
            <a:ext cx="4257675" cy="5302250"/>
            <a:chOff x="2674" y="720"/>
            <a:chExt cx="2682" cy="3340"/>
          </a:xfrm>
        </p:grpSpPr>
        <p:sp>
          <p:nvSpPr>
            <p:cNvPr id="1053" name="Oval 32"/>
            <p:cNvSpPr>
              <a:spLocks noChangeArrowheads="1"/>
            </p:cNvSpPr>
            <p:nvPr/>
          </p:nvSpPr>
          <p:spPr bwMode="auto">
            <a:xfrm>
              <a:off x="3648" y="720"/>
              <a:ext cx="384" cy="336"/>
            </a:xfrm>
            <a:prstGeom prst="ellips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" name="Oval 33"/>
            <p:cNvSpPr>
              <a:spLocks noChangeArrowheads="1"/>
            </p:cNvSpPr>
            <p:nvPr/>
          </p:nvSpPr>
          <p:spPr bwMode="auto">
            <a:xfrm>
              <a:off x="3696" y="1680"/>
              <a:ext cx="384" cy="336"/>
            </a:xfrm>
            <a:prstGeom prst="ellips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Oval 35"/>
            <p:cNvSpPr>
              <a:spLocks noChangeArrowheads="1"/>
            </p:cNvSpPr>
            <p:nvPr/>
          </p:nvSpPr>
          <p:spPr bwMode="auto">
            <a:xfrm>
              <a:off x="4972" y="2543"/>
              <a:ext cx="384" cy="336"/>
            </a:xfrm>
            <a:prstGeom prst="ellips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6" name="Oval 36"/>
            <p:cNvSpPr>
              <a:spLocks noChangeArrowheads="1"/>
            </p:cNvSpPr>
            <p:nvPr/>
          </p:nvSpPr>
          <p:spPr bwMode="auto">
            <a:xfrm>
              <a:off x="3759" y="3410"/>
              <a:ext cx="384" cy="336"/>
            </a:xfrm>
            <a:prstGeom prst="ellips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7" name="Oval 38"/>
            <p:cNvSpPr>
              <a:spLocks noChangeArrowheads="1"/>
            </p:cNvSpPr>
            <p:nvPr/>
          </p:nvSpPr>
          <p:spPr bwMode="auto">
            <a:xfrm>
              <a:off x="2674" y="3724"/>
              <a:ext cx="384" cy="336"/>
            </a:xfrm>
            <a:prstGeom prst="ellips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8" name="Oval 40"/>
            <p:cNvSpPr>
              <a:spLocks noChangeArrowheads="1"/>
            </p:cNvSpPr>
            <p:nvPr/>
          </p:nvSpPr>
          <p:spPr bwMode="auto">
            <a:xfrm>
              <a:off x="4147" y="722"/>
              <a:ext cx="384" cy="336"/>
            </a:xfrm>
            <a:prstGeom prst="ellips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5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113506" y="906816"/>
          <a:ext cx="2011362" cy="531813"/>
        </p:xfrm>
        <a:graphic>
          <a:graphicData uri="http://schemas.openxmlformats.org/presentationml/2006/ole">
            <p:oleObj spid="_x0000_s2050" name="Equation" r:id="rId3" imgW="863225" imgH="228501" progId="Equation.3">
              <p:embed/>
            </p:oleObj>
          </a:graphicData>
        </a:graphic>
      </p:graphicFrame>
      <p:sp>
        <p:nvSpPr>
          <p:cNvPr id="205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113506" y="1889125"/>
          <a:ext cx="4775200" cy="552450"/>
        </p:xfrm>
        <a:graphic>
          <a:graphicData uri="http://schemas.openxmlformats.org/presentationml/2006/ole">
            <p:oleObj spid="_x0000_s2051" name="Equation" r:id="rId4" imgW="2057400" imgH="241300" progId="Equation.3">
              <p:embed/>
            </p:oleObj>
          </a:graphicData>
        </a:graphic>
      </p:graphicFrame>
      <p:sp>
        <p:nvSpPr>
          <p:cNvPr id="205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113506" y="3255107"/>
          <a:ext cx="3713163" cy="596900"/>
        </p:xfrm>
        <a:graphic>
          <a:graphicData uri="http://schemas.openxmlformats.org/presentationml/2006/ole">
            <p:oleObj spid="_x0000_s2052" name="Equation" r:id="rId5" imgW="1600200" imgH="254000" progId="Equation.3">
              <p:embed/>
            </p:oleObj>
          </a:graphicData>
        </a:graphic>
      </p:graphicFrame>
      <p:sp>
        <p:nvSpPr>
          <p:cNvPr id="206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6664463" y="907610"/>
          <a:ext cx="1570037" cy="530225"/>
        </p:xfrm>
        <a:graphic>
          <a:graphicData uri="http://schemas.openxmlformats.org/presentationml/2006/ole">
            <p:oleObj spid="_x0000_s2053" name="Equation" r:id="rId6" imgW="672808" imgH="228501" progId="Equation.3">
              <p:embed/>
            </p:oleObj>
          </a:graphicData>
        </a:graphic>
      </p:graphicFrame>
      <p:sp>
        <p:nvSpPr>
          <p:cNvPr id="206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1345829" y="5015653"/>
          <a:ext cx="6367463" cy="619125"/>
        </p:xfrm>
        <a:graphic>
          <a:graphicData uri="http://schemas.openxmlformats.org/presentationml/2006/ole">
            <p:oleObj spid="_x0000_s2054" name="Equation" r:id="rId7" imgW="2743200" imgH="266700" progId="Equation.3">
              <p:embed/>
            </p:oleObj>
          </a:graphicData>
        </a:graphic>
      </p:graphicFrame>
      <p:sp>
        <p:nvSpPr>
          <p:cNvPr id="206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1491067" y="5887436"/>
          <a:ext cx="5837237" cy="596900"/>
        </p:xfrm>
        <a:graphic>
          <a:graphicData uri="http://schemas.openxmlformats.org/presentationml/2006/ole">
            <p:oleObj spid="_x0000_s2055" name="Equation" r:id="rId8" imgW="2514600" imgH="254000" progId="Equation.3">
              <p:embed/>
            </p:oleObj>
          </a:graphicData>
        </a:graphic>
      </p:graphicFrame>
      <p:sp>
        <p:nvSpPr>
          <p:cNvPr id="2063" name="TextBox 14"/>
          <p:cNvSpPr txBox="1">
            <a:spLocks noChangeArrowheads="1"/>
          </p:cNvSpPr>
          <p:nvPr/>
        </p:nvSpPr>
        <p:spPr bwMode="auto">
          <a:xfrm>
            <a:off x="1284288" y="127000"/>
            <a:ext cx="67770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The Ionospheric electrodynamics view</a:t>
            </a:r>
            <a:endParaRPr lang="en-US" b="1"/>
          </a:p>
        </p:txBody>
      </p:sp>
      <p:graphicFrame>
        <p:nvGraphicFramePr>
          <p:cNvPr id="16" name="Object 6"/>
          <p:cNvGraphicFramePr>
            <a:graphicFrameLocks noChangeAspect="1"/>
          </p:cNvGraphicFramePr>
          <p:nvPr/>
        </p:nvGraphicFramePr>
        <p:xfrm>
          <a:off x="4113506" y="2599333"/>
          <a:ext cx="354012" cy="384175"/>
        </p:xfrm>
        <a:graphic>
          <a:graphicData uri="http://schemas.openxmlformats.org/presentationml/2006/ole">
            <p:oleObj spid="_x0000_s2064" name="Equation" r:id="rId9" imgW="152280" imgH="16488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37966" y="941890"/>
            <a:ext cx="18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Convection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37966" y="1964302"/>
            <a:ext cx="3005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Horizontal currents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37966" y="3270804"/>
            <a:ext cx="290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Birkeland currents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486179" y="2516198"/>
            <a:ext cx="4148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= equivalent current potential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48318" y="4346516"/>
            <a:ext cx="7106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Electrodynamics equations: 2 </a:t>
            </a:r>
            <a:r>
              <a:rPr lang="en-US" sz="2400" b="1" dirty="0" err="1" smtClean="0"/>
              <a:t>eqs</a:t>
            </a:r>
            <a:r>
              <a:rPr lang="en-US" sz="2400" b="1" dirty="0" smtClean="0"/>
              <a:t>, 5 unknowns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829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M-I Coupling in GEM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094148"/>
            <a:ext cx="8229600" cy="5519716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	</a:t>
            </a:r>
            <a:r>
              <a:rPr lang="en-US" sz="2800" dirty="0" smtClean="0"/>
              <a:t>The session "AMPERE, Mid-latitude </a:t>
            </a:r>
            <a:r>
              <a:rPr lang="en-US" sz="2800" dirty="0" err="1" smtClean="0"/>
              <a:t>SuperDARN</a:t>
            </a:r>
            <a:r>
              <a:rPr lang="en-US" sz="2800" dirty="0" smtClean="0"/>
              <a:t>, and other opportunities for new MIC Focus Groups" will be held at 10:30 in the Erickson room.</a:t>
            </a:r>
          </a:p>
          <a:p>
            <a:pPr>
              <a:buFontTx/>
              <a:buNone/>
            </a:pPr>
            <a:endParaRPr lang="en-US" sz="2800" dirty="0" smtClean="0"/>
          </a:p>
          <a:p>
            <a:pPr>
              <a:buFontTx/>
              <a:buNone/>
            </a:pPr>
            <a:r>
              <a:rPr lang="en-US" sz="2800" dirty="0" smtClean="0"/>
              <a:t>	While you're listening, think of ways these assets used with other excellent tools/data (AMIE, TEC, CCMC) could be used to do MI coupling studies, write them down, and bring those ideas to the session at 10:30.  Anyone that shows up with three good ideas wins a lollipop. (</a:t>
            </a:r>
            <a:r>
              <a:rPr lang="en-US" sz="2800" i="1" dirty="0" smtClean="0"/>
              <a:t>Murr, 2009</a:t>
            </a:r>
            <a:r>
              <a:rPr lang="en-US" sz="2800" dirty="0" smtClean="0"/>
              <a:t>)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340529" y="194585"/>
          <a:ext cx="6462943" cy="6347210"/>
        </p:xfrm>
        <a:graphic>
          <a:graphicData uri="http://schemas.openxmlformats.org/drawingml/2006/table">
            <a:tbl>
              <a:tblPr/>
              <a:tblGrid>
                <a:gridCol w="1765388"/>
                <a:gridCol w="1166779"/>
                <a:gridCol w="1765388"/>
                <a:gridCol w="1765388"/>
              </a:tblGrid>
              <a:tr h="3698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Quantity</a:t>
                      </a:r>
                    </a:p>
                  </a:txBody>
                  <a:tcPr marL="12334" marR="12334" marT="1233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Technique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Strengths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Operational Considerations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</a:tr>
              <a:tr h="9060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1" u="none" strike="noStrike" dirty="0" smtClean="0">
                          <a:latin typeface="Symbol"/>
                        </a:rPr>
                        <a:t>Y</a:t>
                      </a:r>
                    </a:p>
                    <a:p>
                      <a:pPr algn="ctr" fontAlgn="ctr"/>
                      <a:r>
                        <a:rPr lang="en-US" sz="13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Equivalent</a:t>
                      </a:r>
                      <a:r>
                        <a:rPr lang="en-US" sz="1300" b="0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currents</a:t>
                      </a:r>
                      <a:endParaRPr lang="en-US" sz="13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34" marR="12334" marT="123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Ground magnetometers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Excellent time resolution; continuous data; coverage improving in latitude, density and southern hemisphere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Non-uniform coverage (oceans, concentration at nominal auroral latitudes, local time gaps)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81403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2000" b="1" i="1" u="none" strike="noStrike" dirty="0" smtClean="0">
                          <a:latin typeface="Symbol"/>
                        </a:rPr>
                        <a:t>j</a:t>
                      </a:r>
                    </a:p>
                    <a:p>
                      <a:pPr algn="ctr" fontAlgn="ctr"/>
                      <a:r>
                        <a:rPr lang="en-US" sz="13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Potential</a:t>
                      </a:r>
                    </a:p>
                    <a:p>
                      <a:pPr algn="ctr" fontAlgn="ctr"/>
                      <a:r>
                        <a:rPr lang="en-US" sz="13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convection</a:t>
                      </a:r>
                      <a:endParaRPr lang="en-US" sz="13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34" marR="12334" marT="123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latin typeface="Times New Roman"/>
                        </a:rPr>
                        <a:t>SuperDARN:</a:t>
                      </a:r>
                      <a:r>
                        <a:rPr lang="en-US" sz="1200" b="0" i="0" u="none" strike="noStrike">
                          <a:latin typeface="Times New Roman"/>
                        </a:rPr>
                        <a:t> mid-latitudes</a:t>
                      </a:r>
                    </a:p>
                  </a:txBody>
                  <a:tcPr marL="12334" marR="12334" marT="12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Broad field of regard; continuous operation; both hemispheres; 2-min cadence; 10s km resolution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Requires irregularities; D-region absorption (mitigated somewhat by mid-latitude radars)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369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IS radars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Indep. of conditions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Focussed (limited) coverage (few sites)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latin typeface="Times New Roman"/>
                        </a:rPr>
                        <a:t>LEO ion drift </a:t>
                      </a:r>
                    </a:p>
                  </a:txBody>
                  <a:tcPr marL="12334" marR="12334" marT="12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Direct ion drift observations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100 minute revisit time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43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Restricted local time cuts (4)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81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latin typeface="Symbol"/>
                        </a:rPr>
                        <a:t>S</a:t>
                      </a:r>
                      <a:r>
                        <a:rPr lang="en-US" sz="2000" b="1" i="0" u="none" strike="noStrike" baseline="-25000" dirty="0">
                          <a:latin typeface="Times New Roman"/>
                        </a:rPr>
                        <a:t>P</a:t>
                      </a:r>
                      <a:r>
                        <a:rPr lang="en-US" sz="2000" b="1" i="0" u="none" strike="noStrike" dirty="0">
                          <a:latin typeface="Times New Roman"/>
                        </a:rPr>
                        <a:t>, </a:t>
                      </a:r>
                      <a:r>
                        <a:rPr lang="en-US" sz="2000" b="1" i="0" u="none" strike="noStrike" dirty="0">
                          <a:latin typeface="Symbol"/>
                        </a:rPr>
                        <a:t>S</a:t>
                      </a:r>
                      <a:r>
                        <a:rPr lang="en-US" sz="2000" b="1" i="0" u="none" strike="noStrike" baseline="-25000" dirty="0">
                          <a:latin typeface="Times New Roman"/>
                        </a:rPr>
                        <a:t>H</a:t>
                      </a:r>
                      <a:endParaRPr lang="en-US" sz="2000" b="1" i="0" u="none" strike="noStrike" dirty="0">
                        <a:latin typeface="Symbol"/>
                      </a:endParaRPr>
                    </a:p>
                  </a:txBody>
                  <a:tcPr marL="12334" marR="12334" marT="123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latin typeface="Times New Roman"/>
                        </a:rPr>
                        <a:t>IS radars</a:t>
                      </a:r>
                    </a:p>
                  </a:txBody>
                  <a:tcPr marL="12334" marR="12334" marT="12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Accurate density meas.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Focussed (limited) coverage (few sites)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0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latin typeface="Times New Roman"/>
                        </a:rPr>
                        <a:t>UV imaging</a:t>
                      </a:r>
                    </a:p>
                  </a:txBody>
                  <a:tcPr marL="12334" marR="12334" marT="12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Hemispheric image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Significant uncertainties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20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Not operational routinely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817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800" b="1" i="1" u="none" strike="noStrike" dirty="0">
                          <a:latin typeface="Times New Roman"/>
                        </a:rPr>
                        <a:t>J</a:t>
                      </a:r>
                      <a:r>
                        <a:rPr lang="en-US" sz="1800" b="1" i="0" u="none" strike="noStrike" baseline="-25000" dirty="0" smtClean="0">
                          <a:latin typeface="Times New Roman"/>
                        </a:rPr>
                        <a:t>||</a:t>
                      </a:r>
                      <a:endParaRPr lang="en-US" sz="1800" b="1" i="1" u="none" strike="noStrike" dirty="0" smtClean="0">
                        <a:latin typeface="Symbol"/>
                      </a:endParaRPr>
                    </a:p>
                    <a:p>
                      <a:pPr algn="ctr" fontAlgn="ctr"/>
                      <a:r>
                        <a:rPr lang="en-US" sz="13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Birkeland </a:t>
                      </a:r>
                    </a:p>
                    <a:p>
                      <a:pPr algn="ctr" fontAlgn="ctr"/>
                      <a:r>
                        <a:rPr lang="en-US" sz="13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currents</a:t>
                      </a:r>
                    </a:p>
                    <a:p>
                      <a:pPr algn="ctr" fontAlgn="ctr"/>
                      <a:endParaRPr lang="en-US" sz="1300" b="1" i="1" u="none" strike="noStrike" dirty="0">
                        <a:latin typeface="Times New Roman"/>
                      </a:endParaRPr>
                    </a:p>
                  </a:txBody>
                  <a:tcPr marL="12334" marR="12334" marT="123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latin typeface="Times New Roman"/>
                        </a:rPr>
                        <a:t>LEO mags</a:t>
                      </a:r>
                    </a:p>
                  </a:txBody>
                  <a:tcPr marL="12334" marR="12334" marT="12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Direct signature of currents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Iridium: long accumulation times (&gt;2 hrs)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485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Other: ~3 satellites, 100 minute revisit time, Requires geometrical assumptions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latin typeface="Times New Roman"/>
                        </a:rPr>
                        <a:t>AMPERE</a:t>
                      </a:r>
                    </a:p>
                  </a:txBody>
                  <a:tcPr marL="12334" marR="12334" marT="12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Direct signature of currents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30 nT resolution – S:N ~ 10:1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369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&gt;70 satellites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Latitude resolution: 1º nominal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369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9 minute revisit time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Event driven sub-degree sampling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109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latin typeface="Times New Roman"/>
                        </a:rPr>
                        <a:t>12 local time cuts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12334" marR="12334" marT="123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395" name="Text Box 6"/>
          <p:cNvSpPr txBox="1">
            <a:spLocks noChangeArrowheads="1"/>
          </p:cNvSpPr>
          <p:nvPr/>
        </p:nvSpPr>
        <p:spPr bwMode="auto">
          <a:xfrm>
            <a:off x="914400" y="1524000"/>
            <a:ext cx="7162800" cy="7699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</a:pPr>
            <a:r>
              <a:rPr lang="en-US" sz="4400" i="1"/>
              <a:t>Mid-Latitude SuperDARN</a:t>
            </a:r>
          </a:p>
        </p:txBody>
      </p:sp>
      <p:pic>
        <p:nvPicPr>
          <p:cNvPr id="59396" name="Picture 6" descr="Wallops Antenna-Horizont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0"/>
            <a:ext cx="63484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990600" y="2667000"/>
            <a:ext cx="7010400" cy="3694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indent="-342900">
              <a:buClr>
                <a:srgbClr val="FF0000"/>
              </a:buClr>
              <a:buSzPct val="150000"/>
            </a:pPr>
            <a:r>
              <a:rPr lang="en-US"/>
              <a:t>Core Team:</a:t>
            </a:r>
          </a:p>
          <a:p>
            <a:pPr indent="-342900">
              <a:buClr>
                <a:srgbClr val="FF0000"/>
              </a:buClr>
              <a:buSzPct val="150000"/>
            </a:pPr>
            <a:r>
              <a:rPr lang="en-US"/>
              <a:t>Mike Ruohoniemi, Jo Baker, Ray Greenwald</a:t>
            </a:r>
          </a:p>
          <a:p>
            <a:pPr indent="-342900">
              <a:buClr>
                <a:srgbClr val="FF0000"/>
              </a:buClr>
              <a:buSzPct val="150000"/>
            </a:pPr>
            <a:r>
              <a:rPr lang="en-US" b="1" i="1"/>
              <a:t>Virginia Tech</a:t>
            </a:r>
          </a:p>
          <a:p>
            <a:pPr indent="-342900">
              <a:buClr>
                <a:srgbClr val="FF0000"/>
              </a:buClr>
              <a:buSzPct val="150000"/>
            </a:pPr>
            <a:endParaRPr lang="en-US"/>
          </a:p>
          <a:p>
            <a:pPr indent="-342900">
              <a:buClr>
                <a:srgbClr val="FF0000"/>
              </a:buClr>
              <a:buSzPct val="150000"/>
            </a:pPr>
            <a:r>
              <a:rPr lang="en-US"/>
              <a:t>Bill Bristow</a:t>
            </a:r>
          </a:p>
          <a:p>
            <a:pPr indent="-342900">
              <a:buClr>
                <a:srgbClr val="FF0000"/>
              </a:buClr>
              <a:buSzPct val="150000"/>
            </a:pPr>
            <a:r>
              <a:rPr lang="en-US" b="1" i="1"/>
              <a:t>University of Alaska</a:t>
            </a:r>
          </a:p>
          <a:p>
            <a:pPr indent="-342900">
              <a:buClr>
                <a:srgbClr val="FF0000"/>
              </a:buClr>
              <a:buSzPct val="150000"/>
            </a:pPr>
            <a:endParaRPr lang="en-US" b="1" i="1"/>
          </a:p>
          <a:p>
            <a:pPr indent="-342900">
              <a:buClr>
                <a:srgbClr val="FF0000"/>
              </a:buClr>
              <a:buSzPct val="150000"/>
            </a:pPr>
            <a:r>
              <a:rPr lang="en-US"/>
              <a:t>Simon Shepherd</a:t>
            </a:r>
          </a:p>
          <a:p>
            <a:pPr indent="-342900">
              <a:buClr>
                <a:srgbClr val="FF0000"/>
              </a:buClr>
              <a:buSzPct val="150000"/>
            </a:pPr>
            <a:r>
              <a:rPr lang="en-US" b="1" i="1"/>
              <a:t>Dartmouth College</a:t>
            </a:r>
          </a:p>
          <a:p>
            <a:pPr indent="-342900">
              <a:buClr>
                <a:srgbClr val="FF0000"/>
              </a:buClr>
              <a:buSzPct val="150000"/>
            </a:pPr>
            <a:endParaRPr lang="en-US"/>
          </a:p>
          <a:p>
            <a:pPr indent="-342900">
              <a:buClr>
                <a:srgbClr val="FF0000"/>
              </a:buClr>
              <a:buSzPct val="150000"/>
            </a:pPr>
            <a:r>
              <a:rPr lang="en-US"/>
              <a:t>Elsayed Talaat</a:t>
            </a:r>
          </a:p>
          <a:p>
            <a:pPr indent="-342900">
              <a:buClr>
                <a:srgbClr val="FF0000"/>
              </a:buClr>
              <a:buSzPct val="150000"/>
            </a:pPr>
            <a:r>
              <a:rPr lang="en-US" b="1" i="1"/>
              <a:t>JHU/APL</a:t>
            </a:r>
          </a:p>
          <a:p>
            <a:pPr indent="-342900">
              <a:buClr>
                <a:srgbClr val="FF0000"/>
              </a:buClr>
              <a:buSzPct val="150000"/>
            </a:pPr>
            <a:r>
              <a:rPr lang="en-US" b="1" i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6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New Mid-Latitude Radars</a:t>
            </a:r>
          </a:p>
        </p:txBody>
      </p:sp>
      <p:pic>
        <p:nvPicPr>
          <p:cNvPr id="68612" name="Picture 2" descr="NH SuperDAR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915511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5410200"/>
            <a:ext cx="8763000" cy="1219200"/>
          </a:xfrm>
        </p:spPr>
        <p:txBody>
          <a:bodyPr/>
          <a:lstStyle/>
          <a:p>
            <a:r>
              <a:rPr lang="en-US" sz="1600" smtClean="0">
                <a:solidFill>
                  <a:schemeClr val="tx1"/>
                </a:solidFill>
              </a:rPr>
              <a:t>Funds to build 8 new radars at middle latitudes have been provided through the NSF MSI Program.</a:t>
            </a:r>
          </a:p>
          <a:p>
            <a:r>
              <a:rPr lang="en-US" sz="1600" smtClean="0">
                <a:solidFill>
                  <a:schemeClr val="tx1"/>
                </a:solidFill>
              </a:rPr>
              <a:t>Partners:  Virginia Tech, University of Alaska, Dartmouth College, JHU/APL.</a:t>
            </a:r>
          </a:p>
          <a:p>
            <a:r>
              <a:rPr lang="en-US" sz="1600" smtClean="0">
                <a:solidFill>
                  <a:schemeClr val="tx1"/>
                </a:solidFill>
              </a:rPr>
              <a:t>There are also plans to build mid-latitude radars in Australia, South Africa, and Eastern Europe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491" name="Rectangle 2"/>
          <p:cNvSpPr>
            <a:spLocks noGrp="1"/>
          </p:cNvSpPr>
          <p:nvPr>
            <p:ph type="title"/>
          </p:nvPr>
        </p:nvSpPr>
        <p:spPr>
          <a:xfrm>
            <a:off x="1219200" y="0"/>
            <a:ext cx="7086600" cy="1143000"/>
          </a:xfrm>
        </p:spPr>
        <p:txBody>
          <a:bodyPr/>
          <a:lstStyle/>
          <a:p>
            <a:pPr eaLnBrk="1" hangingPunct="1"/>
            <a:r>
              <a:rPr lang="en-US" smtClean="0"/>
              <a:t> </a:t>
            </a:r>
            <a:r>
              <a:rPr lang="en-US" smtClean="0">
                <a:solidFill>
                  <a:schemeClr val="tx1"/>
                </a:solidFill>
              </a:rPr>
              <a:t>Wallops Measurements: SAPS/SAIDs</a:t>
            </a:r>
          </a:p>
        </p:txBody>
      </p:sp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3"/>
          <a:srcRect t="41972"/>
          <a:stretch>
            <a:fillRect/>
          </a:stretch>
        </p:blipFill>
        <p:spPr bwMode="auto">
          <a:xfrm>
            <a:off x="4495800" y="3733800"/>
            <a:ext cx="4368800" cy="2582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63493" name="Text Box 4"/>
          <p:cNvSpPr txBox="1">
            <a:spLocks noChangeArrowheads="1"/>
          </p:cNvSpPr>
          <p:nvPr/>
        </p:nvSpPr>
        <p:spPr bwMode="auto">
          <a:xfrm>
            <a:off x="4419600" y="6303963"/>
            <a:ext cx="4724400" cy="5540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/>
              <a:t>Two-Dimensional Image of Sub Auroral Ion Drifts (SAID) within the Sub Auroral Polarization Stream (SAPS).</a:t>
            </a:r>
          </a:p>
        </p:txBody>
      </p:sp>
      <p:pic>
        <p:nvPicPr>
          <p:cNvPr id="63494" name="Picture 5" descr="figure1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505200"/>
            <a:ext cx="3698875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Text Box 8"/>
          <p:cNvSpPr txBox="1">
            <a:spLocks noChangeArrowheads="1"/>
          </p:cNvSpPr>
          <p:nvPr/>
        </p:nvSpPr>
        <p:spPr bwMode="auto">
          <a:xfrm>
            <a:off x="2286000" y="6581775"/>
            <a:ext cx="1533525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 b="1" i="1"/>
              <a:t>Oksavik et al.,</a:t>
            </a:r>
            <a:r>
              <a:rPr lang="en-US" sz="1200" b="1"/>
              <a:t> [2006]</a:t>
            </a:r>
          </a:p>
        </p:txBody>
      </p:sp>
      <p:grpSp>
        <p:nvGrpSpPr>
          <p:cNvPr id="63496" name="Group 3"/>
          <p:cNvGrpSpPr>
            <a:grpSpLocks/>
          </p:cNvGrpSpPr>
          <p:nvPr/>
        </p:nvGrpSpPr>
        <p:grpSpPr bwMode="auto">
          <a:xfrm>
            <a:off x="0" y="1143000"/>
            <a:ext cx="8839200" cy="2286000"/>
            <a:chOff x="183" y="1344"/>
            <a:chExt cx="5808" cy="2194"/>
          </a:xfrm>
        </p:grpSpPr>
        <p:pic>
          <p:nvPicPr>
            <p:cNvPr id="63498" name="Picture 4" descr="Wallopsduskt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3" y="1402"/>
              <a:ext cx="5808" cy="1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9" name="Text Box 5"/>
            <p:cNvSpPr txBox="1">
              <a:spLocks noChangeArrowheads="1"/>
            </p:cNvSpPr>
            <p:nvPr/>
          </p:nvSpPr>
          <p:spPr bwMode="auto">
            <a:xfrm>
              <a:off x="663" y="3145"/>
              <a:ext cx="264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12</a:t>
              </a:r>
            </a:p>
          </p:txBody>
        </p:sp>
        <p:sp>
          <p:nvSpPr>
            <p:cNvPr id="63500" name="Text Box 6"/>
            <p:cNvSpPr txBox="1">
              <a:spLocks noChangeArrowheads="1"/>
            </p:cNvSpPr>
            <p:nvPr/>
          </p:nvSpPr>
          <p:spPr bwMode="auto">
            <a:xfrm>
              <a:off x="1383" y="3130"/>
              <a:ext cx="264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15</a:t>
              </a:r>
            </a:p>
          </p:txBody>
        </p:sp>
        <p:sp>
          <p:nvSpPr>
            <p:cNvPr id="63501" name="Text Box 7"/>
            <p:cNvSpPr txBox="1">
              <a:spLocks noChangeArrowheads="1"/>
            </p:cNvSpPr>
            <p:nvPr/>
          </p:nvSpPr>
          <p:spPr bwMode="auto">
            <a:xfrm>
              <a:off x="2103" y="3130"/>
              <a:ext cx="264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18</a:t>
              </a:r>
            </a:p>
          </p:txBody>
        </p:sp>
        <p:sp>
          <p:nvSpPr>
            <p:cNvPr id="63502" name="Text Box 8"/>
            <p:cNvSpPr txBox="1">
              <a:spLocks noChangeArrowheads="1"/>
            </p:cNvSpPr>
            <p:nvPr/>
          </p:nvSpPr>
          <p:spPr bwMode="auto">
            <a:xfrm>
              <a:off x="2813" y="3120"/>
              <a:ext cx="26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21</a:t>
              </a:r>
            </a:p>
          </p:txBody>
        </p:sp>
        <p:sp>
          <p:nvSpPr>
            <p:cNvPr id="63503" name="Text Box 9"/>
            <p:cNvSpPr txBox="1">
              <a:spLocks noChangeArrowheads="1"/>
            </p:cNvSpPr>
            <p:nvPr/>
          </p:nvSpPr>
          <p:spPr bwMode="auto">
            <a:xfrm>
              <a:off x="3581" y="3120"/>
              <a:ext cx="26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00</a:t>
              </a:r>
            </a:p>
          </p:txBody>
        </p:sp>
        <p:sp>
          <p:nvSpPr>
            <p:cNvPr id="63504" name="Text Box 10"/>
            <p:cNvSpPr txBox="1">
              <a:spLocks noChangeArrowheads="1"/>
            </p:cNvSpPr>
            <p:nvPr/>
          </p:nvSpPr>
          <p:spPr bwMode="auto">
            <a:xfrm>
              <a:off x="4301" y="3120"/>
              <a:ext cx="26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03</a:t>
              </a:r>
            </a:p>
          </p:txBody>
        </p:sp>
        <p:sp>
          <p:nvSpPr>
            <p:cNvPr id="63505" name="Text Box 11"/>
            <p:cNvSpPr txBox="1">
              <a:spLocks noChangeArrowheads="1"/>
            </p:cNvSpPr>
            <p:nvPr/>
          </p:nvSpPr>
          <p:spPr bwMode="auto">
            <a:xfrm>
              <a:off x="5013" y="3110"/>
              <a:ext cx="498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06 UT</a:t>
              </a:r>
            </a:p>
          </p:txBody>
        </p:sp>
        <p:sp>
          <p:nvSpPr>
            <p:cNvPr id="63506" name="Text Box 12"/>
            <p:cNvSpPr txBox="1">
              <a:spLocks noChangeArrowheads="1"/>
            </p:cNvSpPr>
            <p:nvPr/>
          </p:nvSpPr>
          <p:spPr bwMode="auto">
            <a:xfrm>
              <a:off x="1735" y="3307"/>
              <a:ext cx="101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June 12,2005</a:t>
              </a:r>
            </a:p>
          </p:txBody>
        </p:sp>
        <p:sp>
          <p:nvSpPr>
            <p:cNvPr id="63507" name="Text Box 13"/>
            <p:cNvSpPr txBox="1">
              <a:spLocks noChangeArrowheads="1"/>
            </p:cNvSpPr>
            <p:nvPr/>
          </p:nvSpPr>
          <p:spPr bwMode="auto">
            <a:xfrm>
              <a:off x="3938" y="3307"/>
              <a:ext cx="105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June 13, 2005</a:t>
              </a:r>
            </a:p>
          </p:txBody>
        </p:sp>
        <p:sp>
          <p:nvSpPr>
            <p:cNvPr id="63508" name="Text Box 14"/>
            <p:cNvSpPr txBox="1">
              <a:spLocks noChangeArrowheads="1"/>
            </p:cNvSpPr>
            <p:nvPr/>
          </p:nvSpPr>
          <p:spPr bwMode="auto">
            <a:xfrm>
              <a:off x="3773" y="1344"/>
              <a:ext cx="571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Beam 4</a:t>
              </a:r>
            </a:p>
          </p:txBody>
        </p:sp>
      </p:grpSp>
      <p:sp>
        <p:nvSpPr>
          <p:cNvPr id="63497" name="Rectangle 18"/>
          <p:cNvSpPr>
            <a:spLocks noChangeArrowheads="1"/>
          </p:cNvSpPr>
          <p:nvPr/>
        </p:nvSpPr>
        <p:spPr bwMode="auto">
          <a:xfrm>
            <a:off x="914400" y="1828800"/>
            <a:ext cx="6629400" cy="46038"/>
          </a:xfrm>
          <a:prstGeom prst="rect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6781800" cy="838200"/>
          </a:xfrm>
          <a:solidFill>
            <a:srgbClr val="FFFFFF"/>
          </a:solidFill>
        </p:spPr>
        <p:txBody>
          <a:bodyPr/>
          <a:lstStyle/>
          <a:p>
            <a:r>
              <a:rPr lang="en-US" sz="3600" smtClean="0">
                <a:solidFill>
                  <a:schemeClr val="tx1"/>
                </a:solidFill>
              </a:rPr>
              <a:t> </a:t>
            </a:r>
            <a:r>
              <a:rPr lang="en-US" sz="4000" smtClean="0">
                <a:solidFill>
                  <a:schemeClr val="tx1"/>
                </a:solidFill>
              </a:rPr>
              <a:t>Hokkaido Measurements: TIDs</a:t>
            </a:r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3"/>
          <a:srcRect b="51208"/>
          <a:stretch>
            <a:fillRect/>
          </a:stretch>
        </p:blipFill>
        <p:spPr bwMode="auto">
          <a:xfrm>
            <a:off x="152400" y="1295400"/>
            <a:ext cx="4495800" cy="2438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6554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733800"/>
            <a:ext cx="4419600" cy="2590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65542" name="Rectangle 13"/>
          <p:cNvSpPr>
            <a:spLocks noChangeArrowheads="1"/>
          </p:cNvSpPr>
          <p:nvPr/>
        </p:nvSpPr>
        <p:spPr bwMode="auto">
          <a:xfrm>
            <a:off x="533400" y="1676400"/>
            <a:ext cx="1676400" cy="584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   Daytime TIDs</a:t>
            </a:r>
          </a:p>
          <a:p>
            <a:r>
              <a:rPr lang="en-US"/>
              <a:t>    (Sea Scatter)</a:t>
            </a:r>
          </a:p>
        </p:txBody>
      </p:sp>
      <p:sp>
        <p:nvSpPr>
          <p:cNvPr id="65543" name="Rectangle 14"/>
          <p:cNvSpPr>
            <a:spLocks noChangeArrowheads="1"/>
          </p:cNvSpPr>
          <p:nvPr/>
        </p:nvSpPr>
        <p:spPr bwMode="auto">
          <a:xfrm>
            <a:off x="2286000" y="1676400"/>
            <a:ext cx="190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  Nighttime TIDs</a:t>
            </a:r>
          </a:p>
          <a:p>
            <a:r>
              <a:rPr lang="en-US"/>
              <a:t>(Ionospheric Scatter)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953000" y="2057400"/>
            <a:ext cx="4191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1" tIns="46036" rIns="92071" bIns="46036"/>
          <a:lstStyle/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kern="0" dirty="0">
                <a:latin typeface="+mn-lt"/>
              </a:rPr>
              <a:t>The second mid-latitude SuperDARN radar became operational at </a:t>
            </a:r>
            <a:r>
              <a:rPr lang="en-US" kern="0" dirty="0" err="1">
                <a:latin typeface="+mn-lt"/>
              </a:rPr>
              <a:t>Rikubetsu</a:t>
            </a:r>
            <a:r>
              <a:rPr lang="en-US" kern="0" dirty="0">
                <a:latin typeface="+mn-lt"/>
              </a:rPr>
              <a:t>, Hokkaido, in December, 2006.</a:t>
            </a:r>
          </a:p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kern="0" dirty="0">
                <a:latin typeface="+mn-lt"/>
              </a:rPr>
              <a:t>PI: N. </a:t>
            </a:r>
            <a:r>
              <a:rPr lang="en-US" kern="0" dirty="0" err="1">
                <a:latin typeface="+mn-lt"/>
              </a:rPr>
              <a:t>Nishitani</a:t>
            </a:r>
            <a:endParaRPr lang="en-US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r>
              <a:rPr lang="en-US" dirty="0"/>
              <a:t>By combining Hokkaido radar data with ground-based 630nm all-sky imaging and GPS TEC measurements it is possible to continuously monitor the propagation of  TID wave fronts over a scale length of 6000km.  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65545" name="TextBox 16"/>
          <p:cNvSpPr txBox="1">
            <a:spLocks noChangeArrowheads="1"/>
          </p:cNvSpPr>
          <p:nvPr/>
        </p:nvSpPr>
        <p:spPr bwMode="auto">
          <a:xfrm>
            <a:off x="228600" y="6400800"/>
            <a:ext cx="4721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Figures courtesy of T. Ogawa, STE Lab, Nagoya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2103438" y="142875"/>
            <a:ext cx="5783262" cy="8477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The Blackstone Radar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76800" y="1905000"/>
            <a:ext cx="4267200" cy="3962400"/>
          </a:xfrm>
        </p:spPr>
        <p:txBody>
          <a:bodyPr/>
          <a:lstStyle/>
          <a:p>
            <a:r>
              <a:rPr lang="en-US" sz="1800" smtClean="0">
                <a:solidFill>
                  <a:schemeClr val="tx1"/>
                </a:solidFill>
              </a:rPr>
              <a:t>The third mid-latitude SuperDARN radar became operational at Blackstone, VA, on February 2</a:t>
            </a:r>
            <a:r>
              <a:rPr lang="en-US" sz="1800" baseline="30000" smtClean="0">
                <a:solidFill>
                  <a:schemeClr val="tx1"/>
                </a:solidFill>
              </a:rPr>
              <a:t>nd</a:t>
            </a:r>
            <a:r>
              <a:rPr lang="en-US" sz="1800" smtClean="0">
                <a:solidFill>
                  <a:schemeClr val="tx1"/>
                </a:solidFill>
              </a:rPr>
              <a:t>, 2008.</a:t>
            </a:r>
          </a:p>
          <a:p>
            <a:r>
              <a:rPr lang="en-US" sz="1800" smtClean="0">
                <a:solidFill>
                  <a:schemeClr val="tx1"/>
                </a:solidFill>
              </a:rPr>
              <a:t>The Blackstone radar is a collaboration between:</a:t>
            </a:r>
          </a:p>
          <a:p>
            <a:pPr lvl="2"/>
            <a:r>
              <a:rPr lang="en-US" sz="1800" smtClean="0">
                <a:solidFill>
                  <a:schemeClr val="tx1"/>
                </a:solidFill>
              </a:rPr>
              <a:t>Virginia Tech</a:t>
            </a:r>
          </a:p>
          <a:p>
            <a:pPr lvl="2"/>
            <a:r>
              <a:rPr lang="en-US" sz="1800" smtClean="0">
                <a:solidFill>
                  <a:schemeClr val="tx1"/>
                </a:solidFill>
              </a:rPr>
              <a:t>Johns Hopkins University                            Applied Physics Laboratory</a:t>
            </a:r>
          </a:p>
          <a:p>
            <a:pPr lvl="2"/>
            <a:r>
              <a:rPr lang="en-US" sz="1800" smtClean="0">
                <a:solidFill>
                  <a:schemeClr val="tx1"/>
                </a:solidFill>
              </a:rPr>
              <a:t>University of Leicester</a:t>
            </a:r>
          </a:p>
        </p:txBody>
      </p:sp>
      <p:pic>
        <p:nvPicPr>
          <p:cNvPr id="66565" name="Picture 6" descr="Rick in forklift - J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500188"/>
            <a:ext cx="4800600" cy="4786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587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6858000" cy="944563"/>
          </a:xfrm>
        </p:spPr>
        <p:txBody>
          <a:bodyPr/>
          <a:lstStyle/>
          <a:p>
            <a:pPr eaLnBrk="1" hangingPunct="1"/>
            <a:r>
              <a:rPr lang="en-US" sz="3600" i="1" smtClean="0">
                <a:solidFill>
                  <a:schemeClr val="tx1"/>
                </a:solidFill>
                <a:cs typeface="Arial" charset="0"/>
              </a:rPr>
              <a:t>Blackstone/Wallops Field of View</a:t>
            </a:r>
          </a:p>
        </p:txBody>
      </p:sp>
      <p:pic>
        <p:nvPicPr>
          <p:cNvPr id="67588" name="Picture 5" descr="bks-w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09700"/>
            <a:ext cx="75438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smtClean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44958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smtClean="0">
                <a:solidFill>
                  <a:schemeClr val="tx1"/>
                </a:solidFill>
              </a:rPr>
              <a:t>New SuperDARN radars at middle latitudes are providing: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Char char="•"/>
            </a:pPr>
            <a:r>
              <a:rPr lang="en-US" sz="1800" smtClean="0">
                <a:solidFill>
                  <a:schemeClr val="tx1"/>
                </a:solidFill>
              </a:rPr>
              <a:t>Improved Coverage of Ionospheric Convection During Magnetic Storms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Char char="•"/>
            </a:pPr>
            <a:r>
              <a:rPr lang="en-US" sz="1800" smtClean="0">
                <a:solidFill>
                  <a:schemeClr val="tx1"/>
                </a:solidFill>
              </a:rPr>
              <a:t>New Details of the Temporal Evolution of SAPS/SAIDs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Char char="•"/>
            </a:pPr>
            <a:r>
              <a:rPr lang="en-US" sz="1800" smtClean="0">
                <a:solidFill>
                  <a:schemeClr val="tx1"/>
                </a:solidFill>
              </a:rPr>
              <a:t>Information about Generation Mechanisms for Mid-Latitude Plasma Irregularities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Char char="•"/>
            </a:pPr>
            <a:r>
              <a:rPr lang="en-US" sz="1800" smtClean="0">
                <a:solidFill>
                  <a:schemeClr val="tx1"/>
                </a:solidFill>
              </a:rPr>
              <a:t>Information about ULF Electric Field Pulsations at Substorm Onset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50000"/>
              <a:buFontTx/>
              <a:buChar char="•"/>
            </a:pPr>
            <a:r>
              <a:rPr lang="en-US" sz="1800" smtClean="0">
                <a:solidFill>
                  <a:schemeClr val="tx1"/>
                </a:solidFill>
              </a:rPr>
              <a:t>New Capabilities to Investigate Penetration Electric Fields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1000"/>
              </a:spcAft>
            </a:pPr>
            <a:r>
              <a:rPr lang="en-US" sz="1800" smtClean="0">
                <a:solidFill>
                  <a:schemeClr val="tx1"/>
                </a:solidFill>
              </a:rPr>
              <a:t>A 4-year proposal to build 8 additional mid-latitude radars across the North American sector has recently been funded through the NSF MSI Program.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PPT_Splash_title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4419600" y="1600200"/>
            <a:ext cx="1219200" cy="3810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4724400" y="1447800"/>
            <a:ext cx="4283075" cy="44783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Continuous Global Birkeland Currents from the</a:t>
            </a:r>
            <a:r>
              <a:rPr lang="en-US" sz="3200">
                <a:solidFill>
                  <a:srgbClr val="FFE471"/>
                </a:solidFill>
              </a:rPr>
              <a:t> </a:t>
            </a:r>
          </a:p>
          <a:p>
            <a:r>
              <a:rPr lang="en-US" sz="3200">
                <a:solidFill>
                  <a:schemeClr val="bg1"/>
                </a:solidFill>
              </a:rPr>
              <a:t>A</a:t>
            </a:r>
            <a:r>
              <a:rPr lang="en-US" sz="3200">
                <a:solidFill>
                  <a:srgbClr val="FFE471"/>
                </a:solidFill>
              </a:rPr>
              <a:t>ctive </a:t>
            </a:r>
          </a:p>
          <a:p>
            <a:r>
              <a:rPr lang="en-US" sz="3200">
                <a:solidFill>
                  <a:schemeClr val="bg1"/>
                </a:solidFill>
              </a:rPr>
              <a:t>M</a:t>
            </a:r>
            <a:r>
              <a:rPr lang="en-US" sz="3200">
                <a:solidFill>
                  <a:srgbClr val="FFE471"/>
                </a:solidFill>
              </a:rPr>
              <a:t>agnetosphere and </a:t>
            </a:r>
            <a:r>
              <a:rPr lang="en-US" sz="3200">
                <a:solidFill>
                  <a:schemeClr val="bg1"/>
                </a:solidFill>
              </a:rPr>
              <a:t>P</a:t>
            </a:r>
            <a:r>
              <a:rPr lang="en-US" sz="3200">
                <a:solidFill>
                  <a:srgbClr val="FFE471"/>
                </a:solidFill>
              </a:rPr>
              <a:t>lanetary </a:t>
            </a:r>
            <a:r>
              <a:rPr lang="en-US" sz="3200">
                <a:solidFill>
                  <a:schemeClr val="bg1"/>
                </a:solidFill>
              </a:rPr>
              <a:t>E</a:t>
            </a:r>
            <a:r>
              <a:rPr lang="en-US" sz="3200">
                <a:solidFill>
                  <a:srgbClr val="FFE471"/>
                </a:solidFill>
              </a:rPr>
              <a:t>lectrodynamics </a:t>
            </a:r>
            <a:r>
              <a:rPr lang="en-US" sz="3200">
                <a:solidFill>
                  <a:schemeClr val="bg1"/>
                </a:solidFill>
              </a:rPr>
              <a:t>R</a:t>
            </a:r>
            <a:r>
              <a:rPr lang="en-US" sz="3200">
                <a:solidFill>
                  <a:srgbClr val="FFE471"/>
                </a:solidFill>
              </a:rPr>
              <a:t>esponse</a:t>
            </a:r>
          </a:p>
          <a:p>
            <a:r>
              <a:rPr lang="en-US" sz="3200">
                <a:solidFill>
                  <a:schemeClr val="bg1"/>
                </a:solidFill>
              </a:rPr>
              <a:t>E</a:t>
            </a:r>
            <a:r>
              <a:rPr lang="en-US" sz="3200">
                <a:solidFill>
                  <a:srgbClr val="FFE471"/>
                </a:solidFill>
              </a:rPr>
              <a:t>xperiment</a:t>
            </a:r>
            <a:endParaRPr lang="en-US" sz="2400">
              <a:solidFill>
                <a:srgbClr val="FFE471"/>
              </a:solidFill>
            </a:endParaRPr>
          </a:p>
        </p:txBody>
      </p:sp>
      <p:sp>
        <p:nvSpPr>
          <p:cNvPr id="38917" name="Text Box 10"/>
          <p:cNvSpPr txBox="1">
            <a:spLocks noChangeArrowheads="1"/>
          </p:cNvSpPr>
          <p:nvPr/>
        </p:nvSpPr>
        <p:spPr bwMode="auto">
          <a:xfrm>
            <a:off x="0" y="606425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Brian J Anderson, The Johns Hopkins University Applied Physics Laboratory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297363" y="1600200"/>
            <a:ext cx="4495800" cy="472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Sponsor</a:t>
            </a:r>
            <a:endParaRPr lang="en-US" sz="20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 smtClean="0"/>
              <a:t>National Science Foundation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b="1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sz="20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Data provider</a:t>
            </a:r>
            <a:endParaRPr lang="en-US" sz="20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 smtClean="0"/>
              <a:t>Boeing Service Company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b="1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sz="20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Data source</a:t>
            </a:r>
            <a:endParaRPr lang="en-US" sz="20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 smtClean="0"/>
              <a:t>Iridium Satellite LLC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b="1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sz="20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PI Institution, Science Data Center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 smtClean="0"/>
              <a:t>The Johns Hopkins University Applied Physics Laboratory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b="1" dirty="0" smtClean="0"/>
          </a:p>
        </p:txBody>
      </p:sp>
      <p:pic>
        <p:nvPicPr>
          <p:cNvPr id="54280" name="Picture 8" descr="nsf4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8200" y="1627188"/>
            <a:ext cx="63182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9" descr="APL_Logo3_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1288" y="5302250"/>
            <a:ext cx="13287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0" descr="beoing_logo_white_on_bla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5913" y="2767013"/>
            <a:ext cx="2424112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92162"/>
          </a:xfrm>
          <a:noFill/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Partners</a:t>
            </a:r>
          </a:p>
        </p:txBody>
      </p:sp>
      <p:pic>
        <p:nvPicPr>
          <p:cNvPr id="39943" name="Picture 12" descr="SimpleLogo_Squa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13" descr="nsf4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Line 14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4287" name="Picture 15" descr="Iridiumlogo_revers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43075" y="4110038"/>
            <a:ext cx="226695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What do we mean by the M-I system?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79463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Is it this cartoon?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22513"/>
            <a:ext cx="914400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700"/>
            <a:ext cx="8229600" cy="765175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Iridium Constellation for Science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4117975" cy="532765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800" b="1" dirty="0" smtClean="0"/>
              <a:t>Magnetometer on every satellite</a:t>
            </a:r>
          </a:p>
          <a:p>
            <a:pPr lvl="1">
              <a:spcBef>
                <a:spcPct val="10000"/>
              </a:spcBef>
            </a:pPr>
            <a:r>
              <a:rPr lang="en-US" sz="1800" b="1" dirty="0" smtClean="0"/>
              <a:t>Part of avionics</a:t>
            </a:r>
          </a:p>
          <a:p>
            <a:pPr lvl="1">
              <a:spcBef>
                <a:spcPct val="10000"/>
              </a:spcBef>
            </a:pPr>
            <a:r>
              <a:rPr lang="en-US" sz="1800" b="1" dirty="0" smtClean="0"/>
              <a:t>30 </a:t>
            </a:r>
            <a:r>
              <a:rPr lang="en-US" sz="1800" b="1" dirty="0" err="1" smtClean="0"/>
              <a:t>nT</a:t>
            </a:r>
            <a:r>
              <a:rPr lang="en-US" sz="1800" b="1" dirty="0" smtClean="0"/>
              <a:t> resolution: S/N ~ 10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/>
              <a:t>&gt;70 satellites, 6 orbit planes, ~11 satellites/plane</a:t>
            </a:r>
          </a:p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Six orbit planes provide 12 cuts in local time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9 minute spacing: re-sampling cadence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/>
              <a:t>780 km altitude, circular, polar orbits</a:t>
            </a:r>
          </a:p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Polar orbits guarantee coverage of auroral zone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Global currents never expand equatorward of system</a:t>
            </a:r>
          </a:p>
        </p:txBody>
      </p:sp>
      <p:pic>
        <p:nvPicPr>
          <p:cNvPr id="43012" name="Picture 4" descr="Pageb08_glo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8188" y="1371600"/>
            <a:ext cx="4595812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700"/>
            <a:ext cx="8229600" cy="765175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Iridium Satellite LLC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988" y="1127125"/>
            <a:ext cx="5376862" cy="5419725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dirty="0" smtClean="0"/>
              <a:t>New company founded in 2000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dirty="0" smtClean="0"/>
              <a:t>Assumed assets of original Iridium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dirty="0" smtClean="0"/>
              <a:t>Profitable since 2001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dirty="0" smtClean="0"/>
              <a:t>Majority of revenue non </a:t>
            </a:r>
            <a:r>
              <a:rPr lang="en-US" dirty="0" err="1" smtClean="0"/>
              <a:t>DoD</a:t>
            </a:r>
            <a:endParaRPr lang="en-US" dirty="0" smtClean="0"/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dirty="0" smtClean="0"/>
              <a:t>Estimated satellite constellation life: 2014+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/>
          <a:srcRect l="4744" t="5765" r="4744" b="5765"/>
          <a:stretch>
            <a:fillRect/>
          </a:stretch>
        </p:blipFill>
        <p:spPr bwMode="auto">
          <a:xfrm>
            <a:off x="5624513" y="1058863"/>
            <a:ext cx="3519487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05-05038-6"/>
          <p:cNvPicPr>
            <a:picLocks noChangeAspect="1" noChangeArrowheads="1"/>
          </p:cNvPicPr>
          <p:nvPr/>
        </p:nvPicPr>
        <p:blipFill>
          <a:blip r:embed="rId3"/>
          <a:srcRect b="7556"/>
          <a:stretch>
            <a:fillRect/>
          </a:stretch>
        </p:blipFill>
        <p:spPr bwMode="auto">
          <a:xfrm>
            <a:off x="5622925" y="4024313"/>
            <a:ext cx="35210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058" name="Picture 2" descr="dB_sm1_20021001_1150_AT1200_HMn_SI00_TH3000_SM1_LA6_LO5_E0_M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8153400" cy="815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0325" y="6019800"/>
            <a:ext cx="2149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4400" b="1"/>
              <a:t>20 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082" name="Picture 2" descr="dB_sm1_20021001_1140_AT2400_HMn_SI00_TH3000_SM1_LA9_LO5_E0_M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8153400" cy="815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0325" y="6019800"/>
            <a:ext cx="2149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4400" b="1"/>
              <a:t>40 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7106" name="Picture 2" descr="dB_sm1_20021001_1130_AT3600_HMn_SI00_TH3000_SM1_LA11_LO5_E0_M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8153400" cy="815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60325" y="6019800"/>
            <a:ext cx="2149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4400" b="1"/>
              <a:t>60 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8130" name="Picture 2" descr="dB_sm1_20021001_1120_AT4800_HMn_SI00_TH3000_SM1_LA11_LO5_E0_M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8153400" cy="815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0325" y="6019800"/>
            <a:ext cx="2149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4400" b="1"/>
              <a:t>80 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9154" name="Picture 2" descr="dB_sm1_20021001_1110_AT6000_HMn_SI00_TH3000_SM1_LA11_LO5_E0_M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8153400" cy="815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-152400" y="6019800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4400" b="1"/>
              <a:t>100 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0178" name="Picture 2" descr="dB_sm1_20021001_1100_AT7200_HMn_SI00_TH3000_SM1_LA9_LO5_E0_M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8153400" cy="815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-152400" y="6019800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4400" b="1"/>
              <a:t>120 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738187"/>
          </a:xfrm>
        </p:spPr>
        <p:txBody>
          <a:bodyPr/>
          <a:lstStyle/>
          <a:p>
            <a:r>
              <a:rPr lang="en-US" sz="4000" smtClean="0">
                <a:solidFill>
                  <a:schemeClr val="bg1"/>
                </a:solidFill>
              </a:rPr>
              <a:t>Telemetry Issue &amp; Solution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3688" y="2051050"/>
            <a:ext cx="8537575" cy="4670425"/>
          </a:xfrm>
        </p:spPr>
        <p:txBody>
          <a:bodyPr/>
          <a:lstStyle/>
          <a:p>
            <a:r>
              <a:rPr lang="en-US" sz="2400" dirty="0" smtClean="0"/>
              <a:t>Existing system: </a:t>
            </a:r>
          </a:p>
          <a:p>
            <a:pPr lvl="1"/>
            <a:r>
              <a:rPr lang="en-US" sz="2000" dirty="0" smtClean="0"/>
              <a:t>Magnetometer data embedded in satellite engineering data packet</a:t>
            </a:r>
          </a:p>
          <a:p>
            <a:pPr lvl="1"/>
            <a:r>
              <a:rPr lang="en-US" sz="2000" dirty="0" smtClean="0"/>
              <a:t>Enormous quantity of engineering data: voltages, currents, temperatures, other attitude sensors, RF system (rec’d intensities), power system (arrays/batteries), computer/memory monitors …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Modification: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Use alternate path: event message. Designed for satellite to report ‘event’ of interest to operators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New software to query magnetic field from attitude system processor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Pack set of magnetic samples (~10 to 100) in an event message.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Event messages delivered in continuously, sequentially (SV001, 002 …) using satellite network to ground station in true real-time</a:t>
            </a:r>
            <a:endParaRPr lang="en-US" dirty="0" smtClean="0">
              <a:solidFill>
                <a:schemeClr val="bg1"/>
              </a:solidFill>
            </a:endParaRPr>
          </a:p>
        </p:txBody>
      </p:sp>
      <p:grpSp>
        <p:nvGrpSpPr>
          <p:cNvPr id="51204" name="Group 9"/>
          <p:cNvGrpSpPr>
            <a:grpSpLocks/>
          </p:cNvGrpSpPr>
          <p:nvPr/>
        </p:nvGrpSpPr>
        <p:grpSpPr bwMode="auto">
          <a:xfrm>
            <a:off x="627063" y="782638"/>
            <a:ext cx="7715250" cy="1397000"/>
            <a:chOff x="395" y="493"/>
            <a:chExt cx="4860" cy="880"/>
          </a:xfrm>
        </p:grpSpPr>
        <p:sp>
          <p:nvSpPr>
            <p:cNvPr id="51205" name="Rectangle 4"/>
            <p:cNvSpPr>
              <a:spLocks noChangeArrowheads="1"/>
            </p:cNvSpPr>
            <p:nvPr/>
          </p:nvSpPr>
          <p:spPr bwMode="auto">
            <a:xfrm>
              <a:off x="455" y="710"/>
              <a:ext cx="4800" cy="384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6" name="Rectangle 5"/>
            <p:cNvSpPr>
              <a:spLocks noChangeArrowheads="1"/>
            </p:cNvSpPr>
            <p:nvPr/>
          </p:nvSpPr>
          <p:spPr bwMode="auto">
            <a:xfrm>
              <a:off x="4631" y="710"/>
              <a:ext cx="48" cy="384"/>
            </a:xfrm>
            <a:prstGeom prst="rect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7" name="Text Box 6"/>
            <p:cNvSpPr txBox="1">
              <a:spLocks noChangeArrowheads="1"/>
            </p:cNvSpPr>
            <p:nvPr/>
          </p:nvSpPr>
          <p:spPr bwMode="auto">
            <a:xfrm>
              <a:off x="395" y="493"/>
              <a:ext cx="19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b="1">
                  <a:solidFill>
                    <a:srgbClr val="FFFF66"/>
                  </a:solidFill>
                </a:rPr>
                <a:t>SC health telemetry packet</a:t>
              </a:r>
            </a:p>
          </p:txBody>
        </p:sp>
        <p:sp>
          <p:nvSpPr>
            <p:cNvPr id="51208" name="Text Box 7"/>
            <p:cNvSpPr txBox="1">
              <a:spLocks noChangeArrowheads="1"/>
            </p:cNvSpPr>
            <p:nvPr/>
          </p:nvSpPr>
          <p:spPr bwMode="auto">
            <a:xfrm>
              <a:off x="2261" y="1142"/>
              <a:ext cx="20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b="1">
                  <a:solidFill>
                    <a:srgbClr val="FFFF66"/>
                  </a:solidFill>
                </a:rPr>
                <a:t>MAG samples (0.1% of total)</a:t>
              </a:r>
            </a:p>
          </p:txBody>
        </p:sp>
        <p:sp>
          <p:nvSpPr>
            <p:cNvPr id="51209" name="Line 8"/>
            <p:cNvSpPr>
              <a:spLocks noChangeShapeType="1"/>
            </p:cNvSpPr>
            <p:nvPr/>
          </p:nvSpPr>
          <p:spPr bwMode="auto">
            <a:xfrm flipV="1">
              <a:off x="4247" y="998"/>
              <a:ext cx="384" cy="192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8938" y="4967288"/>
            <a:ext cx="8229600" cy="1890712"/>
          </a:xfrm>
        </p:spPr>
        <p:txBody>
          <a:bodyPr/>
          <a:lstStyle/>
          <a:p>
            <a:r>
              <a:rPr lang="en-US" sz="2400" b="1" dirty="0" smtClean="0"/>
              <a:t>Existing 200-s sampling often misses signatures</a:t>
            </a:r>
          </a:p>
          <a:p>
            <a:r>
              <a:rPr lang="en-US" sz="2400" b="1" dirty="0" smtClean="0"/>
              <a:t>2-s sampling captures small-scale features</a:t>
            </a:r>
          </a:p>
          <a:p>
            <a:r>
              <a:rPr lang="en-US" sz="2400" b="1" dirty="0" smtClean="0"/>
              <a:t>20-s sampling captures all large scale currents</a:t>
            </a:r>
          </a:p>
          <a:p>
            <a:r>
              <a:rPr lang="en-US" sz="2400" b="1" dirty="0" smtClean="0"/>
              <a:t>30-nT resolution is sufficient</a:t>
            </a:r>
          </a:p>
        </p:txBody>
      </p:sp>
      <p:grpSp>
        <p:nvGrpSpPr>
          <p:cNvPr id="52227" name="Group 5"/>
          <p:cNvGrpSpPr>
            <a:grpSpLocks/>
          </p:cNvGrpSpPr>
          <p:nvPr/>
        </p:nvGrpSpPr>
        <p:grpSpPr bwMode="auto">
          <a:xfrm>
            <a:off x="0" y="0"/>
            <a:ext cx="9144000" cy="4894263"/>
            <a:chOff x="0" y="0"/>
            <a:chExt cx="5760" cy="3083"/>
          </a:xfrm>
        </p:grpSpPr>
        <p:sp>
          <p:nvSpPr>
            <p:cNvPr id="52228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30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2229" name="Picture 4" descr="dmsp_AMPERE_case_v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8" y="16"/>
              <a:ext cx="5590" cy="3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457200" y="46038"/>
            <a:ext cx="8229600" cy="779462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What about this one?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3263"/>
            <a:ext cx="9144000" cy="615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AMPERE</a:t>
            </a:r>
            <a:r>
              <a:rPr lang="en-US" smtClean="0"/>
              <a:t> </a:t>
            </a:r>
            <a:r>
              <a:rPr lang="en-US" smtClean="0">
                <a:solidFill>
                  <a:schemeClr val="bg1"/>
                </a:solidFill>
              </a:rPr>
              <a:t>Development Effort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Space software upgrade and installation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Ground data system to extract and archive data at Iridium operations center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Data exchange to Science Data Center at JHU/APL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AMPERE Science Data Center: capability to ingest real-time, 24/7 data and process data products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Promotion to highest rate: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2 s on all satellites (normally ~20 s)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36-hour promotion span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16 per year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Effected in ~1 hour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2863850"/>
            <a:ext cx="9144000" cy="3994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158750" y="76200"/>
            <a:ext cx="8826500" cy="6096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AMPERE</a:t>
            </a:r>
            <a:r>
              <a:rPr lang="en-US" sz="3200" dirty="0" smtClean="0">
                <a:solidFill>
                  <a:schemeClr val="bg1"/>
                </a:solidFill>
              </a:rPr>
              <a:t>: Boeing/Iridium - Data Provider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198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Iridium system upgrade: concept in place and ready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satellite constellation flight software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ground system development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Real-time data stream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Store &amp; dump data: fill any gaps; definitive orbit/attitude</a:t>
            </a:r>
          </a:p>
        </p:txBody>
      </p:sp>
      <p:grpSp>
        <p:nvGrpSpPr>
          <p:cNvPr id="55301" name="Group 5"/>
          <p:cNvGrpSpPr>
            <a:grpSpLocks/>
          </p:cNvGrpSpPr>
          <p:nvPr/>
        </p:nvGrpSpPr>
        <p:grpSpPr bwMode="auto">
          <a:xfrm>
            <a:off x="830263" y="2909888"/>
            <a:ext cx="7308850" cy="3798887"/>
            <a:chOff x="1319" y="8205"/>
            <a:chExt cx="9799" cy="5092"/>
          </a:xfrm>
        </p:grpSpPr>
        <p:grpSp>
          <p:nvGrpSpPr>
            <p:cNvPr id="55302" name="Group 6"/>
            <p:cNvGrpSpPr>
              <a:grpSpLocks noChangeAspect="1"/>
            </p:cNvGrpSpPr>
            <p:nvPr/>
          </p:nvGrpSpPr>
          <p:grpSpPr bwMode="auto">
            <a:xfrm>
              <a:off x="1319" y="8481"/>
              <a:ext cx="9799" cy="4816"/>
              <a:chOff x="2446" y="2561"/>
              <a:chExt cx="10306" cy="5098"/>
            </a:xfrm>
          </p:grpSpPr>
          <p:sp>
            <p:nvSpPr>
              <p:cNvPr id="55305" name="AutoShape 7"/>
              <p:cNvSpPr>
                <a:spLocks noChangeAspect="1" noChangeArrowheads="1"/>
              </p:cNvSpPr>
              <p:nvPr/>
            </p:nvSpPr>
            <p:spPr bwMode="auto">
              <a:xfrm>
                <a:off x="2446" y="2561"/>
                <a:ext cx="10306" cy="5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6" name="AutoShape 8"/>
              <p:cNvSpPr>
                <a:spLocks noChangeArrowheads="1"/>
              </p:cNvSpPr>
              <p:nvPr/>
            </p:nvSpPr>
            <p:spPr bwMode="auto">
              <a:xfrm>
                <a:off x="11510" y="4969"/>
                <a:ext cx="1086" cy="614"/>
              </a:xfrm>
              <a:prstGeom prst="flowChartProcess">
                <a:avLst/>
              </a:prstGeom>
              <a:gradFill rotWithShape="1">
                <a:gsLst>
                  <a:gs pos="0">
                    <a:srgbClr val="D9F9FF"/>
                  </a:gs>
                  <a:gs pos="100000">
                    <a:srgbClr val="B9DC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4002" tIns="32001" rIns="64002" bIns="32001" anchor="ctr"/>
              <a:lstStyle/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Data</a:t>
                </a:r>
              </a:p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Accounting</a:t>
                </a:r>
                <a:endParaRPr lang="en-US"/>
              </a:p>
            </p:txBody>
          </p:sp>
          <p:sp>
            <p:nvSpPr>
              <p:cNvPr id="55307" name="AutoShape 9"/>
              <p:cNvSpPr>
                <a:spLocks noChangeArrowheads="1"/>
              </p:cNvSpPr>
              <p:nvPr/>
            </p:nvSpPr>
            <p:spPr bwMode="auto">
              <a:xfrm>
                <a:off x="6791" y="5793"/>
                <a:ext cx="1107" cy="755"/>
              </a:xfrm>
              <a:prstGeom prst="flowChartMultidocumen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4002" tIns="32001" rIns="64002" bIns="32001" anchor="ctr"/>
              <a:lstStyle/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TLM files</a:t>
                </a:r>
                <a:endParaRPr lang="en-US"/>
              </a:p>
            </p:txBody>
          </p:sp>
          <p:sp>
            <p:nvSpPr>
              <p:cNvPr id="55308" name="Line 10"/>
              <p:cNvSpPr>
                <a:spLocks noChangeShapeType="1"/>
              </p:cNvSpPr>
              <p:nvPr/>
            </p:nvSpPr>
            <p:spPr bwMode="auto">
              <a:xfrm>
                <a:off x="2764" y="5155"/>
                <a:ext cx="4080" cy="70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9" name="Line 11"/>
              <p:cNvSpPr>
                <a:spLocks noChangeShapeType="1"/>
              </p:cNvSpPr>
              <p:nvPr/>
            </p:nvSpPr>
            <p:spPr bwMode="auto">
              <a:xfrm flipV="1">
                <a:off x="4260" y="6107"/>
                <a:ext cx="2511" cy="383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0" name="Line 12"/>
              <p:cNvSpPr>
                <a:spLocks noChangeShapeType="1"/>
              </p:cNvSpPr>
              <p:nvPr/>
            </p:nvSpPr>
            <p:spPr bwMode="auto">
              <a:xfrm>
                <a:off x="3864" y="4628"/>
                <a:ext cx="3100" cy="1177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1" name="AutoShape 13"/>
              <p:cNvSpPr>
                <a:spLocks noChangeArrowheads="1"/>
              </p:cNvSpPr>
              <p:nvPr/>
            </p:nvSpPr>
            <p:spPr bwMode="auto">
              <a:xfrm>
                <a:off x="8256" y="4152"/>
                <a:ext cx="1661" cy="614"/>
              </a:xfrm>
              <a:prstGeom prst="flowChartProcess">
                <a:avLst/>
              </a:prstGeom>
              <a:gradFill rotWithShape="1">
                <a:gsLst>
                  <a:gs pos="0">
                    <a:srgbClr val="D9F9FF"/>
                  </a:gs>
                  <a:gs pos="100000">
                    <a:srgbClr val="B9DC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4002" tIns="32001" rIns="64002" bIns="32001" anchor="ctr"/>
              <a:lstStyle/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Real-time Extractor </a:t>
                </a:r>
              </a:p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&amp; Processor</a:t>
                </a:r>
                <a:endParaRPr lang="en-US"/>
              </a:p>
            </p:txBody>
          </p:sp>
          <p:sp>
            <p:nvSpPr>
              <p:cNvPr id="55312" name="AutoShape 14"/>
              <p:cNvSpPr>
                <a:spLocks noChangeArrowheads="1"/>
              </p:cNvSpPr>
              <p:nvPr/>
            </p:nvSpPr>
            <p:spPr bwMode="auto">
              <a:xfrm>
                <a:off x="8244" y="5801"/>
                <a:ext cx="1662" cy="614"/>
              </a:xfrm>
              <a:prstGeom prst="flowChartProcess">
                <a:avLst/>
              </a:prstGeom>
              <a:gradFill rotWithShape="1">
                <a:gsLst>
                  <a:gs pos="0">
                    <a:srgbClr val="D9F9FF"/>
                  </a:gs>
                  <a:gs pos="100000">
                    <a:srgbClr val="B9DC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4002" tIns="32001" rIns="64002" bIns="32001" anchor="ctr"/>
              <a:lstStyle/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Store-dump Extractor</a:t>
                </a:r>
              </a:p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&amp; Processor</a:t>
                </a:r>
                <a:endParaRPr lang="en-US"/>
              </a:p>
            </p:txBody>
          </p:sp>
          <p:sp>
            <p:nvSpPr>
              <p:cNvPr id="55313" name="AutoShape 15"/>
              <p:cNvSpPr>
                <a:spLocks noChangeArrowheads="1"/>
              </p:cNvSpPr>
              <p:nvPr/>
            </p:nvSpPr>
            <p:spPr bwMode="auto">
              <a:xfrm>
                <a:off x="10125" y="4717"/>
                <a:ext cx="923" cy="1127"/>
              </a:xfrm>
              <a:prstGeom prst="flowChartMagneticDisk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4002" tIns="32001" rIns="64002" bIns="32001" anchor="ctr"/>
              <a:lstStyle/>
              <a:p>
                <a:pPr algn="ctr"/>
                <a:r>
                  <a:rPr lang="en-US" sz="700">
                    <a:solidFill>
                      <a:srgbClr val="000000"/>
                    </a:solidFill>
                  </a:rPr>
                  <a:t>Database</a:t>
                </a:r>
                <a:endParaRPr lang="en-US"/>
              </a:p>
            </p:txBody>
          </p:sp>
          <p:grpSp>
            <p:nvGrpSpPr>
              <p:cNvPr id="55314" name="Group 16"/>
              <p:cNvGrpSpPr>
                <a:grpSpLocks/>
              </p:cNvGrpSpPr>
              <p:nvPr/>
            </p:nvGrpSpPr>
            <p:grpSpPr bwMode="auto">
              <a:xfrm>
                <a:off x="2446" y="4001"/>
                <a:ext cx="2748" cy="2791"/>
                <a:chOff x="461" y="2424"/>
                <a:chExt cx="1429" cy="1442"/>
              </a:xfrm>
            </p:grpSpPr>
            <p:grpSp>
              <p:nvGrpSpPr>
                <p:cNvPr id="55374" name="Group 17"/>
                <p:cNvGrpSpPr>
                  <a:grpSpLocks/>
                </p:cNvGrpSpPr>
                <p:nvPr/>
              </p:nvGrpSpPr>
              <p:grpSpPr bwMode="auto">
                <a:xfrm>
                  <a:off x="480" y="2448"/>
                  <a:ext cx="1392" cy="1392"/>
                  <a:chOff x="480" y="2448"/>
                  <a:chExt cx="1392" cy="1392"/>
                </a:xfrm>
              </p:grpSpPr>
              <p:sp>
                <p:nvSpPr>
                  <p:cNvPr id="55413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599" y="2448"/>
                    <a:ext cx="1154" cy="1392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55414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2448"/>
                    <a:ext cx="672" cy="1392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55415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2448"/>
                    <a:ext cx="1392" cy="1392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55416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196" y="2448"/>
                    <a:ext cx="0" cy="139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5375" name="Oval 22"/>
                <p:cNvSpPr>
                  <a:spLocks noChangeArrowheads="1"/>
                </p:cNvSpPr>
                <p:nvPr/>
              </p:nvSpPr>
              <p:spPr bwMode="auto">
                <a:xfrm>
                  <a:off x="1172" y="242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76" name="Oval 23"/>
                <p:cNvSpPr>
                  <a:spLocks noChangeArrowheads="1"/>
                </p:cNvSpPr>
                <p:nvPr/>
              </p:nvSpPr>
              <p:spPr bwMode="auto">
                <a:xfrm>
                  <a:off x="1800" y="2856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77" name="Oval 24"/>
                <p:cNvSpPr>
                  <a:spLocks noChangeArrowheads="1"/>
                </p:cNvSpPr>
                <p:nvPr/>
              </p:nvSpPr>
              <p:spPr bwMode="auto">
                <a:xfrm>
                  <a:off x="1584" y="256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78" name="Oval 25"/>
                <p:cNvSpPr>
                  <a:spLocks noChangeArrowheads="1"/>
                </p:cNvSpPr>
                <p:nvPr/>
              </p:nvSpPr>
              <p:spPr bwMode="auto">
                <a:xfrm>
                  <a:off x="1842" y="319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79" name="Oval 26"/>
                <p:cNvSpPr>
                  <a:spLocks noChangeArrowheads="1"/>
                </p:cNvSpPr>
                <p:nvPr/>
              </p:nvSpPr>
              <p:spPr bwMode="auto">
                <a:xfrm>
                  <a:off x="1720" y="352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80" name="Oval 27"/>
                <p:cNvSpPr>
                  <a:spLocks noChangeArrowheads="1"/>
                </p:cNvSpPr>
                <p:nvPr/>
              </p:nvSpPr>
              <p:spPr bwMode="auto">
                <a:xfrm>
                  <a:off x="1392" y="376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81" name="Oval 28"/>
                <p:cNvSpPr>
                  <a:spLocks noChangeArrowheads="1"/>
                </p:cNvSpPr>
                <p:nvPr/>
              </p:nvSpPr>
              <p:spPr bwMode="auto">
                <a:xfrm>
                  <a:off x="936" y="379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82" name="Oval 29"/>
                <p:cNvSpPr>
                  <a:spLocks noChangeArrowheads="1"/>
                </p:cNvSpPr>
                <p:nvPr/>
              </p:nvSpPr>
              <p:spPr bwMode="auto">
                <a:xfrm>
                  <a:off x="601" y="355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83" name="Oval 30"/>
                <p:cNvSpPr>
                  <a:spLocks noChangeArrowheads="1"/>
                </p:cNvSpPr>
                <p:nvPr/>
              </p:nvSpPr>
              <p:spPr bwMode="auto">
                <a:xfrm>
                  <a:off x="513" y="283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84" name="Oval 31"/>
                <p:cNvSpPr>
                  <a:spLocks noChangeArrowheads="1"/>
                </p:cNvSpPr>
                <p:nvPr/>
              </p:nvSpPr>
              <p:spPr bwMode="auto">
                <a:xfrm>
                  <a:off x="743" y="25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85" name="Oval 32"/>
                <p:cNvSpPr>
                  <a:spLocks noChangeArrowheads="1"/>
                </p:cNvSpPr>
                <p:nvPr/>
              </p:nvSpPr>
              <p:spPr bwMode="auto">
                <a:xfrm>
                  <a:off x="692" y="270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86" name="Oval 33"/>
                <p:cNvSpPr>
                  <a:spLocks noChangeArrowheads="1"/>
                </p:cNvSpPr>
                <p:nvPr/>
              </p:nvSpPr>
              <p:spPr bwMode="auto">
                <a:xfrm>
                  <a:off x="582" y="301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87" name="Oval 34"/>
                <p:cNvSpPr>
                  <a:spLocks noChangeArrowheads="1"/>
                </p:cNvSpPr>
                <p:nvPr/>
              </p:nvSpPr>
              <p:spPr bwMode="auto">
                <a:xfrm>
                  <a:off x="604" y="3336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88" name="Oval 35"/>
                <p:cNvSpPr>
                  <a:spLocks noChangeArrowheads="1"/>
                </p:cNvSpPr>
                <p:nvPr/>
              </p:nvSpPr>
              <p:spPr bwMode="auto">
                <a:xfrm>
                  <a:off x="461" y="322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89" name="Oval 36"/>
                <p:cNvSpPr>
                  <a:spLocks noChangeArrowheads="1"/>
                </p:cNvSpPr>
                <p:nvPr/>
              </p:nvSpPr>
              <p:spPr bwMode="auto">
                <a:xfrm>
                  <a:off x="768" y="364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90" name="Oval 37"/>
                <p:cNvSpPr>
                  <a:spLocks noChangeArrowheads="1"/>
                </p:cNvSpPr>
                <p:nvPr/>
              </p:nvSpPr>
              <p:spPr bwMode="auto">
                <a:xfrm>
                  <a:off x="1172" y="381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91" name="Oval 38"/>
                <p:cNvSpPr>
                  <a:spLocks noChangeArrowheads="1"/>
                </p:cNvSpPr>
                <p:nvPr/>
              </p:nvSpPr>
              <p:spPr bwMode="auto">
                <a:xfrm>
                  <a:off x="1534" y="363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92" name="Oval 39"/>
                <p:cNvSpPr>
                  <a:spLocks noChangeArrowheads="1"/>
                </p:cNvSpPr>
                <p:nvPr/>
              </p:nvSpPr>
              <p:spPr bwMode="auto">
                <a:xfrm>
                  <a:off x="1698" y="33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93" name="Oval 40"/>
                <p:cNvSpPr>
                  <a:spLocks noChangeArrowheads="1"/>
                </p:cNvSpPr>
                <p:nvPr/>
              </p:nvSpPr>
              <p:spPr bwMode="auto">
                <a:xfrm>
                  <a:off x="1726" y="305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94" name="Oval 41"/>
                <p:cNvSpPr>
                  <a:spLocks noChangeArrowheads="1"/>
                </p:cNvSpPr>
                <p:nvPr/>
              </p:nvSpPr>
              <p:spPr bwMode="auto">
                <a:xfrm>
                  <a:off x="1636" y="27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95" name="Oval 42"/>
                <p:cNvSpPr>
                  <a:spLocks noChangeArrowheads="1"/>
                </p:cNvSpPr>
                <p:nvPr/>
              </p:nvSpPr>
              <p:spPr bwMode="auto">
                <a:xfrm>
                  <a:off x="1418" y="250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96" name="Oval 43"/>
                <p:cNvSpPr>
                  <a:spLocks noChangeArrowheads="1"/>
                </p:cNvSpPr>
                <p:nvPr/>
              </p:nvSpPr>
              <p:spPr bwMode="auto">
                <a:xfrm>
                  <a:off x="1400" y="261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97" name="Oval 44"/>
                <p:cNvSpPr>
                  <a:spLocks noChangeArrowheads="1"/>
                </p:cNvSpPr>
                <p:nvPr/>
              </p:nvSpPr>
              <p:spPr bwMode="auto">
                <a:xfrm>
                  <a:off x="1494" y="290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98" name="Oval 45"/>
                <p:cNvSpPr>
                  <a:spLocks noChangeArrowheads="1"/>
                </p:cNvSpPr>
                <p:nvPr/>
              </p:nvSpPr>
              <p:spPr bwMode="auto">
                <a:xfrm>
                  <a:off x="1508" y="318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399" name="Oval 46"/>
                <p:cNvSpPr>
                  <a:spLocks noChangeArrowheads="1"/>
                </p:cNvSpPr>
                <p:nvPr/>
              </p:nvSpPr>
              <p:spPr bwMode="auto">
                <a:xfrm>
                  <a:off x="1466" y="344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400" name="Oval 47"/>
                <p:cNvSpPr>
                  <a:spLocks noChangeArrowheads="1"/>
                </p:cNvSpPr>
                <p:nvPr/>
              </p:nvSpPr>
              <p:spPr bwMode="auto">
                <a:xfrm>
                  <a:off x="1360" y="368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401" name="Oval 48"/>
                <p:cNvSpPr>
                  <a:spLocks noChangeArrowheads="1"/>
                </p:cNvSpPr>
                <p:nvPr/>
              </p:nvSpPr>
              <p:spPr bwMode="auto">
                <a:xfrm>
                  <a:off x="994" y="370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402" name="Oval 49"/>
                <p:cNvSpPr>
                  <a:spLocks noChangeArrowheads="1"/>
                </p:cNvSpPr>
                <p:nvPr/>
              </p:nvSpPr>
              <p:spPr bwMode="auto">
                <a:xfrm>
                  <a:off x="876" y="344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403" name="Oval 50"/>
                <p:cNvSpPr>
                  <a:spLocks noChangeArrowheads="1"/>
                </p:cNvSpPr>
                <p:nvPr/>
              </p:nvSpPr>
              <p:spPr bwMode="auto">
                <a:xfrm>
                  <a:off x="838" y="3166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404" name="Oval 51"/>
                <p:cNvSpPr>
                  <a:spLocks noChangeArrowheads="1"/>
                </p:cNvSpPr>
                <p:nvPr/>
              </p:nvSpPr>
              <p:spPr bwMode="auto">
                <a:xfrm>
                  <a:off x="860" y="286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405" name="Oval 52"/>
                <p:cNvSpPr>
                  <a:spLocks noChangeArrowheads="1"/>
                </p:cNvSpPr>
                <p:nvPr/>
              </p:nvSpPr>
              <p:spPr bwMode="auto">
                <a:xfrm>
                  <a:off x="956" y="259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406" name="Oval 53"/>
                <p:cNvSpPr>
                  <a:spLocks noChangeArrowheads="1"/>
                </p:cNvSpPr>
                <p:nvPr/>
              </p:nvSpPr>
              <p:spPr bwMode="auto">
                <a:xfrm>
                  <a:off x="1172" y="251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407" name="Oval 54"/>
                <p:cNvSpPr>
                  <a:spLocks noChangeArrowheads="1"/>
                </p:cNvSpPr>
                <p:nvPr/>
              </p:nvSpPr>
              <p:spPr bwMode="auto">
                <a:xfrm>
                  <a:off x="906" y="2496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408" name="Oval 55"/>
                <p:cNvSpPr>
                  <a:spLocks noChangeArrowheads="1"/>
                </p:cNvSpPr>
                <p:nvPr/>
              </p:nvSpPr>
              <p:spPr bwMode="auto">
                <a:xfrm>
                  <a:off x="1170" y="272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409" name="Oval 56"/>
                <p:cNvSpPr>
                  <a:spLocks noChangeArrowheads="1"/>
                </p:cNvSpPr>
                <p:nvPr/>
              </p:nvSpPr>
              <p:spPr bwMode="auto">
                <a:xfrm>
                  <a:off x="1172" y="3006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410" name="Oval 57"/>
                <p:cNvSpPr>
                  <a:spLocks noChangeArrowheads="1"/>
                </p:cNvSpPr>
                <p:nvPr/>
              </p:nvSpPr>
              <p:spPr bwMode="auto">
                <a:xfrm>
                  <a:off x="1170" y="328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411" name="Oval 58"/>
                <p:cNvSpPr>
                  <a:spLocks noChangeArrowheads="1"/>
                </p:cNvSpPr>
                <p:nvPr/>
              </p:nvSpPr>
              <p:spPr bwMode="auto">
                <a:xfrm>
                  <a:off x="1172" y="354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5412" name="Oval 59"/>
                <p:cNvSpPr>
                  <a:spLocks noChangeArrowheads="1"/>
                </p:cNvSpPr>
                <p:nvPr/>
              </p:nvSpPr>
              <p:spPr bwMode="auto">
                <a:xfrm>
                  <a:off x="1168" y="3738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55315" name="AutoShape 60"/>
              <p:cNvSpPr>
                <a:spLocks noChangeArrowheads="1"/>
              </p:cNvSpPr>
              <p:nvPr/>
            </p:nvSpPr>
            <p:spPr bwMode="auto">
              <a:xfrm>
                <a:off x="6779" y="4144"/>
                <a:ext cx="1108" cy="614"/>
              </a:xfrm>
              <a:prstGeom prst="flowChartDocumen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4002" tIns="32001" rIns="64002" bIns="32001" anchor="ctr"/>
              <a:lstStyle/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TLM files</a:t>
                </a:r>
                <a:endParaRPr lang="en-US"/>
              </a:p>
            </p:txBody>
          </p:sp>
          <p:cxnSp>
            <p:nvCxnSpPr>
              <p:cNvPr id="55316" name="AutoShape 61"/>
              <p:cNvCxnSpPr>
                <a:cxnSpLocks noChangeShapeType="1"/>
                <a:stCxn id="55306" idx="1"/>
                <a:endCxn id="55313" idx="4"/>
              </p:cNvCxnSpPr>
              <p:nvPr/>
            </p:nvCxnSpPr>
            <p:spPr bwMode="auto">
              <a:xfrm rot="10800000" flipV="1">
                <a:off x="11048" y="5276"/>
                <a:ext cx="462" cy="4"/>
              </a:xfrm>
              <a:prstGeom prst="curvedConnector3">
                <a:avLst>
                  <a:gd name="adj1" fmla="val 49884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</p:spPr>
          </p:cxnSp>
          <p:cxnSp>
            <p:nvCxnSpPr>
              <p:cNvPr id="55317" name="AutoShape 62"/>
              <p:cNvCxnSpPr>
                <a:cxnSpLocks noChangeShapeType="1"/>
                <a:stCxn id="55315" idx="3"/>
                <a:endCxn id="55311" idx="1"/>
              </p:cNvCxnSpPr>
              <p:nvPr/>
            </p:nvCxnSpPr>
            <p:spPr bwMode="auto">
              <a:xfrm>
                <a:off x="7887" y="4451"/>
                <a:ext cx="369" cy="8"/>
              </a:xfrm>
              <a:prstGeom prst="curvedConnector3">
                <a:avLst>
                  <a:gd name="adj1" fmla="val 49856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55318" name="AutoShape 63"/>
              <p:cNvCxnSpPr>
                <a:cxnSpLocks noChangeShapeType="1"/>
                <a:stCxn id="55311" idx="3"/>
                <a:endCxn id="55313" idx="1"/>
              </p:cNvCxnSpPr>
              <p:nvPr/>
            </p:nvCxnSpPr>
            <p:spPr bwMode="auto">
              <a:xfrm>
                <a:off x="9917" y="4459"/>
                <a:ext cx="669" cy="258"/>
              </a:xfrm>
              <a:prstGeom prst="curvedConnector2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55319" name="AutoShape 64"/>
              <p:cNvCxnSpPr>
                <a:cxnSpLocks noChangeShapeType="1"/>
                <a:stCxn id="55307" idx="3"/>
                <a:endCxn id="55312" idx="1"/>
              </p:cNvCxnSpPr>
              <p:nvPr/>
            </p:nvCxnSpPr>
            <p:spPr bwMode="auto">
              <a:xfrm flipV="1">
                <a:off x="7898" y="6108"/>
                <a:ext cx="346" cy="63"/>
              </a:xfrm>
              <a:prstGeom prst="curvedConnector3">
                <a:avLst>
                  <a:gd name="adj1" fmla="val 49847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55320" name="AutoShape 65"/>
              <p:cNvCxnSpPr>
                <a:cxnSpLocks noChangeShapeType="1"/>
                <a:stCxn id="55312" idx="3"/>
                <a:endCxn id="55313" idx="3"/>
              </p:cNvCxnSpPr>
              <p:nvPr/>
            </p:nvCxnSpPr>
            <p:spPr bwMode="auto">
              <a:xfrm flipV="1">
                <a:off x="9906" y="5844"/>
                <a:ext cx="680" cy="264"/>
              </a:xfrm>
              <a:prstGeom prst="curvedConnector2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</p:cxnSp>
          <p:sp>
            <p:nvSpPr>
              <p:cNvPr id="55321" name="Freeform 66"/>
              <p:cNvSpPr>
                <a:spLocks/>
              </p:cNvSpPr>
              <p:nvPr/>
            </p:nvSpPr>
            <p:spPr bwMode="auto">
              <a:xfrm>
                <a:off x="3014" y="3748"/>
                <a:ext cx="3773" cy="1751"/>
              </a:xfrm>
              <a:custGeom>
                <a:avLst/>
                <a:gdLst>
                  <a:gd name="T0" fmla="*/ 2169 w 1962"/>
                  <a:gd name="T1" fmla="*/ 1751 h 905"/>
                  <a:gd name="T2" fmla="*/ 2377 w 1962"/>
                  <a:gd name="T3" fmla="*/ 1252 h 905"/>
                  <a:gd name="T4" fmla="*/ 2723 w 1962"/>
                  <a:gd name="T5" fmla="*/ 822 h 905"/>
                  <a:gd name="T6" fmla="*/ 3196 w 1962"/>
                  <a:gd name="T7" fmla="*/ 625 h 905"/>
                  <a:gd name="T8" fmla="*/ 3554 w 1962"/>
                  <a:gd name="T9" fmla="*/ 822 h 905"/>
                  <a:gd name="T10" fmla="*/ 3496 w 1962"/>
                  <a:gd name="T11" fmla="*/ 938 h 905"/>
                  <a:gd name="T12" fmla="*/ 3704 w 1962"/>
                  <a:gd name="T13" fmla="*/ 834 h 905"/>
                  <a:gd name="T14" fmla="*/ 3761 w 1962"/>
                  <a:gd name="T15" fmla="*/ 741 h 905"/>
                  <a:gd name="T16" fmla="*/ 3635 w 1962"/>
                  <a:gd name="T17" fmla="*/ 532 h 905"/>
                  <a:gd name="T18" fmla="*/ 3658 w 1962"/>
                  <a:gd name="T19" fmla="*/ 671 h 905"/>
                  <a:gd name="T20" fmla="*/ 3438 w 1962"/>
                  <a:gd name="T21" fmla="*/ 555 h 905"/>
                  <a:gd name="T22" fmla="*/ 3081 w 1962"/>
                  <a:gd name="T23" fmla="*/ 312 h 905"/>
                  <a:gd name="T24" fmla="*/ 1961 w 1962"/>
                  <a:gd name="T25" fmla="*/ 21 h 905"/>
                  <a:gd name="T26" fmla="*/ 681 w 1962"/>
                  <a:gd name="T27" fmla="*/ 184 h 905"/>
                  <a:gd name="T28" fmla="*/ 0 w 1962"/>
                  <a:gd name="T29" fmla="*/ 544 h 90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62"/>
                  <a:gd name="T46" fmla="*/ 0 h 905"/>
                  <a:gd name="T47" fmla="*/ 1962 w 1962"/>
                  <a:gd name="T48" fmla="*/ 905 h 90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62" h="905">
                    <a:moveTo>
                      <a:pt x="1128" y="905"/>
                    </a:moveTo>
                    <a:cubicBezTo>
                      <a:pt x="1146" y="861"/>
                      <a:pt x="1188" y="727"/>
                      <a:pt x="1236" y="647"/>
                    </a:cubicBezTo>
                    <a:cubicBezTo>
                      <a:pt x="1284" y="567"/>
                      <a:pt x="1345" y="479"/>
                      <a:pt x="1416" y="425"/>
                    </a:cubicBezTo>
                    <a:cubicBezTo>
                      <a:pt x="1487" y="371"/>
                      <a:pt x="1590" y="323"/>
                      <a:pt x="1662" y="323"/>
                    </a:cubicBezTo>
                    <a:cubicBezTo>
                      <a:pt x="1734" y="323"/>
                      <a:pt x="1822" y="398"/>
                      <a:pt x="1848" y="425"/>
                    </a:cubicBezTo>
                    <a:cubicBezTo>
                      <a:pt x="1874" y="452"/>
                      <a:pt x="1805" y="484"/>
                      <a:pt x="1818" y="485"/>
                    </a:cubicBezTo>
                    <a:cubicBezTo>
                      <a:pt x="1831" y="486"/>
                      <a:pt x="1903" y="448"/>
                      <a:pt x="1926" y="431"/>
                    </a:cubicBezTo>
                    <a:cubicBezTo>
                      <a:pt x="1949" y="414"/>
                      <a:pt x="1962" y="409"/>
                      <a:pt x="1956" y="383"/>
                    </a:cubicBezTo>
                    <a:cubicBezTo>
                      <a:pt x="1950" y="357"/>
                      <a:pt x="1899" y="281"/>
                      <a:pt x="1890" y="275"/>
                    </a:cubicBezTo>
                    <a:cubicBezTo>
                      <a:pt x="1881" y="269"/>
                      <a:pt x="1919" y="345"/>
                      <a:pt x="1902" y="347"/>
                    </a:cubicBezTo>
                    <a:cubicBezTo>
                      <a:pt x="1885" y="349"/>
                      <a:pt x="1838" y="318"/>
                      <a:pt x="1788" y="287"/>
                    </a:cubicBezTo>
                    <a:cubicBezTo>
                      <a:pt x="1738" y="256"/>
                      <a:pt x="1730" y="207"/>
                      <a:pt x="1602" y="161"/>
                    </a:cubicBezTo>
                    <a:cubicBezTo>
                      <a:pt x="1474" y="115"/>
                      <a:pt x="1228" y="22"/>
                      <a:pt x="1020" y="11"/>
                    </a:cubicBezTo>
                    <a:cubicBezTo>
                      <a:pt x="812" y="0"/>
                      <a:pt x="524" y="50"/>
                      <a:pt x="354" y="95"/>
                    </a:cubicBezTo>
                    <a:cubicBezTo>
                      <a:pt x="184" y="140"/>
                      <a:pt x="74" y="242"/>
                      <a:pt x="0" y="281"/>
                    </a:cubicBezTo>
                  </a:path>
                </a:pathLst>
              </a:custGeom>
              <a:noFill/>
              <a:ln w="9525">
                <a:solidFill>
                  <a:srgbClr val="ACACA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5322" name="Group 67"/>
              <p:cNvGrpSpPr>
                <a:grpSpLocks/>
              </p:cNvGrpSpPr>
              <p:nvPr/>
            </p:nvGrpSpPr>
            <p:grpSpPr bwMode="auto">
              <a:xfrm>
                <a:off x="3825" y="3831"/>
                <a:ext cx="2846" cy="1354"/>
                <a:chOff x="824" y="1856"/>
                <a:chExt cx="1480" cy="700"/>
              </a:xfrm>
            </p:grpSpPr>
            <p:sp>
              <p:nvSpPr>
                <p:cNvPr id="55333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1764" y="2124"/>
                  <a:ext cx="96" cy="8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34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1572" y="2052"/>
                  <a:ext cx="104" cy="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35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1676" y="2256"/>
                  <a:ext cx="76" cy="6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36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1908" y="2106"/>
                  <a:ext cx="138" cy="24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37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1600" y="2120"/>
                  <a:ext cx="84" cy="56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38" name="Line 73"/>
                <p:cNvSpPr>
                  <a:spLocks noChangeShapeType="1"/>
                </p:cNvSpPr>
                <p:nvPr/>
              </p:nvSpPr>
              <p:spPr bwMode="auto">
                <a:xfrm>
                  <a:off x="2028" y="2026"/>
                  <a:ext cx="114" cy="6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39" name="Line 74"/>
                <p:cNvSpPr>
                  <a:spLocks noChangeShapeType="1"/>
                </p:cNvSpPr>
                <p:nvPr/>
              </p:nvSpPr>
              <p:spPr bwMode="auto">
                <a:xfrm>
                  <a:off x="1928" y="2060"/>
                  <a:ext cx="108" cy="4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40" name="Line 75"/>
                <p:cNvSpPr>
                  <a:spLocks noChangeShapeType="1"/>
                </p:cNvSpPr>
                <p:nvPr/>
              </p:nvSpPr>
              <p:spPr bwMode="auto">
                <a:xfrm>
                  <a:off x="1504" y="1948"/>
                  <a:ext cx="116" cy="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41" name="Line 76"/>
                <p:cNvSpPr>
                  <a:spLocks noChangeShapeType="1"/>
                </p:cNvSpPr>
                <p:nvPr/>
              </p:nvSpPr>
              <p:spPr bwMode="auto">
                <a:xfrm>
                  <a:off x="1852" y="1944"/>
                  <a:ext cx="92" cy="3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42" name="Line 77"/>
                <p:cNvSpPr>
                  <a:spLocks noChangeShapeType="1"/>
                </p:cNvSpPr>
                <p:nvPr/>
              </p:nvSpPr>
              <p:spPr bwMode="auto">
                <a:xfrm>
                  <a:off x="1588" y="1896"/>
                  <a:ext cx="96" cy="1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43" name="Line 78"/>
                <p:cNvSpPr>
                  <a:spLocks noChangeShapeType="1"/>
                </p:cNvSpPr>
                <p:nvPr/>
              </p:nvSpPr>
              <p:spPr bwMode="auto">
                <a:xfrm>
                  <a:off x="1444" y="1856"/>
                  <a:ext cx="108" cy="1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44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1696" y="2044"/>
                  <a:ext cx="112" cy="36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45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1716" y="2108"/>
                  <a:ext cx="76" cy="4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46" name="Line 81"/>
                <p:cNvSpPr>
                  <a:spLocks noChangeShapeType="1"/>
                </p:cNvSpPr>
                <p:nvPr/>
              </p:nvSpPr>
              <p:spPr bwMode="auto">
                <a:xfrm>
                  <a:off x="2120" y="2112"/>
                  <a:ext cx="84" cy="4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47" name="Line 82"/>
                <p:cNvSpPr>
                  <a:spLocks noChangeShapeType="1"/>
                </p:cNvSpPr>
                <p:nvPr/>
              </p:nvSpPr>
              <p:spPr bwMode="auto">
                <a:xfrm>
                  <a:off x="1704" y="1944"/>
                  <a:ext cx="116" cy="2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48" name="Line 83"/>
                <p:cNvSpPr>
                  <a:spLocks noChangeShapeType="1"/>
                </p:cNvSpPr>
                <p:nvPr/>
              </p:nvSpPr>
              <p:spPr bwMode="auto">
                <a:xfrm>
                  <a:off x="1828" y="2016"/>
                  <a:ext cx="124" cy="4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49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1792" y="2076"/>
                  <a:ext cx="108" cy="16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50" name="Line 85"/>
                <p:cNvSpPr>
                  <a:spLocks noChangeShapeType="1"/>
                </p:cNvSpPr>
                <p:nvPr/>
              </p:nvSpPr>
              <p:spPr bwMode="auto">
                <a:xfrm>
                  <a:off x="2192" y="2164"/>
                  <a:ext cx="112" cy="4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51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1208" y="2004"/>
                  <a:ext cx="120" cy="4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52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1084" y="1976"/>
                  <a:ext cx="116" cy="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53" name="Line 88"/>
                <p:cNvSpPr>
                  <a:spLocks noChangeShapeType="1"/>
                </p:cNvSpPr>
                <p:nvPr/>
              </p:nvSpPr>
              <p:spPr bwMode="auto">
                <a:xfrm>
                  <a:off x="1428" y="1968"/>
                  <a:ext cx="92" cy="3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54" name="Line 89"/>
                <p:cNvSpPr>
                  <a:spLocks noChangeShapeType="1"/>
                </p:cNvSpPr>
                <p:nvPr/>
              </p:nvSpPr>
              <p:spPr bwMode="auto">
                <a:xfrm>
                  <a:off x="1164" y="1920"/>
                  <a:ext cx="96" cy="1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55" name="Line 90"/>
                <p:cNvSpPr>
                  <a:spLocks noChangeShapeType="1"/>
                </p:cNvSpPr>
                <p:nvPr/>
              </p:nvSpPr>
              <p:spPr bwMode="auto">
                <a:xfrm>
                  <a:off x="1048" y="1876"/>
                  <a:ext cx="124" cy="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56" name="Line 91"/>
                <p:cNvSpPr>
                  <a:spLocks noChangeShapeType="1"/>
                </p:cNvSpPr>
                <p:nvPr/>
              </p:nvSpPr>
              <p:spPr bwMode="auto">
                <a:xfrm>
                  <a:off x="1288" y="1976"/>
                  <a:ext cx="116" cy="1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57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1628" y="2192"/>
                  <a:ext cx="104" cy="56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58" name="Line 93"/>
                <p:cNvSpPr>
                  <a:spLocks noChangeShapeType="1"/>
                </p:cNvSpPr>
                <p:nvPr/>
              </p:nvSpPr>
              <p:spPr bwMode="auto">
                <a:xfrm>
                  <a:off x="1572" y="1996"/>
                  <a:ext cx="116" cy="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59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1512" y="2112"/>
                  <a:ext cx="100" cy="4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60" name="Line 95"/>
                <p:cNvSpPr>
                  <a:spLocks noChangeShapeType="1"/>
                </p:cNvSpPr>
                <p:nvPr/>
              </p:nvSpPr>
              <p:spPr bwMode="auto">
                <a:xfrm>
                  <a:off x="1684" y="1992"/>
                  <a:ext cx="96" cy="1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61" name="Line 96"/>
                <p:cNvSpPr>
                  <a:spLocks noChangeShapeType="1"/>
                </p:cNvSpPr>
                <p:nvPr/>
              </p:nvSpPr>
              <p:spPr bwMode="auto">
                <a:xfrm>
                  <a:off x="1380" y="1908"/>
                  <a:ext cx="96" cy="4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62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1424" y="2204"/>
                  <a:ext cx="92" cy="56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63" name="Line 98"/>
                <p:cNvSpPr>
                  <a:spLocks noChangeShapeType="1"/>
                </p:cNvSpPr>
                <p:nvPr/>
              </p:nvSpPr>
              <p:spPr bwMode="auto">
                <a:xfrm>
                  <a:off x="1264" y="1872"/>
                  <a:ext cx="96" cy="4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64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1324" y="2056"/>
                  <a:ext cx="108" cy="2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65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1432" y="2072"/>
                  <a:ext cx="120" cy="24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66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1400" y="21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67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1532" y="2216"/>
                  <a:ext cx="100" cy="6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68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524" y="2296"/>
                  <a:ext cx="104" cy="4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69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1568" y="2380"/>
                  <a:ext cx="100" cy="76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70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1540" y="2460"/>
                  <a:ext cx="60" cy="96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71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976" y="1924"/>
                  <a:ext cx="104" cy="8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72" name="Line 107"/>
                <p:cNvSpPr>
                  <a:spLocks noChangeShapeType="1"/>
                </p:cNvSpPr>
                <p:nvPr/>
              </p:nvSpPr>
              <p:spPr bwMode="auto">
                <a:xfrm>
                  <a:off x="824" y="1920"/>
                  <a:ext cx="96" cy="4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73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1496" y="2368"/>
                  <a:ext cx="100" cy="6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5323" name="Text Box 109"/>
              <p:cNvSpPr txBox="1">
                <a:spLocks noChangeArrowheads="1"/>
              </p:cNvSpPr>
              <p:nvPr/>
            </p:nvSpPr>
            <p:spPr bwMode="auto">
              <a:xfrm>
                <a:off x="3083" y="6707"/>
                <a:ext cx="1569" cy="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4002" tIns="32001" rIns="64002" bIns="32001"/>
              <a:lstStyle/>
              <a:p>
                <a:r>
                  <a:rPr lang="en-US" sz="1100">
                    <a:solidFill>
                      <a:srgbClr val="000000"/>
                    </a:solidFill>
                  </a:rPr>
                  <a:t>Constellation</a:t>
                </a:r>
                <a:endParaRPr lang="en-US"/>
              </a:p>
            </p:txBody>
          </p:sp>
          <p:sp>
            <p:nvSpPr>
              <p:cNvPr id="55324" name="Text Box 110"/>
              <p:cNvSpPr txBox="1">
                <a:spLocks noChangeArrowheads="1"/>
              </p:cNvSpPr>
              <p:nvPr/>
            </p:nvSpPr>
            <p:spPr bwMode="auto">
              <a:xfrm>
                <a:off x="5217" y="6312"/>
                <a:ext cx="1177" cy="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4002" tIns="32001" rIns="64002" bIns="32001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Store &amp; dump</a:t>
                </a:r>
                <a:endParaRPr lang="en-US"/>
              </a:p>
            </p:txBody>
          </p:sp>
          <p:sp>
            <p:nvSpPr>
              <p:cNvPr id="55325" name="Text Box 111"/>
              <p:cNvSpPr txBox="1">
                <a:spLocks noChangeArrowheads="1"/>
              </p:cNvSpPr>
              <p:nvPr/>
            </p:nvSpPr>
            <p:spPr bwMode="auto">
              <a:xfrm>
                <a:off x="4618" y="3159"/>
                <a:ext cx="1326" cy="5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4002" tIns="32001" rIns="64002" bIns="32001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Real-time stream</a:t>
                </a:r>
                <a:endParaRPr lang="en-US"/>
              </a:p>
            </p:txBody>
          </p:sp>
          <p:sp>
            <p:nvSpPr>
              <p:cNvPr id="55326" name="AutoShape 112"/>
              <p:cNvSpPr>
                <a:spLocks noChangeArrowheads="1"/>
              </p:cNvSpPr>
              <p:nvPr/>
            </p:nvSpPr>
            <p:spPr bwMode="auto">
              <a:xfrm>
                <a:off x="10163" y="7009"/>
                <a:ext cx="1720" cy="650"/>
              </a:xfrm>
              <a:prstGeom prst="flowChartProcess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4002" tIns="32001" rIns="64002" bIns="32001" anchor="ctr"/>
              <a:lstStyle/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JHU/APL</a:t>
                </a:r>
              </a:p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AMPERE Science</a:t>
                </a:r>
                <a:endParaRPr lang="en-US"/>
              </a:p>
            </p:txBody>
          </p:sp>
          <p:cxnSp>
            <p:nvCxnSpPr>
              <p:cNvPr id="55327" name="AutoShape 113"/>
              <p:cNvCxnSpPr>
                <a:cxnSpLocks noChangeShapeType="1"/>
                <a:stCxn id="55326" idx="0"/>
                <a:endCxn id="55306" idx="2"/>
              </p:cNvCxnSpPr>
              <p:nvPr/>
            </p:nvCxnSpPr>
            <p:spPr bwMode="auto">
              <a:xfrm rot="-5400000">
                <a:off x="10826" y="5780"/>
                <a:ext cx="1426" cy="1031"/>
              </a:xfrm>
              <a:prstGeom prst="curvedConnector3">
                <a:avLst>
                  <a:gd name="adj1" fmla="val 49963"/>
                </a:avLst>
              </a:prstGeom>
              <a:noFill/>
              <a:ln w="19050">
                <a:solidFill>
                  <a:srgbClr val="000000"/>
                </a:solidFill>
                <a:prstDash val="dash"/>
                <a:miter lim="800000"/>
                <a:headEnd type="triangle" w="med" len="med"/>
                <a:tailEnd type="triangle" w="med" len="med"/>
              </a:ln>
            </p:spPr>
          </p:cxnSp>
          <p:sp>
            <p:nvSpPr>
              <p:cNvPr id="55328" name="Text Box 114"/>
              <p:cNvSpPr txBox="1">
                <a:spLocks noChangeArrowheads="1"/>
              </p:cNvSpPr>
              <p:nvPr/>
            </p:nvSpPr>
            <p:spPr bwMode="auto">
              <a:xfrm>
                <a:off x="11367" y="6324"/>
                <a:ext cx="1385" cy="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4002" tIns="32001" rIns="64002" bIns="32001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Data Transmission</a:t>
                </a:r>
                <a:endParaRPr lang="en-US"/>
              </a:p>
            </p:txBody>
          </p:sp>
          <p:sp>
            <p:nvSpPr>
              <p:cNvPr id="55329" name="AutoShape 115"/>
              <p:cNvSpPr>
                <a:spLocks/>
              </p:cNvSpPr>
              <p:nvPr/>
            </p:nvSpPr>
            <p:spPr bwMode="auto">
              <a:xfrm rot="5400000">
                <a:off x="4339" y="1157"/>
                <a:ext cx="430" cy="4050"/>
              </a:xfrm>
              <a:prstGeom prst="leftBracket">
                <a:avLst>
                  <a:gd name="adj" fmla="val 78488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5330" name="AutoShape 116"/>
              <p:cNvSpPr>
                <a:spLocks/>
              </p:cNvSpPr>
              <p:nvPr/>
            </p:nvSpPr>
            <p:spPr bwMode="auto">
              <a:xfrm rot="5400000">
                <a:off x="9399" y="274"/>
                <a:ext cx="430" cy="5839"/>
              </a:xfrm>
              <a:prstGeom prst="leftBracket">
                <a:avLst>
                  <a:gd name="adj" fmla="val 113159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5331" name="AutoShape 117"/>
              <p:cNvSpPr>
                <a:spLocks noChangeArrowheads="1"/>
              </p:cNvSpPr>
              <p:nvPr/>
            </p:nvSpPr>
            <p:spPr bwMode="auto">
              <a:xfrm>
                <a:off x="10496" y="3361"/>
                <a:ext cx="1661" cy="613"/>
              </a:xfrm>
              <a:prstGeom prst="flowChartProcess">
                <a:avLst/>
              </a:prstGeom>
              <a:gradFill rotWithShape="1">
                <a:gsLst>
                  <a:gs pos="0">
                    <a:srgbClr val="D9F9FF"/>
                  </a:gs>
                  <a:gs pos="100000">
                    <a:srgbClr val="B9DC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4002" tIns="32001" rIns="64002" bIns="32001" anchor="ctr"/>
              <a:lstStyle/>
              <a:p>
                <a:pPr algn="ctr"/>
                <a:r>
                  <a:rPr lang="en-US" sz="800">
                    <a:solidFill>
                      <a:srgbClr val="000000"/>
                    </a:solidFill>
                  </a:rPr>
                  <a:t>Supplementary</a:t>
                </a:r>
                <a:br>
                  <a:rPr lang="en-US" sz="800">
                    <a:solidFill>
                      <a:srgbClr val="000000"/>
                    </a:solidFill>
                  </a:rPr>
                </a:br>
                <a:r>
                  <a:rPr lang="en-US" sz="800">
                    <a:solidFill>
                      <a:srgbClr val="000000"/>
                    </a:solidFill>
                  </a:rPr>
                  <a:t>Product Generation</a:t>
                </a:r>
                <a:endParaRPr lang="en-US"/>
              </a:p>
            </p:txBody>
          </p:sp>
          <p:cxnSp>
            <p:nvCxnSpPr>
              <p:cNvPr id="55332" name="AutoShape 118"/>
              <p:cNvCxnSpPr>
                <a:cxnSpLocks noChangeShapeType="1"/>
                <a:stCxn id="55331" idx="2"/>
              </p:cNvCxnSpPr>
              <p:nvPr/>
            </p:nvCxnSpPr>
            <p:spPr bwMode="auto">
              <a:xfrm rot="5400000">
                <a:off x="10716" y="4187"/>
                <a:ext cx="823" cy="398"/>
              </a:xfrm>
              <a:prstGeom prst="curvedConnector3">
                <a:avLst>
                  <a:gd name="adj1" fmla="val 49884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</p:cxnSp>
        </p:grpSp>
        <p:sp>
          <p:nvSpPr>
            <p:cNvPr id="55303" name="Text Box 119"/>
            <p:cNvSpPr txBox="1">
              <a:spLocks noChangeArrowheads="1"/>
            </p:cNvSpPr>
            <p:nvPr/>
          </p:nvSpPr>
          <p:spPr bwMode="auto">
            <a:xfrm>
              <a:off x="2158" y="8205"/>
              <a:ext cx="2194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4002" tIns="32001" rIns="64002" bIns="32001"/>
            <a:lstStyle/>
            <a:p>
              <a:r>
                <a:rPr lang="en-US" sz="1500" b="1">
                  <a:solidFill>
                    <a:srgbClr val="000000"/>
                  </a:solidFill>
                </a:rPr>
                <a:t>Flight Software</a:t>
              </a:r>
              <a:endParaRPr lang="en-US" sz="2400" b="1"/>
            </a:p>
          </p:txBody>
        </p:sp>
        <p:sp>
          <p:nvSpPr>
            <p:cNvPr id="55304" name="Text Box 120"/>
            <p:cNvSpPr txBox="1">
              <a:spLocks noChangeArrowheads="1"/>
            </p:cNvSpPr>
            <p:nvPr/>
          </p:nvSpPr>
          <p:spPr bwMode="auto">
            <a:xfrm>
              <a:off x="7246" y="8205"/>
              <a:ext cx="2337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4002" tIns="32001" rIns="64002" bIns="32001"/>
            <a:lstStyle/>
            <a:p>
              <a:pPr algn="ctr"/>
              <a:r>
                <a:rPr lang="en-US" sz="1500" b="1">
                  <a:solidFill>
                    <a:srgbClr val="000000"/>
                  </a:solidFill>
                </a:rPr>
                <a:t>Ground Architecture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06425"/>
          </a:xfrm>
        </p:spPr>
        <p:txBody>
          <a:bodyPr/>
          <a:lstStyle/>
          <a:p>
            <a:r>
              <a:rPr lang="en-US" sz="3200" b="1" smtClean="0">
                <a:solidFill>
                  <a:schemeClr val="bg1"/>
                </a:solidFill>
              </a:rPr>
              <a:t>AMPERE</a:t>
            </a:r>
            <a:r>
              <a:rPr lang="en-US" sz="3200" smtClean="0">
                <a:solidFill>
                  <a:schemeClr val="bg1"/>
                </a:solidFill>
              </a:rPr>
              <a:t>: JHUAPL - Science Data Center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750" y="711200"/>
            <a:ext cx="8826500" cy="1879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Cross track </a:t>
            </a:r>
            <a:r>
              <a:rPr lang="el-GR" sz="2400" dirty="0" smtClean="0"/>
              <a:t>Δ</a:t>
            </a:r>
            <a:r>
              <a:rPr lang="en-US" sz="2400" dirty="0" smtClean="0"/>
              <a:t>B</a:t>
            </a:r>
            <a:r>
              <a:rPr lang="en-US" sz="2400" b="1" dirty="0" smtClean="0"/>
              <a:t>, </a:t>
            </a:r>
            <a:r>
              <a:rPr lang="en-US" sz="2400" dirty="0" smtClean="0"/>
              <a:t>vector </a:t>
            </a:r>
            <a:r>
              <a:rPr lang="el-GR" sz="2400" b="1" dirty="0" smtClean="0"/>
              <a:t>Δ</a:t>
            </a:r>
            <a:r>
              <a:rPr lang="en-US" sz="2400" b="1" dirty="0" smtClean="0"/>
              <a:t>B</a:t>
            </a:r>
            <a:r>
              <a:rPr lang="en-US" sz="2400" dirty="0" smtClean="0"/>
              <a:t> map via spherical harmonic fit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j</a:t>
            </a:r>
            <a:r>
              <a:rPr lang="en-US" sz="2400" baseline="-25000" dirty="0" smtClean="0"/>
              <a:t>||</a:t>
            </a:r>
            <a:r>
              <a:rPr lang="en-US" sz="2400" dirty="0" smtClean="0"/>
              <a:t> from Ampere’s law (arbitrary geometry, no stats or cond.)</a:t>
            </a: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Convert all code to common platform: new algorithms for real-time </a:t>
            </a:r>
            <a:r>
              <a:rPr lang="en-US" sz="2400" dirty="0" err="1" smtClean="0"/>
              <a:t>detrending</a:t>
            </a:r>
            <a:r>
              <a:rPr lang="en-US" sz="2400" dirty="0" smtClean="0"/>
              <a:t> and current inversion</a:t>
            </a:r>
            <a:endParaRPr lang="en-US" sz="2400" baseline="30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Derived data products</a:t>
            </a:r>
            <a:endParaRPr lang="en-US" dirty="0" smtClean="0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2743200"/>
            <a:ext cx="9144000" cy="411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6325" name="Picture 5" descr="IridiumFAC_20010422_0800_AT7200_HMn_SI00_TH3000_SM3_LA13_LO5_E1_M1_Oersted"/>
          <p:cNvPicPr>
            <a:picLocks noChangeAspect="1" noChangeArrowheads="1"/>
          </p:cNvPicPr>
          <p:nvPr/>
        </p:nvPicPr>
        <p:blipFill>
          <a:blip r:embed="rId2"/>
          <a:srcRect t="9000"/>
          <a:stretch>
            <a:fillRect/>
          </a:stretch>
        </p:blipFill>
        <p:spPr bwMode="auto">
          <a:xfrm>
            <a:off x="-76200" y="3197225"/>
            <a:ext cx="929640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0" y="6553200"/>
            <a:ext cx="4237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000"/>
              <a:t>Iridium: 22 Apr 2001  0800-1000 UT</a:t>
            </a:r>
          </a:p>
        </p:txBody>
      </p:sp>
      <p:grpSp>
        <p:nvGrpSpPr>
          <p:cNvPr id="56327" name="Group 7"/>
          <p:cNvGrpSpPr>
            <a:grpSpLocks/>
          </p:cNvGrpSpPr>
          <p:nvPr/>
        </p:nvGrpSpPr>
        <p:grpSpPr bwMode="auto">
          <a:xfrm>
            <a:off x="0" y="2667000"/>
            <a:ext cx="9144000" cy="412750"/>
            <a:chOff x="0" y="2052"/>
            <a:chExt cx="5760" cy="260"/>
          </a:xfrm>
        </p:grpSpPr>
        <p:sp>
          <p:nvSpPr>
            <p:cNvPr id="56334" name="Rectangle 8"/>
            <p:cNvSpPr>
              <a:spLocks noChangeArrowheads="1"/>
            </p:cNvSpPr>
            <p:nvPr/>
          </p:nvSpPr>
          <p:spPr bwMode="auto">
            <a:xfrm>
              <a:off x="0" y="2086"/>
              <a:ext cx="5760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5" name="Text Box 9"/>
            <p:cNvSpPr txBox="1">
              <a:spLocks noChangeArrowheads="1"/>
            </p:cNvSpPr>
            <p:nvPr/>
          </p:nvSpPr>
          <p:spPr bwMode="auto">
            <a:xfrm>
              <a:off x="1884" y="2062"/>
              <a:ext cx="195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000"/>
                <a:t>Spherical harmonic fit: </a:t>
              </a:r>
              <a:r>
                <a:rPr lang="en-US" sz="2000" b="1">
                  <a:latin typeface="Symbol" pitchFamily="18" charset="2"/>
                </a:rPr>
                <a:t>D</a:t>
              </a:r>
              <a:r>
                <a:rPr lang="en-US" sz="2000" b="1"/>
                <a:t>B</a:t>
              </a:r>
            </a:p>
          </p:txBody>
        </p:sp>
        <p:sp>
          <p:nvSpPr>
            <p:cNvPr id="56336" name="Text Box 10"/>
            <p:cNvSpPr txBox="1">
              <a:spLocks noChangeArrowheads="1"/>
            </p:cNvSpPr>
            <p:nvPr/>
          </p:nvSpPr>
          <p:spPr bwMode="auto">
            <a:xfrm>
              <a:off x="363" y="2052"/>
              <a:ext cx="119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000"/>
                <a:t>Cross-track </a:t>
              </a:r>
              <a:r>
                <a:rPr lang="en-US" sz="2000" b="1">
                  <a:latin typeface="Symbol" pitchFamily="18" charset="2"/>
                </a:rPr>
                <a:t>D</a:t>
              </a:r>
              <a:r>
                <a:rPr lang="en-US" sz="2000" b="1"/>
                <a:t>B</a:t>
              </a:r>
            </a:p>
          </p:txBody>
        </p:sp>
        <p:sp>
          <p:nvSpPr>
            <p:cNvPr id="56337" name="Text Box 11"/>
            <p:cNvSpPr txBox="1">
              <a:spLocks noChangeArrowheads="1"/>
            </p:cNvSpPr>
            <p:nvPr/>
          </p:nvSpPr>
          <p:spPr bwMode="auto">
            <a:xfrm>
              <a:off x="4320" y="2054"/>
              <a:ext cx="9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000"/>
                <a:t>j</a:t>
              </a:r>
              <a:r>
                <a:rPr lang="en-US" sz="2000" baseline="-25000"/>
                <a:t>||</a:t>
              </a:r>
              <a:r>
                <a:rPr lang="en-US" sz="2000"/>
                <a:t> = </a:t>
              </a:r>
              <a:r>
                <a:rPr lang="en-US" sz="2000" b="1"/>
                <a:t>curl</a:t>
              </a:r>
              <a:r>
                <a:rPr lang="en-US" sz="2000"/>
                <a:t> </a:t>
              </a:r>
              <a:r>
                <a:rPr lang="en-US" b="1">
                  <a:latin typeface="Symbol" pitchFamily="18" charset="2"/>
                </a:rPr>
                <a:t>D</a:t>
              </a:r>
              <a:r>
                <a:rPr lang="en-US" b="1"/>
                <a:t>B</a:t>
              </a:r>
            </a:p>
          </p:txBody>
        </p:sp>
      </p:grpSp>
      <p:sp>
        <p:nvSpPr>
          <p:cNvPr id="56328" name="Text Box 12"/>
          <p:cNvSpPr txBox="1">
            <a:spLocks noChangeArrowheads="1"/>
          </p:cNvSpPr>
          <p:nvPr/>
        </p:nvSpPr>
        <p:spPr bwMode="auto">
          <a:xfrm>
            <a:off x="4343400" y="5867400"/>
            <a:ext cx="382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0" hangingPunct="0"/>
            <a:r>
              <a:rPr lang="en-US" sz="1400" b="1"/>
              <a:t>00</a:t>
            </a:r>
          </a:p>
        </p:txBody>
      </p:sp>
      <p:sp>
        <p:nvSpPr>
          <p:cNvPr id="56329" name="Text Box 13"/>
          <p:cNvSpPr txBox="1">
            <a:spLocks noChangeArrowheads="1"/>
          </p:cNvSpPr>
          <p:nvPr/>
        </p:nvSpPr>
        <p:spPr bwMode="auto">
          <a:xfrm>
            <a:off x="8763000" y="6172200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0" hangingPunct="0"/>
            <a:r>
              <a:rPr lang="en-US" sz="1400" b="1"/>
              <a:t>UP</a:t>
            </a:r>
          </a:p>
        </p:txBody>
      </p:sp>
      <p:sp>
        <p:nvSpPr>
          <p:cNvPr id="56330" name="Text Box 14"/>
          <p:cNvSpPr txBox="1">
            <a:spLocks noChangeArrowheads="1"/>
          </p:cNvSpPr>
          <p:nvPr/>
        </p:nvSpPr>
        <p:spPr bwMode="auto">
          <a:xfrm>
            <a:off x="7848600" y="3124200"/>
            <a:ext cx="1114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1600" i="1"/>
              <a:t>Upward J</a:t>
            </a:r>
            <a:r>
              <a:rPr lang="en-US" sz="1600" i="1" baseline="-25000"/>
              <a:t>||</a:t>
            </a:r>
          </a:p>
        </p:txBody>
      </p:sp>
      <p:sp>
        <p:nvSpPr>
          <p:cNvPr id="56331" name="Line 15"/>
          <p:cNvSpPr>
            <a:spLocks noChangeShapeType="1"/>
          </p:cNvSpPr>
          <p:nvPr/>
        </p:nvSpPr>
        <p:spPr bwMode="auto">
          <a:xfrm flipV="1">
            <a:off x="7467600" y="3429000"/>
            <a:ext cx="762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32" name="Text Box 16"/>
          <p:cNvSpPr txBox="1">
            <a:spLocks noChangeArrowheads="1"/>
          </p:cNvSpPr>
          <p:nvPr/>
        </p:nvSpPr>
        <p:spPr bwMode="auto">
          <a:xfrm>
            <a:off x="5265738" y="3321050"/>
            <a:ext cx="1373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1600" i="1"/>
              <a:t>Downward J</a:t>
            </a:r>
            <a:r>
              <a:rPr lang="en-US" sz="1600" i="1" baseline="-25000"/>
              <a:t>||</a:t>
            </a:r>
          </a:p>
        </p:txBody>
      </p:sp>
      <p:sp>
        <p:nvSpPr>
          <p:cNvPr id="56333" name="Line 17"/>
          <p:cNvSpPr>
            <a:spLocks noChangeShapeType="1"/>
          </p:cNvSpPr>
          <p:nvPr/>
        </p:nvSpPr>
        <p:spPr bwMode="auto">
          <a:xfrm>
            <a:off x="6248400" y="3657600"/>
            <a:ext cx="457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 descr="E:\AMPERE\attitude data upgrade\db_RevA\resid_rtp_nrej200501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458" y="563990"/>
            <a:ext cx="4558786" cy="629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resid_rtp_200501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8" y="563991"/>
            <a:ext cx="4557330" cy="629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435659" y="541539"/>
            <a:ext cx="903626" cy="35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en-US" sz="2000" b="1" dirty="0" smtClean="0"/>
              <a:t>Old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2645533" y="26634"/>
            <a:ext cx="4041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b="1" i="1" dirty="0" smtClean="0">
                <a:solidFill>
                  <a:srgbClr val="FFFF66"/>
                </a:solidFill>
              </a:rPr>
              <a:t>db</a:t>
            </a:r>
            <a:r>
              <a:rPr lang="en-US" sz="2400" dirty="0" smtClean="0">
                <a:solidFill>
                  <a:srgbClr val="FFFF66"/>
                </a:solidFill>
              </a:rPr>
              <a:t> in Earth fixed </a:t>
            </a:r>
            <a:r>
              <a:rPr lang="en-US" sz="2400" i="1" dirty="0" smtClean="0">
                <a:solidFill>
                  <a:srgbClr val="FFFF66"/>
                </a:solidFill>
              </a:rPr>
              <a:t>r-</a:t>
            </a:r>
            <a:r>
              <a:rPr lang="en-US" sz="2400" i="1" dirty="0" smtClean="0">
                <a:solidFill>
                  <a:srgbClr val="FFFF66"/>
                </a:solidFill>
                <a:latin typeface="Symbol" pitchFamily="18" charset="2"/>
              </a:rPr>
              <a:t>q</a:t>
            </a:r>
            <a:r>
              <a:rPr lang="en-US" sz="2400" i="1" dirty="0" smtClean="0">
                <a:solidFill>
                  <a:srgbClr val="FFFF66"/>
                </a:solidFill>
              </a:rPr>
              <a:t>-</a:t>
            </a:r>
            <a:r>
              <a:rPr lang="en-US" sz="2400" i="1" dirty="0" smtClean="0">
                <a:solidFill>
                  <a:srgbClr val="FFFF66"/>
                </a:solidFill>
                <a:latin typeface="Symbol" pitchFamily="18" charset="2"/>
              </a:rPr>
              <a:t>f</a:t>
            </a:r>
            <a:r>
              <a:rPr lang="en-US" sz="2400" dirty="0" smtClean="0">
                <a:solidFill>
                  <a:srgbClr val="FFFF66"/>
                </a:solidFill>
                <a:latin typeface="Symbol" pitchFamily="18" charset="2"/>
              </a:rPr>
              <a:t> </a:t>
            </a:r>
            <a:r>
              <a:rPr lang="en-US" sz="2400" dirty="0" smtClean="0">
                <a:solidFill>
                  <a:srgbClr val="FFFF66"/>
                </a:solidFill>
              </a:rPr>
              <a:t>(RTP)</a:t>
            </a:r>
            <a:endParaRPr lang="en-US" sz="2400" dirty="0">
              <a:solidFill>
                <a:srgbClr val="FFFF66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061752" y="543018"/>
            <a:ext cx="903626" cy="35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 smtClean="0"/>
              <a:t>New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229600" cy="94456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Development Timeline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Release of upgraded 		Fall 2009</a:t>
            </a:r>
          </a:p>
          <a:p>
            <a:pPr>
              <a:buNone/>
            </a:pPr>
            <a:r>
              <a:rPr lang="en-US" dirty="0" smtClean="0"/>
              <a:t>	‘historical’ data</a:t>
            </a:r>
          </a:p>
          <a:p>
            <a:pPr>
              <a:buFontTx/>
              <a:buNone/>
            </a:pPr>
            <a:r>
              <a:rPr lang="en-US" dirty="0" smtClean="0"/>
              <a:t>First ‘light’ 				Dec 2009</a:t>
            </a:r>
          </a:p>
          <a:p>
            <a:pPr>
              <a:buFontTx/>
              <a:buNone/>
            </a:pPr>
            <a:r>
              <a:rPr lang="en-US" dirty="0" smtClean="0"/>
              <a:t>Testing and validation 		CY 2010</a:t>
            </a:r>
          </a:p>
          <a:p>
            <a:pPr>
              <a:buFontTx/>
              <a:buNone/>
            </a:pPr>
            <a:r>
              <a:rPr lang="en-US" dirty="0" smtClean="0"/>
              <a:t>Real-time development 		CY 2011</a:t>
            </a:r>
          </a:p>
          <a:p>
            <a:pPr>
              <a:buFontTx/>
              <a:buNone/>
            </a:pPr>
            <a:r>
              <a:rPr lang="en-US" dirty="0" smtClean="0"/>
              <a:t>‘Burst’ promotion 			CY 2012</a:t>
            </a:r>
          </a:p>
          <a:p>
            <a:pPr>
              <a:buFontTx/>
              <a:buNone/>
            </a:pPr>
            <a:r>
              <a:rPr lang="en-US" dirty="0" smtClean="0"/>
              <a:t>Completion				May 2013</a:t>
            </a:r>
          </a:p>
          <a:p>
            <a:pPr lvl="1">
              <a:buFontTx/>
              <a:buNone/>
            </a:pPr>
            <a:endParaRPr lang="en-US" sz="1200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Release of products will occur during development as they are ready</a:t>
            </a:r>
          </a:p>
        </p:txBody>
      </p:sp>
      <p:pic>
        <p:nvPicPr>
          <p:cNvPr id="57348" name="Picture 4" descr="SimpleLogo_Squa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 descr="nsf4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Line 6"/>
          <p:cNvSpPr>
            <a:spLocks noChangeShapeType="1"/>
          </p:cNvSpPr>
          <p:nvPr/>
        </p:nvSpPr>
        <p:spPr bwMode="auto">
          <a:xfrm>
            <a:off x="-38100" y="990600"/>
            <a:ext cx="92567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457200" y="177800"/>
            <a:ext cx="8229600" cy="842963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Or this simulation?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5988" y="0"/>
            <a:ext cx="4418012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43300"/>
            <a:ext cx="4418013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5988" y="3543300"/>
            <a:ext cx="4418012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Claim: we have largely wrapped up system ‘climatology’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706736"/>
            <a:ext cx="8229600" cy="4933765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	We know the distribution of currents, convection and ionospheric structure for typical ranges of the IMF, solar wind.</a:t>
            </a:r>
          </a:p>
          <a:p>
            <a:pPr>
              <a:buFontTx/>
              <a:buNone/>
            </a:pPr>
            <a:r>
              <a:rPr lang="en-US" dirty="0" smtClean="0"/>
              <a:t>	</a:t>
            </a:r>
          </a:p>
          <a:p>
            <a:pPr>
              <a:buFontTx/>
              <a:buNone/>
            </a:pPr>
            <a:r>
              <a:rPr lang="en-US" dirty="0" smtClean="0"/>
              <a:t>	We even know a lot about their seasonal and solar cycle variability.</a:t>
            </a: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	But the system never actually achieves its average state: no family has 2.2 children.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8100" y="0"/>
            <a:ext cx="5961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6657975" y="6329363"/>
            <a:ext cx="2378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Anderson et al.,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6781800" cy="990600"/>
          </a:xfrm>
          <a:solidFill>
            <a:srgbClr val="FFFFFF"/>
          </a:solidFill>
        </p:spPr>
        <p:txBody>
          <a:bodyPr/>
          <a:lstStyle/>
          <a:p>
            <a:r>
              <a:rPr lang="en-US" sz="3600" smtClean="0">
                <a:solidFill>
                  <a:schemeClr val="tx1"/>
                </a:solidFill>
              </a:rPr>
              <a:t>Statistical Convection Patterns</a:t>
            </a:r>
          </a:p>
        </p:txBody>
      </p:sp>
      <p:pic>
        <p:nvPicPr>
          <p:cNvPr id="16388" name="Picture 3" descr="wallops_convection_stro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883" t="16667" r="3969" b="6296"/>
          <a:stretch>
            <a:fillRect/>
          </a:stretch>
        </p:blipFill>
        <p:spPr>
          <a:xfrm>
            <a:off x="0" y="1219200"/>
            <a:ext cx="5638800" cy="3060700"/>
          </a:xfrm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553200" y="6324600"/>
            <a:ext cx="19939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 i="1"/>
              <a:t>Baker et al.,</a:t>
            </a:r>
            <a:r>
              <a:rPr lang="en-US" b="1"/>
              <a:t> [2007]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981200" y="1295400"/>
            <a:ext cx="838200" cy="2762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>
                <a:sym typeface="Symbol" pitchFamily="18" charset="2"/>
              </a:rPr>
              <a:t>=61kV</a:t>
            </a:r>
          </a:p>
        </p:txBody>
      </p:sp>
      <p:pic>
        <p:nvPicPr>
          <p:cNvPr id="16391" name="Picture 8" descr="wallops_convection_weak"/>
          <p:cNvPicPr>
            <a:picLocks noChangeAspect="1" noChangeArrowheads="1"/>
          </p:cNvPicPr>
          <p:nvPr/>
        </p:nvPicPr>
        <p:blipFill>
          <a:blip r:embed="rId4"/>
          <a:srcRect l="3883" t="21664" r="5005" b="6296"/>
          <a:stretch>
            <a:fillRect/>
          </a:stretch>
        </p:blipFill>
        <p:spPr bwMode="auto">
          <a:xfrm>
            <a:off x="0" y="3962400"/>
            <a:ext cx="5638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181600" y="1905000"/>
            <a:ext cx="3810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1" tIns="46036" rIns="92071" bIns="46036"/>
          <a:lstStyle/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defRPr/>
            </a:pPr>
            <a:r>
              <a:rPr lang="en-US" kern="0" dirty="0">
                <a:latin typeface="+mn-lt"/>
              </a:rPr>
              <a:t>	   “Disturbed” Conditions (</a:t>
            </a:r>
            <a:r>
              <a:rPr lang="en-US" kern="0" dirty="0" err="1">
                <a:latin typeface="+mn-lt"/>
              </a:rPr>
              <a:t>Kp</a:t>
            </a:r>
            <a:r>
              <a:rPr lang="en-US" kern="0" dirty="0">
                <a:latin typeface="+mn-lt"/>
              </a:rPr>
              <a:t> &gt; 3):</a:t>
            </a:r>
          </a:p>
          <a:p>
            <a:pPr marL="800100" lvl="1" indent="-34290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defRPr/>
            </a:pPr>
            <a:r>
              <a:rPr lang="en-US" kern="0" dirty="0"/>
              <a:t>       Average cross polar potential increased by 25%.</a:t>
            </a:r>
          </a:p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endParaRPr lang="en-US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defRPr/>
            </a:pPr>
            <a:endParaRPr lang="en-US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defRPr/>
            </a:pPr>
            <a:r>
              <a:rPr lang="en-US" sz="2000" kern="0" dirty="0">
                <a:latin typeface="+mn-lt"/>
              </a:rPr>
              <a:t>	    </a:t>
            </a:r>
            <a:r>
              <a:rPr lang="en-US" kern="0" dirty="0">
                <a:latin typeface="+mn-lt"/>
              </a:rPr>
              <a:t>“Quiet” Conditions (</a:t>
            </a:r>
            <a:r>
              <a:rPr lang="en-US" kern="0" dirty="0" err="1">
                <a:latin typeface="+mn-lt"/>
              </a:rPr>
              <a:t>Kp</a:t>
            </a:r>
            <a:r>
              <a:rPr lang="en-US" kern="0" dirty="0">
                <a:latin typeface="+mn-lt"/>
              </a:rPr>
              <a:t> &lt; 3):</a:t>
            </a:r>
          </a:p>
          <a:p>
            <a:pPr marL="800100" lvl="1" indent="-34290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defRPr/>
            </a:pPr>
            <a:r>
              <a:rPr lang="en-US" kern="0" dirty="0">
                <a:latin typeface="+mn-lt"/>
              </a:rPr>
              <a:t>      Two-cell convection pattern is fed from lower latitudes on the evening side and drained on the morning side.   </a:t>
            </a:r>
          </a:p>
          <a:p>
            <a:pPr marL="800100" lvl="1" indent="-342900">
              <a:spcBef>
                <a:spcPct val="20000"/>
              </a:spcBef>
              <a:spcAft>
                <a:spcPct val="50000"/>
              </a:spcAft>
              <a:buClr>
                <a:srgbClr val="FF3300"/>
              </a:buClr>
              <a:buSzPct val="80000"/>
              <a:buFont typeface="Wingdings" pitchFamily="2" charset="2"/>
              <a:buChar char="l"/>
              <a:defRPr/>
            </a:pPr>
            <a:endParaRPr lang="en-US" kern="0" dirty="0">
              <a:latin typeface="+mn-lt"/>
            </a:endParaRPr>
          </a:p>
        </p:txBody>
      </p:sp>
      <p:sp>
        <p:nvSpPr>
          <p:cNvPr id="16393" name="Text Box 6"/>
          <p:cNvSpPr txBox="1">
            <a:spLocks noChangeArrowheads="1"/>
          </p:cNvSpPr>
          <p:nvPr/>
        </p:nvSpPr>
        <p:spPr bwMode="auto">
          <a:xfrm>
            <a:off x="4648200" y="1295400"/>
            <a:ext cx="762000" cy="2762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>
                <a:sym typeface="Symbol" pitchFamily="18" charset="2"/>
              </a:rPr>
              <a:t>=76kV</a:t>
            </a:r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2133600" y="3886200"/>
            <a:ext cx="838200" cy="2762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>
                <a:sym typeface="Symbol" pitchFamily="18" charset="2"/>
              </a:rPr>
              <a:t>=40kV</a:t>
            </a:r>
          </a:p>
        </p:txBody>
      </p:sp>
      <p:sp>
        <p:nvSpPr>
          <p:cNvPr id="16395" name="Text Box 6"/>
          <p:cNvSpPr txBox="1">
            <a:spLocks noChangeArrowheads="1"/>
          </p:cNvSpPr>
          <p:nvPr/>
        </p:nvSpPr>
        <p:spPr bwMode="auto">
          <a:xfrm>
            <a:off x="4724400" y="3886200"/>
            <a:ext cx="762000" cy="2762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>
                <a:sym typeface="Symbol" pitchFamily="18" charset="2"/>
              </a:rPr>
              <a:t>=36kV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39445" y="13259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system is not the average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340528"/>
            <a:ext cx="8229600" cy="526506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Dynamic events display convection in different latitudes and local times</a:t>
            </a: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Gradients are far sharper than the smeared averages</a:t>
            </a:r>
          </a:p>
          <a:p>
            <a:pPr>
              <a:buFontTx/>
              <a:buNone/>
            </a:pPr>
            <a:r>
              <a:rPr lang="en-US" dirty="0" smtClean="0"/>
              <a:t>Structured flows, precipitation, currents necessarily imply dynamics, mass, momentum and energy transport.</a:t>
            </a:r>
          </a:p>
          <a:p>
            <a:pPr>
              <a:buFontTx/>
              <a:buNone/>
            </a:pPr>
            <a:endParaRPr lang="en-US" dirty="0" smtClean="0"/>
          </a:p>
          <a:p>
            <a:pPr algn="ctr">
              <a:buFontTx/>
              <a:buNone/>
            </a:pPr>
            <a:r>
              <a:rPr lang="en-US" b="1" dirty="0" smtClean="0"/>
              <a:t>System is as system does.</a:t>
            </a:r>
          </a:p>
          <a:p>
            <a:pPr>
              <a:buFontTx/>
              <a:buNone/>
            </a:pPr>
            <a:r>
              <a:rPr lang="en-US" dirty="0" smtClean="0"/>
              <a:t>	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5580</TotalTime>
  <Words>1467</Words>
  <Application>Microsoft Office PowerPoint</Application>
  <PresentationFormat>On-screen Show (4:3)</PresentationFormat>
  <Paragraphs>330</Paragraphs>
  <Slides>44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Default Design</vt:lpstr>
      <vt:lpstr>Equation</vt:lpstr>
      <vt:lpstr>Near-term new observational capabilities in magnetosphere-ionosphere coupling science:   AMPERE &amp; Mid-latitude SuperDARN chain   What are they?  What good are they?</vt:lpstr>
      <vt:lpstr>M-I Coupling in GEM</vt:lpstr>
      <vt:lpstr>What do we mean by the M-I system? </vt:lpstr>
      <vt:lpstr>Slide 4</vt:lpstr>
      <vt:lpstr>Slide 5</vt:lpstr>
      <vt:lpstr>Claim: we have largely wrapped up system ‘climatology’</vt:lpstr>
      <vt:lpstr>Slide 7</vt:lpstr>
      <vt:lpstr>Statistical Convection Patterns</vt:lpstr>
      <vt:lpstr>The system is not the average</vt:lpstr>
      <vt:lpstr>Slide 10</vt:lpstr>
      <vt:lpstr>Slide 11</vt:lpstr>
      <vt:lpstr>Active-time dynamics</vt:lpstr>
      <vt:lpstr>Currents from Iridium*</vt:lpstr>
      <vt:lpstr>Quasi-periodic instability states</vt:lpstr>
      <vt:lpstr>Why the climate approach cannot work for storms</vt:lpstr>
      <vt:lpstr>A few questions we can’t answer (yet?)</vt:lpstr>
      <vt:lpstr>What do we need to measure to make major progress?</vt:lpstr>
      <vt:lpstr>Slide 18</vt:lpstr>
      <vt:lpstr>Slide 19</vt:lpstr>
      <vt:lpstr>Slide 20</vt:lpstr>
      <vt:lpstr>Slide 21</vt:lpstr>
      <vt:lpstr>New Mid-Latitude Radars</vt:lpstr>
      <vt:lpstr> Wallops Measurements: SAPS/SAIDs</vt:lpstr>
      <vt:lpstr> Hokkaido Measurements: TIDs</vt:lpstr>
      <vt:lpstr>The Blackstone Radar</vt:lpstr>
      <vt:lpstr>Blackstone/Wallops Field of View</vt:lpstr>
      <vt:lpstr>Summary</vt:lpstr>
      <vt:lpstr>Slide 28</vt:lpstr>
      <vt:lpstr>Partners</vt:lpstr>
      <vt:lpstr>Iridium Constellation for Science</vt:lpstr>
      <vt:lpstr>Iridium Satellite LLC</vt:lpstr>
      <vt:lpstr>Slide 32</vt:lpstr>
      <vt:lpstr>Slide 33</vt:lpstr>
      <vt:lpstr>Slide 34</vt:lpstr>
      <vt:lpstr>Slide 35</vt:lpstr>
      <vt:lpstr>Slide 36</vt:lpstr>
      <vt:lpstr>Slide 37</vt:lpstr>
      <vt:lpstr>Telemetry Issue &amp; Solution</vt:lpstr>
      <vt:lpstr>Slide 39</vt:lpstr>
      <vt:lpstr>AMPERE Development Effort</vt:lpstr>
      <vt:lpstr>AMPERE: Boeing/Iridium - Data Provider</vt:lpstr>
      <vt:lpstr>AMPERE: JHUAPL - Science Data Center</vt:lpstr>
      <vt:lpstr>Slide 43</vt:lpstr>
      <vt:lpstr>Development Timeline</vt:lpstr>
    </vt:vector>
  </TitlesOfParts>
  <Company>JHUAPL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AMPERE</dc:title>
  <dc:creator>anderbj1</dc:creator>
  <cp:lastModifiedBy>anderbj1</cp:lastModifiedBy>
  <cp:revision>151</cp:revision>
  <dcterms:created xsi:type="dcterms:W3CDTF">2008-06-18T21:42:10Z</dcterms:created>
  <dcterms:modified xsi:type="dcterms:W3CDTF">2009-06-26T15:57:55Z</dcterms:modified>
</cp:coreProperties>
</file>