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Default Extension="vml" ContentType="application/vnd.openxmlformats-officedocument.vmlDrawi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8" r:id="rId1"/>
  </p:sldMasterIdLst>
  <p:notesMasterIdLst>
    <p:notesMasterId r:id="rId52"/>
  </p:notesMasterIdLst>
  <p:sldIdLst>
    <p:sldId id="256" r:id="rId2"/>
    <p:sldId id="257" r:id="rId3"/>
    <p:sldId id="258" r:id="rId4"/>
    <p:sldId id="259" r:id="rId5"/>
    <p:sldId id="262" r:id="rId6"/>
    <p:sldId id="280" r:id="rId7"/>
    <p:sldId id="281" r:id="rId8"/>
    <p:sldId id="284" r:id="rId9"/>
    <p:sldId id="285" r:id="rId10"/>
    <p:sldId id="288" r:id="rId11"/>
    <p:sldId id="286" r:id="rId12"/>
    <p:sldId id="283" r:id="rId13"/>
    <p:sldId id="298" r:id="rId14"/>
    <p:sldId id="299" r:id="rId15"/>
    <p:sldId id="261" r:id="rId16"/>
    <p:sldId id="303" r:id="rId17"/>
    <p:sldId id="302" r:id="rId18"/>
    <p:sldId id="304" r:id="rId19"/>
    <p:sldId id="306" r:id="rId20"/>
    <p:sldId id="305" r:id="rId21"/>
    <p:sldId id="282" r:id="rId22"/>
    <p:sldId id="287" r:id="rId23"/>
    <p:sldId id="307" r:id="rId24"/>
    <p:sldId id="308" r:id="rId25"/>
    <p:sldId id="314" r:id="rId26"/>
    <p:sldId id="309" r:id="rId27"/>
    <p:sldId id="315" r:id="rId28"/>
    <p:sldId id="310" r:id="rId29"/>
    <p:sldId id="312" r:id="rId30"/>
    <p:sldId id="292" r:id="rId31"/>
    <p:sldId id="293" r:id="rId32"/>
    <p:sldId id="294" r:id="rId33"/>
    <p:sldId id="317" r:id="rId34"/>
    <p:sldId id="311" r:id="rId35"/>
    <p:sldId id="316" r:id="rId36"/>
    <p:sldId id="301" r:id="rId37"/>
    <p:sldId id="264" r:id="rId38"/>
    <p:sldId id="265" r:id="rId39"/>
    <p:sldId id="266" r:id="rId40"/>
    <p:sldId id="296" r:id="rId41"/>
    <p:sldId id="267" r:id="rId42"/>
    <p:sldId id="260" r:id="rId43"/>
    <p:sldId id="268" r:id="rId44"/>
    <p:sldId id="270" r:id="rId45"/>
    <p:sldId id="313" r:id="rId46"/>
    <p:sldId id="271" r:id="rId47"/>
    <p:sldId id="272" r:id="rId48"/>
    <p:sldId id="273" r:id="rId49"/>
    <p:sldId id="274" r:id="rId50"/>
    <p:sldId id="275" r:id="rId5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110" y="-1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448"/>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93F69A2-E53A-429E-A39B-0C3CBC0DA345}" type="datetimeFigureOut">
              <a:rPr lang="en-US" smtClean="0"/>
              <a:pPr/>
              <a:t>6/22/2009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FFC10FD-32D1-444B-A628-2CD7E08F43B6}"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FFC10FD-32D1-444B-A628-2CD7E08F43B6}" type="slidenum">
              <a:rPr lang="en-US" smtClean="0"/>
              <a:pPr/>
              <a:t>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smtClean="0"/>
              <a:t>Click to edit Master title style</a:t>
            </a:r>
            <a:endParaRPr kumimoji="0" lang="en-US"/>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Date Placeholder 14"/>
          <p:cNvSpPr>
            <a:spLocks noGrp="1"/>
          </p:cNvSpPr>
          <p:nvPr>
            <p:ph type="dt" sz="half" idx="10"/>
          </p:nvPr>
        </p:nvSpPr>
        <p:spPr/>
        <p:txBody>
          <a:bodyPr/>
          <a:lstStyle/>
          <a:p>
            <a:endParaRPr lang="en-US"/>
          </a:p>
        </p:txBody>
      </p:sp>
      <p:sp>
        <p:nvSpPr>
          <p:cNvPr id="16" name="Slide Number Placeholder 15"/>
          <p:cNvSpPr>
            <a:spLocks noGrp="1"/>
          </p:cNvSpPr>
          <p:nvPr>
            <p:ph type="sldNum" sz="quarter" idx="11"/>
          </p:nvPr>
        </p:nvSpPr>
        <p:spPr/>
        <p:txBody>
          <a:bodyPr/>
          <a:lstStyle/>
          <a:p>
            <a:fld id="{AFEFE59A-261F-4231-A23A-2373465430AD}" type="slidenum">
              <a:rPr lang="en-US" smtClean="0"/>
              <a:pPr/>
              <a:t>‹#›</a:t>
            </a:fld>
            <a:endParaRPr lang="en-US"/>
          </a:p>
        </p:txBody>
      </p:sp>
      <p:sp>
        <p:nvSpPr>
          <p:cNvPr id="17" name="Footer Placeholder 16"/>
          <p:cNvSpPr>
            <a:spLocks noGrp="1"/>
          </p:cNvSpPr>
          <p:nvPr>
            <p:ph type="ftr" sz="quarter" idx="12"/>
          </p:nvPr>
        </p:nvSpPr>
        <p:spPr/>
        <p:txBody>
          <a:bodyPr/>
          <a:lstStyle/>
          <a:p>
            <a:r>
              <a:rPr lang="en-US" smtClean="0"/>
              <a:t>GEM Summer Workshop: 20-27 June 2009</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GEM Summer Workshop: 20-27 June 2009</a:t>
            </a:r>
            <a:endParaRPr lang="en-US"/>
          </a:p>
        </p:txBody>
      </p:sp>
      <p:sp>
        <p:nvSpPr>
          <p:cNvPr id="6" name="Slide Number Placeholder 5"/>
          <p:cNvSpPr>
            <a:spLocks noGrp="1"/>
          </p:cNvSpPr>
          <p:nvPr>
            <p:ph type="sldNum" sz="quarter" idx="12"/>
          </p:nvPr>
        </p:nvSpPr>
        <p:spPr/>
        <p:txBody>
          <a:bodyPr/>
          <a:lstStyle/>
          <a:p>
            <a:fld id="{AFEFE59A-261F-4231-A23A-2373465430A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GEM Summer Workshop: 20-27 June 2009</a:t>
            </a:r>
            <a:endParaRPr lang="en-US"/>
          </a:p>
        </p:txBody>
      </p:sp>
      <p:sp>
        <p:nvSpPr>
          <p:cNvPr id="6" name="Slide Number Placeholder 5"/>
          <p:cNvSpPr>
            <a:spLocks noGrp="1"/>
          </p:cNvSpPr>
          <p:nvPr>
            <p:ph type="sldNum" sz="quarter" idx="12"/>
          </p:nvPr>
        </p:nvSpPr>
        <p:spPr/>
        <p:txBody>
          <a:bodyPr/>
          <a:lstStyle/>
          <a:p>
            <a:fld id="{AFEFE59A-261F-4231-A23A-2373465430A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4" name="Date Placeholder 13"/>
          <p:cNvSpPr>
            <a:spLocks noGrp="1"/>
          </p:cNvSpPr>
          <p:nvPr>
            <p:ph type="dt" sz="half" idx="14"/>
          </p:nvPr>
        </p:nvSpPr>
        <p:spPr/>
        <p:txBody>
          <a:bodyPr/>
          <a:lstStyle/>
          <a:p>
            <a:endParaRPr lang="en-US"/>
          </a:p>
        </p:txBody>
      </p:sp>
      <p:sp>
        <p:nvSpPr>
          <p:cNvPr id="15" name="Slide Number Placeholder 14"/>
          <p:cNvSpPr>
            <a:spLocks noGrp="1"/>
          </p:cNvSpPr>
          <p:nvPr>
            <p:ph type="sldNum" sz="quarter" idx="15"/>
          </p:nvPr>
        </p:nvSpPr>
        <p:spPr/>
        <p:txBody>
          <a:bodyPr/>
          <a:lstStyle>
            <a:lvl1pPr algn="ctr">
              <a:defRPr/>
            </a:lvl1pPr>
          </a:lstStyle>
          <a:p>
            <a:fld id="{AFEFE59A-261F-4231-A23A-2373465430AD}" type="slidenum">
              <a:rPr lang="en-US" smtClean="0"/>
              <a:pPr/>
              <a:t>‹#›</a:t>
            </a:fld>
            <a:endParaRPr lang="en-US"/>
          </a:p>
        </p:txBody>
      </p:sp>
      <p:sp>
        <p:nvSpPr>
          <p:cNvPr id="16" name="Footer Placeholder 15"/>
          <p:cNvSpPr>
            <a:spLocks noGrp="1"/>
          </p:cNvSpPr>
          <p:nvPr>
            <p:ph type="ftr" sz="quarter" idx="16"/>
          </p:nvPr>
        </p:nvSpPr>
        <p:spPr/>
        <p:txBody>
          <a:bodyPr/>
          <a:lstStyle/>
          <a:p>
            <a:r>
              <a:rPr lang="en-US" smtClean="0"/>
              <a:t>GEM Summer Workshop: 20-27 June 2009</a:t>
            </a:r>
            <a:endParaRPr lang="en-US"/>
          </a:p>
        </p:txBody>
      </p:sp>
      <p:sp>
        <p:nvSpPr>
          <p:cNvPr id="17" name="Title 16"/>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GEM Summer Workshop: 20-27 June 2009</a:t>
            </a:r>
            <a:endParaRPr lang="en-US"/>
          </a:p>
        </p:txBody>
      </p:sp>
      <p:sp>
        <p:nvSpPr>
          <p:cNvPr id="6" name="Slide Number Placeholder 5"/>
          <p:cNvSpPr>
            <a:spLocks noGrp="1"/>
          </p:cNvSpPr>
          <p:nvPr>
            <p:ph type="sldNum" sz="quarter" idx="12"/>
          </p:nvPr>
        </p:nvSpPr>
        <p:spPr/>
        <p:txBody>
          <a:bodyPr/>
          <a:lstStyle/>
          <a:p>
            <a:fld id="{AFEFE59A-261F-4231-A23A-2373465430AD}" type="slidenum">
              <a:rPr lang="en-US" smtClean="0"/>
              <a:pPr/>
              <a:t>‹#›</a:t>
            </a:fld>
            <a:endParaRPr lang="en-US"/>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GEM Summer Workshop: 20-27 June 2009</a:t>
            </a:r>
            <a:endParaRPr lang="en-US"/>
          </a:p>
        </p:txBody>
      </p:sp>
      <p:sp>
        <p:nvSpPr>
          <p:cNvPr id="7" name="Slide Number Placeholder 6"/>
          <p:cNvSpPr>
            <a:spLocks noGrp="1"/>
          </p:cNvSpPr>
          <p:nvPr>
            <p:ph type="sldNum" sz="quarter" idx="12"/>
          </p:nvPr>
        </p:nvSpPr>
        <p:spPr/>
        <p:txBody>
          <a:bodyPr/>
          <a:lstStyle/>
          <a:p>
            <a:fld id="{AFEFE59A-261F-4231-A23A-2373465430AD}" type="slidenum">
              <a:rPr lang="en-US" smtClean="0"/>
              <a:pPr/>
              <a:t>‹#›</a:t>
            </a:fld>
            <a:endParaRPr lang="en-US"/>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AFEFE59A-261F-4231-A23A-2373465430AD}" type="slidenum">
              <a:rPr lang="en-US" smtClean="0"/>
              <a:pPr/>
              <a:t>‹#›</a:t>
            </a:fld>
            <a:endParaRPr lang="en-US"/>
          </a:p>
        </p:txBody>
      </p:sp>
      <p:sp>
        <p:nvSpPr>
          <p:cNvPr id="8" name="Footer Placeholder 7"/>
          <p:cNvSpPr>
            <a:spLocks noGrp="1"/>
          </p:cNvSpPr>
          <p:nvPr>
            <p:ph type="ftr" sz="quarter" idx="11"/>
          </p:nvPr>
        </p:nvSpPr>
        <p:spPr/>
        <p:txBody>
          <a:bodyPr/>
          <a:lstStyle/>
          <a:p>
            <a:r>
              <a:rPr lang="en-US" smtClean="0"/>
              <a:t>GEM Summer Workshop: 20-27 June 2009</a:t>
            </a:r>
            <a:endParaRPr lang="en-US"/>
          </a:p>
        </p:txBody>
      </p:sp>
      <p:sp>
        <p:nvSpPr>
          <p:cNvPr id="7" name="Date Placeholder 6"/>
          <p:cNvSpPr>
            <a:spLocks noGrp="1"/>
          </p:cNvSpPr>
          <p:nvPr>
            <p:ph type="dt" sz="half" idx="10"/>
          </p:nvPr>
        </p:nvSpPr>
        <p:spPr/>
        <p:txBody>
          <a:bodyPr/>
          <a:lstStyle/>
          <a:p>
            <a:endParaRPr lang="en-US"/>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smtClean="0"/>
              <a:t>Click to edit Master title style</a:t>
            </a:r>
            <a:endParaRPr kumimoji="0"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GEM Summer Workshop: 20-27 June 2009</a:t>
            </a:r>
            <a:endParaRPr lang="en-US"/>
          </a:p>
        </p:txBody>
      </p:sp>
      <p:sp>
        <p:nvSpPr>
          <p:cNvPr id="5" name="Slide Number Placeholder 4"/>
          <p:cNvSpPr>
            <a:spLocks noGrp="1"/>
          </p:cNvSpPr>
          <p:nvPr>
            <p:ph type="sldNum" sz="quarter" idx="12"/>
          </p:nvPr>
        </p:nvSpPr>
        <p:spPr/>
        <p:txBody>
          <a:bodyPr/>
          <a:lstStyle/>
          <a:p>
            <a:fld id="{AFEFE59A-261F-4231-A23A-2373465430AD}" type="slidenum">
              <a:rPr lang="en-US" smtClean="0"/>
              <a:pPr/>
              <a:t>‹#›</a:t>
            </a:fld>
            <a:endParaRPr lang="en-US"/>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410575" y="6324600"/>
            <a:ext cx="609600" cy="457200"/>
          </a:xfrm>
        </p:spPr>
        <p:txBody>
          <a:bodyPr/>
          <a:lstStyle/>
          <a:p>
            <a:fld id="{AFEFE59A-261F-4231-A23A-2373465430AD}" type="slidenum">
              <a:rPr lang="en-US" smtClean="0"/>
              <a:pPr/>
              <a:t>‹#›</a:t>
            </a:fld>
            <a:endParaRPr lang="en-US" dirty="0"/>
          </a:p>
        </p:txBody>
      </p:sp>
      <p:sp>
        <p:nvSpPr>
          <p:cNvPr id="3" name="Footer Placeholder 2"/>
          <p:cNvSpPr>
            <a:spLocks noGrp="1"/>
          </p:cNvSpPr>
          <p:nvPr>
            <p:ph type="ftr" sz="quarter" idx="11"/>
          </p:nvPr>
        </p:nvSpPr>
        <p:spPr>
          <a:xfrm>
            <a:off x="304800" y="6400800"/>
            <a:ext cx="3581400" cy="384048"/>
          </a:xfrm>
        </p:spPr>
        <p:txBody>
          <a:bodyPr/>
          <a:lstStyle/>
          <a:p>
            <a:pPr algn="l"/>
            <a:r>
              <a:rPr lang="en-US" dirty="0" smtClean="0"/>
              <a:t>GEM Summer Workshop: 20-27 June 2009</a:t>
            </a: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8" name="Date Placeholder 7"/>
          <p:cNvSpPr>
            <a:spLocks noGrp="1"/>
          </p:cNvSpPr>
          <p:nvPr>
            <p:ph type="dt" sz="half" idx="14"/>
          </p:nvPr>
        </p:nvSpPr>
        <p:spPr/>
        <p:txBody>
          <a:bodyPr/>
          <a:lstStyle/>
          <a:p>
            <a:endParaRPr lang="en-US"/>
          </a:p>
        </p:txBody>
      </p:sp>
      <p:sp>
        <p:nvSpPr>
          <p:cNvPr id="9" name="Slide Number Placeholder 8"/>
          <p:cNvSpPr>
            <a:spLocks noGrp="1"/>
          </p:cNvSpPr>
          <p:nvPr>
            <p:ph type="sldNum" sz="quarter" idx="15"/>
          </p:nvPr>
        </p:nvSpPr>
        <p:spPr/>
        <p:txBody>
          <a:bodyPr/>
          <a:lstStyle/>
          <a:p>
            <a:fld id="{AFEFE59A-261F-4231-A23A-2373465430AD}" type="slidenum">
              <a:rPr lang="en-US" smtClean="0"/>
              <a:pPr/>
              <a:t>‹#›</a:t>
            </a:fld>
            <a:endParaRPr lang="en-US"/>
          </a:p>
        </p:txBody>
      </p:sp>
      <p:sp>
        <p:nvSpPr>
          <p:cNvPr id="10" name="Footer Placeholder 9"/>
          <p:cNvSpPr>
            <a:spLocks noGrp="1"/>
          </p:cNvSpPr>
          <p:nvPr>
            <p:ph type="ftr" sz="quarter" idx="16"/>
          </p:nvPr>
        </p:nvSpPr>
        <p:spPr/>
        <p:txBody>
          <a:bodyPr/>
          <a:lstStyle/>
          <a:p>
            <a:r>
              <a:rPr lang="en-US" smtClean="0"/>
              <a:t>GEM Summer Workshop: 20-27 June 2009</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smtClean="0"/>
              <a:t>Click icon to add picture</a:t>
            </a:r>
            <a:endParaRPr kumimoji="0" lang="en-US"/>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p:txBody>
          <a:bodyPr/>
          <a:lstStyle/>
          <a:p>
            <a:endParaRPr lang="en-US"/>
          </a:p>
        </p:txBody>
      </p:sp>
      <p:sp>
        <p:nvSpPr>
          <p:cNvPr id="9" name="Slide Number Placeholder 8"/>
          <p:cNvSpPr>
            <a:spLocks noGrp="1"/>
          </p:cNvSpPr>
          <p:nvPr>
            <p:ph type="sldNum" sz="quarter" idx="11"/>
          </p:nvPr>
        </p:nvSpPr>
        <p:spPr/>
        <p:txBody>
          <a:bodyPr/>
          <a:lstStyle/>
          <a:p>
            <a:fld id="{AFEFE59A-261F-4231-A23A-2373465430AD}" type="slidenum">
              <a:rPr lang="en-US" smtClean="0"/>
              <a:pPr/>
              <a:t>‹#›</a:t>
            </a:fld>
            <a:endParaRPr lang="en-US"/>
          </a:p>
        </p:txBody>
      </p:sp>
      <p:sp>
        <p:nvSpPr>
          <p:cNvPr id="10" name="Footer Placeholder 9"/>
          <p:cNvSpPr>
            <a:spLocks noGrp="1"/>
          </p:cNvSpPr>
          <p:nvPr>
            <p:ph type="ftr" sz="quarter" idx="12"/>
          </p:nvPr>
        </p:nvSpPr>
        <p:spPr/>
        <p:txBody>
          <a:bodyPr/>
          <a:lstStyle/>
          <a:p>
            <a:r>
              <a:rPr lang="en-US" smtClean="0"/>
              <a:t>GEM Summer Workshop: 20-27 June 2009</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endParaRPr lang="en-US"/>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r>
              <a:rPr lang="en-US" smtClean="0"/>
              <a:t>GEM Summer Workshop: 20-27 June 2009</a:t>
            </a:r>
            <a:endParaRPr lang="en-US"/>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AFEFE59A-261F-4231-A23A-2373465430AD}" type="slidenum">
              <a:rPr lang="en-US" smtClean="0"/>
              <a:pPr/>
              <a:t>‹#›</a:t>
            </a:fld>
            <a:endParaRPr lang="en-US"/>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smtClean="0"/>
              <a:t>Click to edit Master title style</a:t>
            </a:r>
            <a:endParaRPr kumimoji="0" lang="en-US"/>
          </a:p>
        </p:txBody>
      </p:sp>
    </p:spTree>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dt="0"/>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gif"/><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image" Target="../media/image58.gif"/><Relationship Id="rId1" Type="http://schemas.openxmlformats.org/officeDocument/2006/relationships/slideLayout" Target="../slideLayouts/slideLayout7.xml"/><Relationship Id="rId4" Type="http://schemas.openxmlformats.org/officeDocument/2006/relationships/image" Target="../media/image60.gif"/></Relationships>
</file>

<file path=ppt/slides/_rels/slide35.xml.rels><?xml version="1.0" encoding="UTF-8" standalone="yes"?>
<Relationships xmlns="http://schemas.openxmlformats.org/package/2006/relationships"><Relationship Id="rId2" Type="http://schemas.openxmlformats.org/officeDocument/2006/relationships/image" Target="../media/image61.gi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em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7.em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oleObject" Target="../embeddings/oleObject1.bin"/><Relationship Id="rId4" Type="http://schemas.openxmlformats.org/officeDocument/2006/relationships/image" Target="../media/image70.emf"/></Relationships>
</file>

<file path=ppt/slides/_rels/slide42.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73.png"/><Relationship Id="rId4" Type="http://schemas.openxmlformats.org/officeDocument/2006/relationships/image" Target="../media/image72.png"/></Relationships>
</file>

<file path=ppt/slides/_rels/slide43.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image" Target="../media/image74.em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76.png"/><Relationship Id="rId1" Type="http://schemas.openxmlformats.org/officeDocument/2006/relationships/slideLayout" Target="../slideLayouts/slideLayout7.xml"/><Relationship Id="rId4" Type="http://schemas.openxmlformats.org/officeDocument/2006/relationships/image" Target="../media/image78.emf"/></Relationships>
</file>

<file path=ppt/slides/_rels/slide45.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77.emf"/><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46.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80.png"/><Relationship Id="rId1" Type="http://schemas.openxmlformats.org/officeDocument/2006/relationships/slideLayout" Target="../slideLayouts/slideLayout7.xml"/><Relationship Id="rId4" Type="http://schemas.openxmlformats.org/officeDocument/2006/relationships/image" Target="../media/image78.emf"/></Relationships>
</file>

<file path=ppt/slides/_rels/slide47.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emf"/></Relationships>
</file>

<file path=ppt/slides/_rels/slide48.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image" Target="../media/image87.emf"/><Relationship Id="rId1" Type="http://schemas.openxmlformats.org/officeDocument/2006/relationships/slideLayout" Target="../slideLayouts/slideLayout7.xml"/><Relationship Id="rId4" Type="http://schemas.openxmlformats.org/officeDocument/2006/relationships/image" Target="../media/image78.emf"/></Relationships>
</file>

<file path=ppt/slides/_rels/slide49.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image" Target="../media/image89.emf"/><Relationship Id="rId1" Type="http://schemas.openxmlformats.org/officeDocument/2006/relationships/slideLayout" Target="../slideLayouts/slideLayout7.xml"/><Relationship Id="rId4" Type="http://schemas.openxmlformats.org/officeDocument/2006/relationships/image" Target="../media/image78.emf"/></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0" y="1752600"/>
            <a:ext cx="7696200" cy="646331"/>
          </a:xfrm>
          <a:prstGeom prst="rect">
            <a:avLst/>
          </a:prstGeom>
          <a:noFill/>
        </p:spPr>
        <p:txBody>
          <a:bodyPr wrap="square" rtlCol="0">
            <a:spAutoFit/>
          </a:bodyPr>
          <a:lstStyle/>
          <a:p>
            <a:r>
              <a:rPr lang="en-US" sz="3600" b="1" dirty="0" smtClean="0"/>
              <a:t>GEM Tutorial: The </a:t>
            </a:r>
            <a:r>
              <a:rPr lang="en-US" sz="3600" b="1" dirty="0" err="1" smtClean="0"/>
              <a:t>Magnetosheath</a:t>
            </a:r>
            <a:endParaRPr lang="en-US" sz="3600" b="1" dirty="0"/>
          </a:p>
        </p:txBody>
      </p:sp>
      <p:sp>
        <p:nvSpPr>
          <p:cNvPr id="5" name="TextBox 4"/>
          <p:cNvSpPr txBox="1"/>
          <p:nvPr/>
        </p:nvSpPr>
        <p:spPr>
          <a:xfrm>
            <a:off x="1524000" y="4038600"/>
            <a:ext cx="5460597" cy="615553"/>
          </a:xfrm>
          <a:prstGeom prst="rect">
            <a:avLst/>
          </a:prstGeom>
          <a:noFill/>
        </p:spPr>
        <p:txBody>
          <a:bodyPr wrap="none" rtlCol="0">
            <a:spAutoFit/>
          </a:bodyPr>
          <a:lstStyle/>
          <a:p>
            <a:r>
              <a:rPr lang="en-US" dirty="0" smtClean="0"/>
              <a:t>S M Petrinec</a:t>
            </a:r>
          </a:p>
          <a:p>
            <a:r>
              <a:rPr lang="en-US" sz="1600" i="1" dirty="0" smtClean="0"/>
              <a:t>Lockheed Martin Advanced Technology Center, Palo Alto, CA</a:t>
            </a:r>
            <a:endParaRPr lang="en-US" i="1" dirty="0"/>
          </a:p>
        </p:txBody>
      </p:sp>
      <p:sp>
        <p:nvSpPr>
          <p:cNvPr id="7" name="Slide Number Placeholder 6"/>
          <p:cNvSpPr>
            <a:spLocks noGrp="1"/>
          </p:cNvSpPr>
          <p:nvPr>
            <p:ph type="sldNum" sz="quarter" idx="12"/>
          </p:nvPr>
        </p:nvSpPr>
        <p:spPr/>
        <p:txBody>
          <a:bodyPr/>
          <a:lstStyle/>
          <a:p>
            <a:fld id="{AFEFE59A-261F-4231-A23A-2373465430AD}" type="slidenum">
              <a:rPr lang="en-US" smtClean="0"/>
              <a:pPr/>
              <a:t>1</a:t>
            </a:fld>
            <a:endParaRPr lang="en-US" dirty="0"/>
          </a:p>
        </p:txBody>
      </p:sp>
      <p:sp>
        <p:nvSpPr>
          <p:cNvPr id="8" name="Footer Placeholder 7"/>
          <p:cNvSpPr>
            <a:spLocks noGrp="1"/>
          </p:cNvSpPr>
          <p:nvPr>
            <p:ph type="ftr" sz="quarter" idx="11"/>
          </p:nvPr>
        </p:nvSpPr>
        <p:spPr/>
        <p:txBody>
          <a:bodyPr/>
          <a:lstStyle/>
          <a:p>
            <a:pPr algn="l"/>
            <a:r>
              <a:rPr lang="en-US" dirty="0" smtClean="0"/>
              <a:t>GEM Summer Workshop: 20-27 June 2009</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FEFE59A-261F-4231-A23A-2373465430AD}" type="slidenum">
              <a:rPr lang="en-US" smtClean="0"/>
              <a:pPr/>
              <a:t>10</a:t>
            </a:fld>
            <a:endParaRPr lang="en-US" dirty="0"/>
          </a:p>
        </p:txBody>
      </p:sp>
      <p:sp>
        <p:nvSpPr>
          <p:cNvPr id="3" name="Footer Placeholder 2"/>
          <p:cNvSpPr>
            <a:spLocks noGrp="1"/>
          </p:cNvSpPr>
          <p:nvPr>
            <p:ph type="ftr" sz="quarter" idx="11"/>
          </p:nvPr>
        </p:nvSpPr>
        <p:spPr/>
        <p:txBody>
          <a:bodyPr/>
          <a:lstStyle/>
          <a:p>
            <a:pPr algn="l"/>
            <a:r>
              <a:rPr lang="en-US" smtClean="0"/>
              <a:t>GEM Summer Workshop: 20-27 June 2009</a:t>
            </a:r>
            <a:endParaRPr lang="en-US" dirty="0"/>
          </a:p>
        </p:txBody>
      </p:sp>
      <p:sp>
        <p:nvSpPr>
          <p:cNvPr id="5" name="Rectangle 4"/>
          <p:cNvSpPr/>
          <p:nvPr/>
        </p:nvSpPr>
        <p:spPr>
          <a:xfrm>
            <a:off x="322921" y="152400"/>
            <a:ext cx="4039054" cy="461665"/>
          </a:xfrm>
          <a:prstGeom prst="rect">
            <a:avLst/>
          </a:prstGeom>
        </p:spPr>
        <p:txBody>
          <a:bodyPr wrap="none">
            <a:spAutoFit/>
          </a:bodyPr>
          <a:lstStyle/>
          <a:p>
            <a:r>
              <a:rPr lang="en-US" sz="2400" u="sng" dirty="0" smtClean="0">
                <a:solidFill>
                  <a:srgbClr val="FFFF00"/>
                </a:solidFill>
              </a:rPr>
              <a:t>Outer boundary (Bow shock)</a:t>
            </a:r>
            <a:endParaRPr lang="en-US" sz="2400" u="sng" dirty="0">
              <a:solidFill>
                <a:srgbClr val="FFFF00"/>
              </a:solidFill>
            </a:endParaRPr>
          </a:p>
        </p:txBody>
      </p:sp>
      <p:pic>
        <p:nvPicPr>
          <p:cNvPr id="6" name="Picture 5" descr="petrinec_russell_mhd2.png"/>
          <p:cNvPicPr>
            <a:picLocks noChangeAspect="1"/>
          </p:cNvPicPr>
          <p:nvPr/>
        </p:nvPicPr>
        <p:blipFill>
          <a:blip r:embed="rId2">
            <a:lum contrast="20000"/>
          </a:blip>
          <a:stretch>
            <a:fillRect/>
          </a:stretch>
        </p:blipFill>
        <p:spPr>
          <a:xfrm>
            <a:off x="2690812" y="671322"/>
            <a:ext cx="3709988" cy="5805678"/>
          </a:xfrm>
          <a:prstGeom prst="rect">
            <a:avLst/>
          </a:prstGeom>
        </p:spPr>
      </p:pic>
      <p:sp>
        <p:nvSpPr>
          <p:cNvPr id="7" name="TextBox 6"/>
          <p:cNvSpPr txBox="1"/>
          <p:nvPr/>
        </p:nvSpPr>
        <p:spPr>
          <a:xfrm>
            <a:off x="7119396" y="5953780"/>
            <a:ext cx="1796004" cy="523220"/>
          </a:xfrm>
          <a:prstGeom prst="rect">
            <a:avLst/>
          </a:prstGeom>
          <a:noFill/>
        </p:spPr>
        <p:txBody>
          <a:bodyPr wrap="none" rtlCol="0">
            <a:spAutoFit/>
          </a:bodyPr>
          <a:lstStyle/>
          <a:p>
            <a:r>
              <a:rPr lang="en-US" sz="1400" i="1" dirty="0" smtClean="0"/>
              <a:t>Petrinec and Russell, </a:t>
            </a:r>
          </a:p>
          <a:p>
            <a:r>
              <a:rPr lang="en-US" sz="1400" i="1" dirty="0" smtClean="0"/>
              <a:t>Space Sci. Rev., </a:t>
            </a:r>
            <a:r>
              <a:rPr lang="en-US" sz="1400" dirty="0" smtClean="0"/>
              <a:t>1997</a:t>
            </a:r>
            <a:endParaRPr lang="en-US" sz="1400" dirty="0"/>
          </a:p>
        </p:txBody>
      </p:sp>
      <p:sp>
        <p:nvSpPr>
          <p:cNvPr id="8" name="TextBox 7"/>
          <p:cNvSpPr txBox="1"/>
          <p:nvPr/>
        </p:nvSpPr>
        <p:spPr>
          <a:xfrm>
            <a:off x="228600" y="533400"/>
            <a:ext cx="2531078" cy="369332"/>
          </a:xfrm>
          <a:prstGeom prst="rect">
            <a:avLst/>
          </a:prstGeom>
          <a:noFill/>
        </p:spPr>
        <p:txBody>
          <a:bodyPr wrap="none" rtlCol="0">
            <a:spAutoFit/>
          </a:bodyPr>
          <a:lstStyle/>
          <a:p>
            <a:r>
              <a:rPr lang="en-US" dirty="0" smtClean="0"/>
              <a:t>Shock jump conditions:</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FEFE59A-261F-4231-A23A-2373465430AD}" type="slidenum">
              <a:rPr lang="en-US" smtClean="0"/>
              <a:pPr/>
              <a:t>11</a:t>
            </a:fld>
            <a:endParaRPr lang="en-US" dirty="0"/>
          </a:p>
        </p:txBody>
      </p:sp>
      <p:sp>
        <p:nvSpPr>
          <p:cNvPr id="3" name="Footer Placeholder 2"/>
          <p:cNvSpPr>
            <a:spLocks noGrp="1"/>
          </p:cNvSpPr>
          <p:nvPr>
            <p:ph type="ftr" sz="quarter" idx="11"/>
          </p:nvPr>
        </p:nvSpPr>
        <p:spPr/>
        <p:txBody>
          <a:bodyPr/>
          <a:lstStyle/>
          <a:p>
            <a:pPr algn="l"/>
            <a:r>
              <a:rPr lang="en-US" smtClean="0"/>
              <a:t>GEM Summer Workshop: 20-27 June 2009</a:t>
            </a:r>
            <a:endParaRPr lang="en-US" dirty="0"/>
          </a:p>
        </p:txBody>
      </p:sp>
      <p:sp>
        <p:nvSpPr>
          <p:cNvPr id="4" name="Rectangle 3"/>
          <p:cNvSpPr/>
          <p:nvPr/>
        </p:nvSpPr>
        <p:spPr>
          <a:xfrm>
            <a:off x="322921" y="152400"/>
            <a:ext cx="4039054" cy="461665"/>
          </a:xfrm>
          <a:prstGeom prst="rect">
            <a:avLst/>
          </a:prstGeom>
        </p:spPr>
        <p:txBody>
          <a:bodyPr wrap="none">
            <a:spAutoFit/>
          </a:bodyPr>
          <a:lstStyle/>
          <a:p>
            <a:r>
              <a:rPr lang="en-US" sz="2400" u="sng" dirty="0" smtClean="0">
                <a:solidFill>
                  <a:srgbClr val="FFFF00"/>
                </a:solidFill>
              </a:rPr>
              <a:t>Outer boundary (Bow shock)</a:t>
            </a:r>
            <a:endParaRPr lang="en-US" sz="2400" u="sng" dirty="0">
              <a:solidFill>
                <a:srgbClr val="FFFF00"/>
              </a:solidFill>
            </a:endParaRPr>
          </a:p>
        </p:txBody>
      </p:sp>
      <p:pic>
        <p:nvPicPr>
          <p:cNvPr id="5" name="Picture 4" descr="petrinec_russell_mhd3.png"/>
          <p:cNvPicPr>
            <a:picLocks noChangeAspect="1"/>
          </p:cNvPicPr>
          <p:nvPr/>
        </p:nvPicPr>
        <p:blipFill>
          <a:blip r:embed="rId2">
            <a:lum contrast="20000"/>
          </a:blip>
          <a:stretch>
            <a:fillRect/>
          </a:stretch>
        </p:blipFill>
        <p:spPr>
          <a:xfrm>
            <a:off x="2690812" y="638746"/>
            <a:ext cx="3709988" cy="5838254"/>
          </a:xfrm>
          <a:prstGeom prst="rect">
            <a:avLst/>
          </a:prstGeom>
        </p:spPr>
      </p:pic>
      <p:sp>
        <p:nvSpPr>
          <p:cNvPr id="6" name="TextBox 5"/>
          <p:cNvSpPr txBox="1"/>
          <p:nvPr/>
        </p:nvSpPr>
        <p:spPr>
          <a:xfrm>
            <a:off x="7119396" y="5953780"/>
            <a:ext cx="1796004" cy="523220"/>
          </a:xfrm>
          <a:prstGeom prst="rect">
            <a:avLst/>
          </a:prstGeom>
          <a:noFill/>
        </p:spPr>
        <p:txBody>
          <a:bodyPr wrap="none" rtlCol="0">
            <a:spAutoFit/>
          </a:bodyPr>
          <a:lstStyle/>
          <a:p>
            <a:r>
              <a:rPr lang="en-US" sz="1400" i="1" dirty="0" smtClean="0"/>
              <a:t>Petrinec and Russell, </a:t>
            </a:r>
          </a:p>
          <a:p>
            <a:r>
              <a:rPr lang="en-US" sz="1400" i="1" dirty="0" smtClean="0"/>
              <a:t>Space Sci. Rev., </a:t>
            </a:r>
            <a:r>
              <a:rPr lang="en-US" sz="1400" dirty="0" smtClean="0"/>
              <a:t>1997</a:t>
            </a:r>
            <a:endParaRPr lang="en-US" sz="1400" dirty="0"/>
          </a:p>
        </p:txBody>
      </p:sp>
      <p:sp>
        <p:nvSpPr>
          <p:cNvPr id="7" name="TextBox 6"/>
          <p:cNvSpPr txBox="1"/>
          <p:nvPr/>
        </p:nvSpPr>
        <p:spPr>
          <a:xfrm>
            <a:off x="6629400" y="3733800"/>
            <a:ext cx="2133600" cy="1600438"/>
          </a:xfrm>
          <a:prstGeom prst="rect">
            <a:avLst/>
          </a:prstGeom>
          <a:noFill/>
        </p:spPr>
        <p:txBody>
          <a:bodyPr wrap="square" rtlCol="0">
            <a:spAutoFit/>
          </a:bodyPr>
          <a:lstStyle/>
          <a:p>
            <a:r>
              <a:rPr lang="en-US" sz="1400" dirty="0" smtClean="0"/>
              <a:t>These solutions describe the jump in MHD jump conditions across the shock, but don’t provide any information as to the shape or size of the bow shock</a:t>
            </a:r>
            <a:endParaRPr lang="en-US" sz="1400" dirty="0"/>
          </a:p>
        </p:txBody>
      </p:sp>
      <p:sp>
        <p:nvSpPr>
          <p:cNvPr id="8" name="TextBox 7"/>
          <p:cNvSpPr txBox="1"/>
          <p:nvPr/>
        </p:nvSpPr>
        <p:spPr>
          <a:xfrm>
            <a:off x="228600" y="533400"/>
            <a:ext cx="2531078" cy="369332"/>
          </a:xfrm>
          <a:prstGeom prst="rect">
            <a:avLst/>
          </a:prstGeom>
          <a:noFill/>
        </p:spPr>
        <p:txBody>
          <a:bodyPr wrap="none" rtlCol="0">
            <a:spAutoFit/>
          </a:bodyPr>
          <a:lstStyle/>
          <a:p>
            <a:r>
              <a:rPr lang="en-US" dirty="0" smtClean="0"/>
              <a:t>Shock jump conditions:</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FEFE59A-261F-4231-A23A-2373465430AD}" type="slidenum">
              <a:rPr lang="en-US" smtClean="0"/>
              <a:pPr/>
              <a:t>12</a:t>
            </a:fld>
            <a:endParaRPr lang="en-US" dirty="0"/>
          </a:p>
        </p:txBody>
      </p:sp>
      <p:sp>
        <p:nvSpPr>
          <p:cNvPr id="3" name="Footer Placeholder 2"/>
          <p:cNvSpPr>
            <a:spLocks noGrp="1"/>
          </p:cNvSpPr>
          <p:nvPr>
            <p:ph type="ftr" sz="quarter" idx="11"/>
          </p:nvPr>
        </p:nvSpPr>
        <p:spPr/>
        <p:txBody>
          <a:bodyPr/>
          <a:lstStyle/>
          <a:p>
            <a:pPr algn="l"/>
            <a:r>
              <a:rPr lang="en-US" smtClean="0"/>
              <a:t>GEM Summer Workshop: 20-27 June 2009</a:t>
            </a:r>
            <a:endParaRPr lang="en-US" dirty="0"/>
          </a:p>
        </p:txBody>
      </p:sp>
      <p:sp>
        <p:nvSpPr>
          <p:cNvPr id="5" name="Rectangle 4"/>
          <p:cNvSpPr/>
          <p:nvPr/>
        </p:nvSpPr>
        <p:spPr>
          <a:xfrm>
            <a:off x="322921" y="152400"/>
            <a:ext cx="4039054" cy="461665"/>
          </a:xfrm>
          <a:prstGeom prst="rect">
            <a:avLst/>
          </a:prstGeom>
        </p:spPr>
        <p:txBody>
          <a:bodyPr wrap="none">
            <a:spAutoFit/>
          </a:bodyPr>
          <a:lstStyle/>
          <a:p>
            <a:r>
              <a:rPr lang="en-US" sz="2400" u="sng" dirty="0" smtClean="0">
                <a:solidFill>
                  <a:srgbClr val="FFFF00"/>
                </a:solidFill>
              </a:rPr>
              <a:t>Outer boundary (Bow shock)</a:t>
            </a:r>
            <a:endParaRPr lang="en-US" sz="2400" u="sng" dirty="0">
              <a:solidFill>
                <a:srgbClr val="FFFF00"/>
              </a:solidFill>
            </a:endParaRPr>
          </a:p>
        </p:txBody>
      </p:sp>
      <p:pic>
        <p:nvPicPr>
          <p:cNvPr id="6" name="Picture 5" descr="250px-Mach_cone.svg"/>
          <p:cNvPicPr>
            <a:picLocks noChangeAspect="1"/>
          </p:cNvPicPr>
          <p:nvPr/>
        </p:nvPicPr>
        <p:blipFill>
          <a:blip r:embed="rId2"/>
          <a:stretch>
            <a:fillRect/>
          </a:stretch>
        </p:blipFill>
        <p:spPr>
          <a:xfrm>
            <a:off x="152400" y="2078355"/>
            <a:ext cx="4286250" cy="1731645"/>
          </a:xfrm>
          <a:prstGeom prst="rect">
            <a:avLst/>
          </a:prstGeom>
          <a:solidFill>
            <a:schemeClr val="tx1"/>
          </a:solidFill>
          <a:ln w="19050">
            <a:solidFill>
              <a:schemeClr val="dk1"/>
            </a:solidFill>
          </a:ln>
        </p:spPr>
      </p:pic>
      <p:pic>
        <p:nvPicPr>
          <p:cNvPr id="7" name="Picture 6" descr="MHD_Mach_cone.png"/>
          <p:cNvPicPr>
            <a:picLocks noChangeAspect="1"/>
          </p:cNvPicPr>
          <p:nvPr/>
        </p:nvPicPr>
        <p:blipFill>
          <a:blip r:embed="rId3">
            <a:lum contrast="15000"/>
          </a:blip>
          <a:stretch>
            <a:fillRect/>
          </a:stretch>
        </p:blipFill>
        <p:spPr>
          <a:xfrm>
            <a:off x="4572000" y="1066800"/>
            <a:ext cx="4470559" cy="4406265"/>
          </a:xfrm>
          <a:prstGeom prst="rect">
            <a:avLst/>
          </a:prstGeom>
          <a:ln w="19050">
            <a:solidFill>
              <a:schemeClr val="dk1"/>
            </a:solidFill>
          </a:ln>
        </p:spPr>
      </p:pic>
      <p:sp>
        <p:nvSpPr>
          <p:cNvPr id="8" name="TextBox 7"/>
          <p:cNvSpPr txBox="1"/>
          <p:nvPr/>
        </p:nvSpPr>
        <p:spPr>
          <a:xfrm>
            <a:off x="304800" y="1676400"/>
            <a:ext cx="4120872" cy="369332"/>
          </a:xfrm>
          <a:prstGeom prst="rect">
            <a:avLst/>
          </a:prstGeom>
          <a:noFill/>
        </p:spPr>
        <p:txBody>
          <a:bodyPr wrap="none" rtlCol="0">
            <a:spAutoFit/>
          </a:bodyPr>
          <a:lstStyle/>
          <a:p>
            <a:r>
              <a:rPr lang="en-US" dirty="0" smtClean="0"/>
              <a:t>Sonic Mach cone angle (</a:t>
            </a:r>
            <a:r>
              <a:rPr lang="en-US" i="1" dirty="0" smtClean="0">
                <a:latin typeface="Symbol" pitchFamily="18" charset="2"/>
              </a:rPr>
              <a:t>y</a:t>
            </a:r>
            <a:r>
              <a:rPr lang="en-US" dirty="0" smtClean="0"/>
              <a:t> = </a:t>
            </a:r>
            <a:r>
              <a:rPr lang="en-US" dirty="0" err="1" smtClean="0"/>
              <a:t>asin</a:t>
            </a:r>
            <a:r>
              <a:rPr lang="en-US" dirty="0" smtClean="0"/>
              <a:t>(1/</a:t>
            </a:r>
            <a:r>
              <a:rPr lang="en-US" i="1" dirty="0" smtClean="0"/>
              <a:t>M</a:t>
            </a:r>
            <a:r>
              <a:rPr lang="en-US" i="1" baseline="-25000" dirty="0" smtClean="0"/>
              <a:t>S</a:t>
            </a:r>
            <a:r>
              <a:rPr lang="en-US" dirty="0" smtClean="0"/>
              <a:t>))</a:t>
            </a:r>
            <a:endParaRPr lang="en-US" dirty="0"/>
          </a:p>
        </p:txBody>
      </p:sp>
      <p:sp>
        <p:nvSpPr>
          <p:cNvPr id="9" name="TextBox 8"/>
          <p:cNvSpPr txBox="1"/>
          <p:nvPr/>
        </p:nvSpPr>
        <p:spPr>
          <a:xfrm>
            <a:off x="5197268" y="5483423"/>
            <a:ext cx="3383619" cy="307777"/>
          </a:xfrm>
          <a:prstGeom prst="rect">
            <a:avLst/>
          </a:prstGeom>
          <a:noFill/>
        </p:spPr>
        <p:txBody>
          <a:bodyPr wrap="none" rtlCol="0">
            <a:spAutoFit/>
          </a:bodyPr>
          <a:lstStyle/>
          <a:p>
            <a:r>
              <a:rPr lang="en-US" sz="1400" i="1" dirty="0" smtClean="0"/>
              <a:t>Petrinec and Russell, Space Sci. Rev</a:t>
            </a:r>
            <a:r>
              <a:rPr lang="en-US" sz="1400" dirty="0" smtClean="0"/>
              <a:t>., 1997</a:t>
            </a:r>
            <a:endParaRPr lang="en-US" sz="1400" dirty="0"/>
          </a:p>
        </p:txBody>
      </p:sp>
      <p:sp>
        <p:nvSpPr>
          <p:cNvPr id="10" name="TextBox 9"/>
          <p:cNvSpPr txBox="1"/>
          <p:nvPr/>
        </p:nvSpPr>
        <p:spPr>
          <a:xfrm>
            <a:off x="391083" y="609600"/>
            <a:ext cx="1971117" cy="369332"/>
          </a:xfrm>
          <a:prstGeom prst="rect">
            <a:avLst/>
          </a:prstGeom>
          <a:noFill/>
        </p:spPr>
        <p:txBody>
          <a:bodyPr wrap="none" rtlCol="0">
            <a:spAutoFit/>
          </a:bodyPr>
          <a:lstStyle/>
          <a:p>
            <a:r>
              <a:rPr lang="en-US" dirty="0" smtClean="0"/>
              <a:t>Asymptotic angle:</a:t>
            </a:r>
            <a:endParaRPr lang="en-US" dirty="0"/>
          </a:p>
        </p:txBody>
      </p:sp>
      <p:sp>
        <p:nvSpPr>
          <p:cNvPr id="11" name="TextBox 10"/>
          <p:cNvSpPr txBox="1"/>
          <p:nvPr/>
        </p:nvSpPr>
        <p:spPr>
          <a:xfrm>
            <a:off x="5486400" y="5791200"/>
            <a:ext cx="2743200" cy="738664"/>
          </a:xfrm>
          <a:prstGeom prst="rect">
            <a:avLst/>
          </a:prstGeom>
          <a:noFill/>
        </p:spPr>
        <p:txBody>
          <a:bodyPr wrap="square" rtlCol="0">
            <a:spAutoFit/>
          </a:bodyPr>
          <a:lstStyle/>
          <a:p>
            <a:r>
              <a:rPr lang="en-US" sz="1400" dirty="0" smtClean="0"/>
              <a:t>Good to know, but still doesn’t provide any information as to the shape or size of the bow shock</a:t>
            </a:r>
            <a:endParaRPr lang="en-US"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checkerboard(across)">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FEFE59A-261F-4231-A23A-2373465430AD}" type="slidenum">
              <a:rPr lang="en-US" smtClean="0"/>
              <a:pPr/>
              <a:t>13</a:t>
            </a:fld>
            <a:endParaRPr lang="en-US" dirty="0"/>
          </a:p>
        </p:txBody>
      </p:sp>
      <p:sp>
        <p:nvSpPr>
          <p:cNvPr id="3" name="Footer Placeholder 2"/>
          <p:cNvSpPr>
            <a:spLocks noGrp="1"/>
          </p:cNvSpPr>
          <p:nvPr>
            <p:ph type="ftr" sz="quarter" idx="11"/>
          </p:nvPr>
        </p:nvSpPr>
        <p:spPr/>
        <p:txBody>
          <a:bodyPr/>
          <a:lstStyle/>
          <a:p>
            <a:pPr algn="l"/>
            <a:r>
              <a:rPr lang="en-US" smtClean="0"/>
              <a:t>GEM Summer Workshop: 20-27 June 2009</a:t>
            </a:r>
            <a:endParaRPr lang="en-US" dirty="0"/>
          </a:p>
        </p:txBody>
      </p:sp>
      <p:sp>
        <p:nvSpPr>
          <p:cNvPr id="4" name="Rectangle 3"/>
          <p:cNvSpPr/>
          <p:nvPr/>
        </p:nvSpPr>
        <p:spPr>
          <a:xfrm>
            <a:off x="322921" y="152400"/>
            <a:ext cx="4039054" cy="461665"/>
          </a:xfrm>
          <a:prstGeom prst="rect">
            <a:avLst/>
          </a:prstGeom>
        </p:spPr>
        <p:txBody>
          <a:bodyPr wrap="none">
            <a:spAutoFit/>
          </a:bodyPr>
          <a:lstStyle/>
          <a:p>
            <a:r>
              <a:rPr lang="en-US" sz="2400" u="sng" dirty="0" smtClean="0">
                <a:solidFill>
                  <a:srgbClr val="FFFF00"/>
                </a:solidFill>
              </a:rPr>
              <a:t>Outer boundary (Bow shock)</a:t>
            </a:r>
            <a:endParaRPr lang="en-US" sz="2400" u="sng" dirty="0">
              <a:solidFill>
                <a:srgbClr val="FFFF00"/>
              </a:solidFill>
            </a:endParaRPr>
          </a:p>
        </p:txBody>
      </p:sp>
      <p:sp>
        <p:nvSpPr>
          <p:cNvPr id="5" name="TextBox 4"/>
          <p:cNvSpPr txBox="1"/>
          <p:nvPr/>
        </p:nvSpPr>
        <p:spPr>
          <a:xfrm>
            <a:off x="381000" y="533400"/>
            <a:ext cx="4008790" cy="369332"/>
          </a:xfrm>
          <a:prstGeom prst="rect">
            <a:avLst/>
          </a:prstGeom>
          <a:noFill/>
        </p:spPr>
        <p:txBody>
          <a:bodyPr wrap="none" rtlCol="0">
            <a:spAutoFit/>
          </a:bodyPr>
          <a:lstStyle/>
          <a:p>
            <a:r>
              <a:rPr lang="en-US" dirty="0" smtClean="0"/>
              <a:t>Bow shock location:  Standoff position</a:t>
            </a:r>
            <a:endParaRPr lang="en-US" dirty="0"/>
          </a:p>
        </p:txBody>
      </p:sp>
      <p:pic>
        <p:nvPicPr>
          <p:cNvPr id="7" name="Picture 6" descr="77671main_A-37976[1].jpg"/>
          <p:cNvPicPr>
            <a:picLocks noChangeAspect="1"/>
          </p:cNvPicPr>
          <p:nvPr/>
        </p:nvPicPr>
        <p:blipFill>
          <a:blip r:embed="rId2" cstate="print"/>
          <a:stretch>
            <a:fillRect/>
          </a:stretch>
        </p:blipFill>
        <p:spPr>
          <a:xfrm>
            <a:off x="304800" y="1032967"/>
            <a:ext cx="4114800" cy="3234233"/>
          </a:xfrm>
          <a:prstGeom prst="rect">
            <a:avLst/>
          </a:prstGeom>
        </p:spPr>
      </p:pic>
      <p:pic>
        <p:nvPicPr>
          <p:cNvPr id="6" name="Picture 5" descr="Seiff_fig.png"/>
          <p:cNvPicPr>
            <a:picLocks noChangeAspect="1"/>
          </p:cNvPicPr>
          <p:nvPr/>
        </p:nvPicPr>
        <p:blipFill>
          <a:blip r:embed="rId3"/>
          <a:stretch>
            <a:fillRect/>
          </a:stretch>
        </p:blipFill>
        <p:spPr>
          <a:xfrm>
            <a:off x="3771900" y="1996440"/>
            <a:ext cx="4914900" cy="4328160"/>
          </a:xfrm>
          <a:prstGeom prst="rect">
            <a:avLst/>
          </a:prstGeom>
          <a:ln w="19050">
            <a:solidFill>
              <a:schemeClr val="dk1"/>
            </a:solidFill>
          </a:ln>
        </p:spPr>
      </p:pic>
      <p:sp>
        <p:nvSpPr>
          <p:cNvPr id="8" name="TextBox 7"/>
          <p:cNvSpPr txBox="1"/>
          <p:nvPr/>
        </p:nvSpPr>
        <p:spPr>
          <a:xfrm>
            <a:off x="228600" y="1066800"/>
            <a:ext cx="2816412" cy="461665"/>
          </a:xfrm>
          <a:prstGeom prst="rect">
            <a:avLst/>
          </a:prstGeom>
          <a:noFill/>
        </p:spPr>
        <p:txBody>
          <a:bodyPr wrap="none" rtlCol="0">
            <a:spAutoFit/>
          </a:bodyPr>
          <a:lstStyle/>
          <a:p>
            <a:r>
              <a:rPr lang="en-US" sz="1200" dirty="0" smtClean="0"/>
              <a:t>Alvin </a:t>
            </a:r>
            <a:r>
              <a:rPr lang="en-US" sz="1200" dirty="0" err="1" smtClean="0"/>
              <a:t>Seiff</a:t>
            </a:r>
            <a:r>
              <a:rPr lang="en-US" sz="1200" dirty="0" smtClean="0"/>
              <a:t> at NASA Ames </a:t>
            </a:r>
          </a:p>
          <a:p>
            <a:r>
              <a:rPr lang="en-US" sz="1200" dirty="0" smtClean="0"/>
              <a:t>Hypervelocity Free Flight Facility (1966)</a:t>
            </a:r>
            <a:endParaRPr lang="en-US" sz="1200" dirty="0"/>
          </a:p>
        </p:txBody>
      </p:sp>
      <p:sp>
        <p:nvSpPr>
          <p:cNvPr id="9" name="TextBox 8"/>
          <p:cNvSpPr txBox="1"/>
          <p:nvPr/>
        </p:nvSpPr>
        <p:spPr>
          <a:xfrm>
            <a:off x="4572000" y="1334869"/>
            <a:ext cx="3710183" cy="646331"/>
          </a:xfrm>
          <a:prstGeom prst="rect">
            <a:avLst/>
          </a:prstGeom>
          <a:noFill/>
        </p:spPr>
        <p:txBody>
          <a:bodyPr wrap="none" rtlCol="0">
            <a:spAutoFit/>
          </a:bodyPr>
          <a:lstStyle/>
          <a:p>
            <a:pPr algn="ctr"/>
            <a:r>
              <a:rPr lang="en-US" dirty="0" smtClean="0"/>
              <a:t>Shock distance in front of a sphere: </a:t>
            </a:r>
          </a:p>
          <a:p>
            <a:pPr algn="ctr"/>
            <a:r>
              <a:rPr lang="el-GR" dirty="0" smtClean="0"/>
              <a:t>δ</a:t>
            </a:r>
            <a:r>
              <a:rPr lang="en-US" dirty="0" smtClean="0"/>
              <a:t>/</a:t>
            </a:r>
            <a:r>
              <a:rPr lang="en-US" dirty="0" err="1" smtClean="0"/>
              <a:t>R</a:t>
            </a:r>
            <a:r>
              <a:rPr lang="en-US" baseline="-25000" dirty="0" err="1" smtClean="0"/>
              <a:t>n</a:t>
            </a:r>
            <a:r>
              <a:rPr lang="en-US" dirty="0" smtClean="0"/>
              <a:t> = 0.78</a:t>
            </a:r>
            <a:r>
              <a:rPr lang="en-US" i="1" dirty="0" smtClean="0">
                <a:latin typeface="Symbol" pitchFamily="18" charset="2"/>
              </a:rPr>
              <a:t>r</a:t>
            </a:r>
            <a:r>
              <a:rPr lang="en-US" baseline="-25000" dirty="0" smtClean="0"/>
              <a:t>∞</a:t>
            </a:r>
            <a:r>
              <a:rPr lang="en-US" dirty="0" smtClean="0"/>
              <a:t>/</a:t>
            </a:r>
            <a:r>
              <a:rPr lang="en-US" i="1" dirty="0" smtClean="0">
                <a:latin typeface="Symbol" pitchFamily="18" charset="2"/>
              </a:rPr>
              <a:t>r</a:t>
            </a:r>
            <a:endParaRPr lang="en-US" dirty="0"/>
          </a:p>
        </p:txBody>
      </p:sp>
      <p:sp>
        <p:nvSpPr>
          <p:cNvPr id="10" name="TextBox 9"/>
          <p:cNvSpPr txBox="1"/>
          <p:nvPr/>
        </p:nvSpPr>
        <p:spPr>
          <a:xfrm>
            <a:off x="5334000" y="6400800"/>
            <a:ext cx="1954446" cy="307777"/>
          </a:xfrm>
          <a:prstGeom prst="rect">
            <a:avLst/>
          </a:prstGeom>
          <a:noFill/>
        </p:spPr>
        <p:txBody>
          <a:bodyPr wrap="none" rtlCol="0">
            <a:spAutoFit/>
          </a:bodyPr>
          <a:lstStyle/>
          <a:p>
            <a:r>
              <a:rPr lang="en-US" sz="1400" i="1" dirty="0" err="1" smtClean="0"/>
              <a:t>Seiff</a:t>
            </a:r>
            <a:r>
              <a:rPr lang="en-US" sz="1400" i="1" dirty="0" smtClean="0"/>
              <a:t>, NASA SP-24</a:t>
            </a:r>
            <a:r>
              <a:rPr lang="en-US" sz="1400" dirty="0" smtClean="0"/>
              <a:t>, 1962</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FEFE59A-261F-4231-A23A-2373465430AD}" type="slidenum">
              <a:rPr lang="en-US" smtClean="0"/>
              <a:pPr/>
              <a:t>14</a:t>
            </a:fld>
            <a:endParaRPr lang="en-US" dirty="0"/>
          </a:p>
        </p:txBody>
      </p:sp>
      <p:sp>
        <p:nvSpPr>
          <p:cNvPr id="3" name="Footer Placeholder 2"/>
          <p:cNvSpPr>
            <a:spLocks noGrp="1"/>
          </p:cNvSpPr>
          <p:nvPr>
            <p:ph type="ftr" sz="quarter" idx="11"/>
          </p:nvPr>
        </p:nvSpPr>
        <p:spPr/>
        <p:txBody>
          <a:bodyPr/>
          <a:lstStyle/>
          <a:p>
            <a:pPr algn="l"/>
            <a:r>
              <a:rPr lang="en-US" smtClean="0"/>
              <a:t>GEM Summer Workshop: 20-27 June 2009</a:t>
            </a:r>
            <a:endParaRPr lang="en-US" dirty="0"/>
          </a:p>
        </p:txBody>
      </p:sp>
      <p:sp>
        <p:nvSpPr>
          <p:cNvPr id="4" name="Rectangle 3"/>
          <p:cNvSpPr/>
          <p:nvPr/>
        </p:nvSpPr>
        <p:spPr>
          <a:xfrm>
            <a:off x="322921" y="152400"/>
            <a:ext cx="4039054" cy="461665"/>
          </a:xfrm>
          <a:prstGeom prst="rect">
            <a:avLst/>
          </a:prstGeom>
        </p:spPr>
        <p:txBody>
          <a:bodyPr wrap="none">
            <a:spAutoFit/>
          </a:bodyPr>
          <a:lstStyle/>
          <a:p>
            <a:r>
              <a:rPr lang="en-US" sz="2400" u="sng" dirty="0" smtClean="0">
                <a:solidFill>
                  <a:srgbClr val="FFFF00"/>
                </a:solidFill>
              </a:rPr>
              <a:t>Outer boundary (Bow shock)</a:t>
            </a:r>
            <a:endParaRPr lang="en-US" sz="2400" u="sng" dirty="0">
              <a:solidFill>
                <a:srgbClr val="FFFF00"/>
              </a:solidFill>
            </a:endParaRPr>
          </a:p>
        </p:txBody>
      </p:sp>
      <p:pic>
        <p:nvPicPr>
          <p:cNvPr id="5" name="Picture 4" descr="spreiter[1].gif"/>
          <p:cNvPicPr>
            <a:picLocks noChangeAspect="1"/>
          </p:cNvPicPr>
          <p:nvPr/>
        </p:nvPicPr>
        <p:blipFill>
          <a:blip r:embed="rId2"/>
          <a:stretch>
            <a:fillRect/>
          </a:stretch>
        </p:blipFill>
        <p:spPr>
          <a:xfrm>
            <a:off x="457200" y="914400"/>
            <a:ext cx="1764983" cy="2275046"/>
          </a:xfrm>
          <a:prstGeom prst="rect">
            <a:avLst/>
          </a:prstGeom>
        </p:spPr>
      </p:pic>
      <p:sp>
        <p:nvSpPr>
          <p:cNvPr id="6" name="TextBox 5"/>
          <p:cNvSpPr txBox="1"/>
          <p:nvPr/>
        </p:nvSpPr>
        <p:spPr>
          <a:xfrm>
            <a:off x="381000" y="533400"/>
            <a:ext cx="4004173" cy="369332"/>
          </a:xfrm>
          <a:prstGeom prst="rect">
            <a:avLst/>
          </a:prstGeom>
          <a:noFill/>
        </p:spPr>
        <p:txBody>
          <a:bodyPr wrap="none" rtlCol="0">
            <a:spAutoFit/>
          </a:bodyPr>
          <a:lstStyle/>
          <a:p>
            <a:r>
              <a:rPr lang="en-US" dirty="0" smtClean="0"/>
              <a:t>Bow shock location:  Standoff location</a:t>
            </a:r>
            <a:endParaRPr lang="en-US" dirty="0"/>
          </a:p>
        </p:txBody>
      </p:sp>
      <p:pic>
        <p:nvPicPr>
          <p:cNvPr id="8" name="Picture 7" descr="Spreiter_bs_dist.png"/>
          <p:cNvPicPr>
            <a:picLocks noChangeAspect="1"/>
          </p:cNvPicPr>
          <p:nvPr/>
        </p:nvPicPr>
        <p:blipFill>
          <a:blip r:embed="rId3">
            <a:lum contrast="20000"/>
          </a:blip>
          <a:stretch>
            <a:fillRect/>
          </a:stretch>
        </p:blipFill>
        <p:spPr>
          <a:xfrm>
            <a:off x="1052512" y="3200400"/>
            <a:ext cx="4586288" cy="3267075"/>
          </a:xfrm>
          <a:prstGeom prst="rect">
            <a:avLst/>
          </a:prstGeom>
        </p:spPr>
      </p:pic>
      <p:pic>
        <p:nvPicPr>
          <p:cNvPr id="7" name="Picture 6" descr="Spreiter_model_msphere.png"/>
          <p:cNvPicPr>
            <a:picLocks noChangeAspect="1"/>
          </p:cNvPicPr>
          <p:nvPr/>
        </p:nvPicPr>
        <p:blipFill>
          <a:blip r:embed="rId4">
            <a:lum contrast="15000"/>
          </a:blip>
          <a:stretch>
            <a:fillRect/>
          </a:stretch>
        </p:blipFill>
        <p:spPr>
          <a:xfrm>
            <a:off x="4629150" y="357187"/>
            <a:ext cx="4133850" cy="3605213"/>
          </a:xfrm>
          <a:prstGeom prst="rect">
            <a:avLst/>
          </a:prstGeom>
        </p:spPr>
      </p:pic>
      <p:sp>
        <p:nvSpPr>
          <p:cNvPr id="9" name="TextBox 8"/>
          <p:cNvSpPr txBox="1"/>
          <p:nvPr/>
        </p:nvSpPr>
        <p:spPr>
          <a:xfrm>
            <a:off x="5715000" y="4876800"/>
            <a:ext cx="3078471" cy="307777"/>
          </a:xfrm>
          <a:prstGeom prst="rect">
            <a:avLst/>
          </a:prstGeom>
          <a:noFill/>
        </p:spPr>
        <p:txBody>
          <a:bodyPr wrap="none" rtlCol="0">
            <a:spAutoFit/>
          </a:bodyPr>
          <a:lstStyle/>
          <a:p>
            <a:r>
              <a:rPr lang="en-US" sz="1400" i="1" dirty="0" err="1" smtClean="0"/>
              <a:t>Spreiter</a:t>
            </a:r>
            <a:r>
              <a:rPr lang="en-US" sz="1400" i="1" dirty="0" smtClean="0"/>
              <a:t> et al., Planet. Space Sci., </a:t>
            </a:r>
            <a:r>
              <a:rPr lang="en-US" sz="1400" dirty="0" smtClean="0"/>
              <a:t>1966</a:t>
            </a:r>
            <a:endParaRPr lang="en-US" sz="1400" dirty="0"/>
          </a:p>
        </p:txBody>
      </p:sp>
      <p:sp>
        <p:nvSpPr>
          <p:cNvPr id="10" name="TextBox 9"/>
          <p:cNvSpPr txBox="1"/>
          <p:nvPr/>
        </p:nvSpPr>
        <p:spPr>
          <a:xfrm>
            <a:off x="762000" y="838200"/>
            <a:ext cx="1199624" cy="307777"/>
          </a:xfrm>
          <a:prstGeom prst="rect">
            <a:avLst/>
          </a:prstGeom>
          <a:noFill/>
        </p:spPr>
        <p:txBody>
          <a:bodyPr wrap="none" rtlCol="0">
            <a:spAutoFit/>
          </a:bodyPr>
          <a:lstStyle/>
          <a:p>
            <a:r>
              <a:rPr lang="en-US" sz="1400" dirty="0" smtClean="0"/>
              <a:t>John </a:t>
            </a:r>
            <a:r>
              <a:rPr lang="en-US" sz="1400" dirty="0" err="1" smtClean="0"/>
              <a:t>Spreiter</a:t>
            </a:r>
            <a:endParaRPr lang="en-US" sz="1400" dirty="0"/>
          </a:p>
        </p:txBody>
      </p:sp>
      <p:sp>
        <p:nvSpPr>
          <p:cNvPr id="11" name="TextBox 10"/>
          <p:cNvSpPr txBox="1"/>
          <p:nvPr/>
        </p:nvSpPr>
        <p:spPr>
          <a:xfrm>
            <a:off x="5435639" y="914400"/>
            <a:ext cx="888961" cy="276999"/>
          </a:xfrm>
          <a:prstGeom prst="rect">
            <a:avLst/>
          </a:prstGeom>
          <a:noFill/>
        </p:spPr>
        <p:txBody>
          <a:bodyPr wrap="none" rtlCol="0">
            <a:spAutoFit/>
          </a:bodyPr>
          <a:lstStyle/>
          <a:p>
            <a:r>
              <a:rPr lang="en-US" sz="1200" dirty="0" smtClean="0"/>
              <a:t>Bow shock</a:t>
            </a:r>
            <a:endParaRPr lang="en-US" sz="1200" dirty="0"/>
          </a:p>
        </p:txBody>
      </p:sp>
      <p:cxnSp>
        <p:nvCxnSpPr>
          <p:cNvPr id="13" name="Straight Arrow Connector 12"/>
          <p:cNvCxnSpPr/>
          <p:nvPr/>
        </p:nvCxnSpPr>
        <p:spPr>
          <a:xfrm>
            <a:off x="6172200" y="1143000"/>
            <a:ext cx="228600" cy="762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FEFE59A-261F-4231-A23A-2373465430AD}" type="slidenum">
              <a:rPr lang="en-US" smtClean="0"/>
              <a:pPr/>
              <a:t>15</a:t>
            </a:fld>
            <a:endParaRPr lang="en-US" dirty="0"/>
          </a:p>
        </p:txBody>
      </p:sp>
      <p:sp>
        <p:nvSpPr>
          <p:cNvPr id="4" name="Footer Placeholder 3"/>
          <p:cNvSpPr>
            <a:spLocks noGrp="1"/>
          </p:cNvSpPr>
          <p:nvPr>
            <p:ph type="ftr" sz="quarter" idx="11"/>
          </p:nvPr>
        </p:nvSpPr>
        <p:spPr/>
        <p:txBody>
          <a:bodyPr/>
          <a:lstStyle/>
          <a:p>
            <a:pPr algn="l"/>
            <a:r>
              <a:rPr lang="en-US" smtClean="0"/>
              <a:t>GEM Summer Workshop: 20-27 June 2009</a:t>
            </a:r>
            <a:endParaRPr lang="en-US" dirty="0"/>
          </a:p>
        </p:txBody>
      </p:sp>
      <p:sp>
        <p:nvSpPr>
          <p:cNvPr id="5" name="Rectangle 4"/>
          <p:cNvSpPr/>
          <p:nvPr/>
        </p:nvSpPr>
        <p:spPr>
          <a:xfrm>
            <a:off x="322921" y="152400"/>
            <a:ext cx="4039054" cy="461665"/>
          </a:xfrm>
          <a:prstGeom prst="rect">
            <a:avLst/>
          </a:prstGeom>
        </p:spPr>
        <p:txBody>
          <a:bodyPr wrap="none">
            <a:spAutoFit/>
          </a:bodyPr>
          <a:lstStyle/>
          <a:p>
            <a:r>
              <a:rPr lang="en-US" sz="2400" u="sng" dirty="0" smtClean="0">
                <a:solidFill>
                  <a:srgbClr val="FFFF00"/>
                </a:solidFill>
              </a:rPr>
              <a:t>Outer boundary (Bow shock)</a:t>
            </a:r>
            <a:endParaRPr lang="en-US" sz="2400" u="sng" dirty="0">
              <a:solidFill>
                <a:srgbClr val="FFFF00"/>
              </a:solidFill>
            </a:endParaRPr>
          </a:p>
        </p:txBody>
      </p:sp>
      <p:pic>
        <p:nvPicPr>
          <p:cNvPr id="8193" name="Picture 1"/>
          <p:cNvPicPr>
            <a:picLocks noChangeAspect="1" noChangeArrowheads="1"/>
          </p:cNvPicPr>
          <p:nvPr/>
        </p:nvPicPr>
        <p:blipFill>
          <a:blip r:embed="rId2"/>
          <a:srcRect/>
          <a:stretch>
            <a:fillRect/>
          </a:stretch>
        </p:blipFill>
        <p:spPr bwMode="auto">
          <a:xfrm>
            <a:off x="2286000" y="1143000"/>
            <a:ext cx="4572000" cy="4572000"/>
          </a:xfrm>
          <a:prstGeom prst="rect">
            <a:avLst/>
          </a:prstGeom>
          <a:noFill/>
          <a:ln w="19050">
            <a:solidFill>
              <a:schemeClr val="bg1"/>
            </a:solidFill>
            <a:miter lim="800000"/>
            <a:headEnd/>
            <a:tailEnd/>
          </a:ln>
        </p:spPr>
      </p:pic>
      <p:sp>
        <p:nvSpPr>
          <p:cNvPr id="6" name="TextBox 5"/>
          <p:cNvSpPr txBox="1"/>
          <p:nvPr/>
        </p:nvSpPr>
        <p:spPr>
          <a:xfrm>
            <a:off x="2209800" y="5678269"/>
            <a:ext cx="4648200" cy="861774"/>
          </a:xfrm>
          <a:prstGeom prst="rect">
            <a:avLst/>
          </a:prstGeom>
          <a:noFill/>
        </p:spPr>
        <p:txBody>
          <a:bodyPr wrap="square" rtlCol="0">
            <a:spAutoFit/>
          </a:bodyPr>
          <a:lstStyle/>
          <a:p>
            <a:pPr algn="ctr"/>
            <a:r>
              <a:rPr lang="en-US" dirty="0" smtClean="0"/>
              <a:t>Historical theories of shock wave standoff location in air using hydrodynamics </a:t>
            </a:r>
          </a:p>
          <a:p>
            <a:pPr algn="ctr"/>
            <a:r>
              <a:rPr lang="en-US" sz="1400" dirty="0" smtClean="0"/>
              <a:t>(</a:t>
            </a:r>
            <a:r>
              <a:rPr lang="en-US" sz="1400" i="1" dirty="0" smtClean="0"/>
              <a:t>Petrinec, Planet. Space Sci</a:t>
            </a:r>
            <a:r>
              <a:rPr lang="en-US" sz="1400" dirty="0" smtClean="0"/>
              <a:t>., 2002)</a:t>
            </a:r>
            <a:endParaRPr lang="en-US" sz="1400" dirty="0"/>
          </a:p>
        </p:txBody>
      </p:sp>
      <p:sp>
        <p:nvSpPr>
          <p:cNvPr id="8" name="TextBox 7"/>
          <p:cNvSpPr txBox="1"/>
          <p:nvPr/>
        </p:nvSpPr>
        <p:spPr>
          <a:xfrm>
            <a:off x="381000" y="533400"/>
            <a:ext cx="4004173" cy="646331"/>
          </a:xfrm>
          <a:prstGeom prst="rect">
            <a:avLst/>
          </a:prstGeom>
          <a:noFill/>
        </p:spPr>
        <p:txBody>
          <a:bodyPr wrap="none" rtlCol="0">
            <a:spAutoFit/>
          </a:bodyPr>
          <a:lstStyle/>
          <a:p>
            <a:r>
              <a:rPr lang="en-US" dirty="0" smtClean="0"/>
              <a:t>Bow shock location:  Standoff location</a:t>
            </a:r>
          </a:p>
          <a:p>
            <a:r>
              <a:rPr lang="en-US" dirty="0" smtClean="0"/>
              <a:t>(Low solar wind Mach numbers)</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FEFE59A-261F-4231-A23A-2373465430AD}" type="slidenum">
              <a:rPr lang="en-US" smtClean="0"/>
              <a:pPr/>
              <a:t>16</a:t>
            </a:fld>
            <a:endParaRPr lang="en-US" dirty="0"/>
          </a:p>
        </p:txBody>
      </p:sp>
      <p:sp>
        <p:nvSpPr>
          <p:cNvPr id="3" name="Footer Placeholder 2"/>
          <p:cNvSpPr>
            <a:spLocks noGrp="1"/>
          </p:cNvSpPr>
          <p:nvPr>
            <p:ph type="ftr" sz="quarter" idx="11"/>
          </p:nvPr>
        </p:nvSpPr>
        <p:spPr/>
        <p:txBody>
          <a:bodyPr/>
          <a:lstStyle/>
          <a:p>
            <a:pPr algn="l"/>
            <a:r>
              <a:rPr lang="en-US" smtClean="0"/>
              <a:t>GEM Summer Workshop: 20-27 June 2009</a:t>
            </a:r>
            <a:endParaRPr lang="en-US" dirty="0"/>
          </a:p>
        </p:txBody>
      </p:sp>
      <p:sp>
        <p:nvSpPr>
          <p:cNvPr id="4" name="Rectangle 3"/>
          <p:cNvSpPr/>
          <p:nvPr/>
        </p:nvSpPr>
        <p:spPr>
          <a:xfrm>
            <a:off x="322921" y="152400"/>
            <a:ext cx="4039054" cy="461665"/>
          </a:xfrm>
          <a:prstGeom prst="rect">
            <a:avLst/>
          </a:prstGeom>
        </p:spPr>
        <p:txBody>
          <a:bodyPr wrap="none">
            <a:spAutoFit/>
          </a:bodyPr>
          <a:lstStyle/>
          <a:p>
            <a:r>
              <a:rPr lang="en-US" sz="2400" u="sng" dirty="0" smtClean="0">
                <a:solidFill>
                  <a:srgbClr val="FFFF00"/>
                </a:solidFill>
              </a:rPr>
              <a:t>Outer boundary (Bow shock)</a:t>
            </a:r>
            <a:endParaRPr lang="en-US" sz="2400" u="sng" dirty="0">
              <a:solidFill>
                <a:srgbClr val="FFFF00"/>
              </a:solidFill>
            </a:endParaRPr>
          </a:p>
        </p:txBody>
      </p:sp>
      <p:sp>
        <p:nvSpPr>
          <p:cNvPr id="5" name="TextBox 4"/>
          <p:cNvSpPr txBox="1"/>
          <p:nvPr/>
        </p:nvSpPr>
        <p:spPr>
          <a:xfrm>
            <a:off x="381000" y="533400"/>
            <a:ext cx="4004173" cy="646331"/>
          </a:xfrm>
          <a:prstGeom prst="rect">
            <a:avLst/>
          </a:prstGeom>
          <a:noFill/>
        </p:spPr>
        <p:txBody>
          <a:bodyPr wrap="none" rtlCol="0">
            <a:spAutoFit/>
          </a:bodyPr>
          <a:lstStyle/>
          <a:p>
            <a:r>
              <a:rPr lang="en-US" dirty="0" smtClean="0"/>
              <a:t>Bow shock location:  Standoff location</a:t>
            </a:r>
          </a:p>
          <a:p>
            <a:r>
              <a:rPr lang="en-US" dirty="0" smtClean="0"/>
              <a:t>(Low solar wind Mach numbers)</a:t>
            </a:r>
            <a:endParaRPr lang="en-US" dirty="0"/>
          </a:p>
        </p:txBody>
      </p:sp>
      <p:pic>
        <p:nvPicPr>
          <p:cNvPr id="6" name="Picture 5" descr="Spreiter_Rizzi.png"/>
          <p:cNvPicPr>
            <a:picLocks noChangeAspect="1"/>
          </p:cNvPicPr>
          <p:nvPr/>
        </p:nvPicPr>
        <p:blipFill>
          <a:blip r:embed="rId2">
            <a:lum contrast="15000"/>
          </a:blip>
          <a:stretch>
            <a:fillRect/>
          </a:stretch>
        </p:blipFill>
        <p:spPr>
          <a:xfrm>
            <a:off x="2276475" y="1143000"/>
            <a:ext cx="4657725" cy="5319713"/>
          </a:xfrm>
          <a:prstGeom prst="rect">
            <a:avLst/>
          </a:prstGeom>
          <a:ln w="19050">
            <a:solidFill>
              <a:schemeClr val="bg1"/>
            </a:solidFill>
          </a:ln>
        </p:spPr>
      </p:pic>
      <p:sp>
        <p:nvSpPr>
          <p:cNvPr id="7" name="TextBox 6"/>
          <p:cNvSpPr txBox="1"/>
          <p:nvPr/>
        </p:nvSpPr>
        <p:spPr>
          <a:xfrm>
            <a:off x="7010400" y="5877580"/>
            <a:ext cx="1641973" cy="523220"/>
          </a:xfrm>
          <a:prstGeom prst="rect">
            <a:avLst/>
          </a:prstGeom>
          <a:noFill/>
        </p:spPr>
        <p:txBody>
          <a:bodyPr wrap="square" rtlCol="0">
            <a:spAutoFit/>
          </a:bodyPr>
          <a:lstStyle/>
          <a:p>
            <a:r>
              <a:rPr lang="en-US" sz="1400" i="1" dirty="0" err="1" smtClean="0"/>
              <a:t>Spreiter</a:t>
            </a:r>
            <a:r>
              <a:rPr lang="en-US" sz="1400" i="1" dirty="0" smtClean="0"/>
              <a:t> and </a:t>
            </a:r>
            <a:r>
              <a:rPr lang="en-US" sz="1400" i="1" dirty="0" err="1" smtClean="0"/>
              <a:t>Rizzi</a:t>
            </a:r>
            <a:r>
              <a:rPr lang="en-US" sz="1400" i="1" dirty="0" smtClean="0"/>
              <a:t>, </a:t>
            </a:r>
            <a:r>
              <a:rPr lang="en-US" sz="1400" i="1" dirty="0" err="1" smtClean="0"/>
              <a:t>Acta</a:t>
            </a:r>
            <a:r>
              <a:rPr lang="en-US" sz="1400" i="1" dirty="0" smtClean="0"/>
              <a:t> Astron</a:t>
            </a:r>
            <a:r>
              <a:rPr lang="en-US" sz="1400" dirty="0" smtClean="0"/>
              <a:t>., 1974</a:t>
            </a:r>
            <a:endParaRPr lang="en-US" sz="14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FEFE59A-261F-4231-A23A-2373465430AD}" type="slidenum">
              <a:rPr lang="en-US" smtClean="0"/>
              <a:pPr/>
              <a:t>17</a:t>
            </a:fld>
            <a:endParaRPr lang="en-US" dirty="0"/>
          </a:p>
        </p:txBody>
      </p:sp>
      <p:sp>
        <p:nvSpPr>
          <p:cNvPr id="3" name="Footer Placeholder 2"/>
          <p:cNvSpPr>
            <a:spLocks noGrp="1"/>
          </p:cNvSpPr>
          <p:nvPr>
            <p:ph type="ftr" sz="quarter" idx="11"/>
          </p:nvPr>
        </p:nvSpPr>
        <p:spPr/>
        <p:txBody>
          <a:bodyPr/>
          <a:lstStyle/>
          <a:p>
            <a:pPr algn="l"/>
            <a:r>
              <a:rPr lang="en-US" smtClean="0"/>
              <a:t>GEM Summer Workshop: 20-27 June 2009</a:t>
            </a:r>
            <a:endParaRPr lang="en-US" dirty="0"/>
          </a:p>
        </p:txBody>
      </p:sp>
      <p:sp>
        <p:nvSpPr>
          <p:cNvPr id="4" name="Rectangle 3"/>
          <p:cNvSpPr/>
          <p:nvPr/>
        </p:nvSpPr>
        <p:spPr>
          <a:xfrm>
            <a:off x="322921" y="152400"/>
            <a:ext cx="4039054" cy="461665"/>
          </a:xfrm>
          <a:prstGeom prst="rect">
            <a:avLst/>
          </a:prstGeom>
        </p:spPr>
        <p:txBody>
          <a:bodyPr wrap="none">
            <a:spAutoFit/>
          </a:bodyPr>
          <a:lstStyle/>
          <a:p>
            <a:r>
              <a:rPr lang="en-US" sz="2400" u="sng" dirty="0" smtClean="0">
                <a:solidFill>
                  <a:srgbClr val="FFFF00"/>
                </a:solidFill>
              </a:rPr>
              <a:t>Outer boundary (Bow shock)</a:t>
            </a:r>
            <a:endParaRPr lang="en-US" sz="2400" u="sng" dirty="0">
              <a:solidFill>
                <a:srgbClr val="FFFF00"/>
              </a:solidFill>
            </a:endParaRPr>
          </a:p>
        </p:txBody>
      </p:sp>
      <p:sp>
        <p:nvSpPr>
          <p:cNvPr id="5" name="TextBox 4"/>
          <p:cNvSpPr txBox="1"/>
          <p:nvPr/>
        </p:nvSpPr>
        <p:spPr>
          <a:xfrm>
            <a:off x="381000" y="533400"/>
            <a:ext cx="4004173" cy="646331"/>
          </a:xfrm>
          <a:prstGeom prst="rect">
            <a:avLst/>
          </a:prstGeom>
          <a:noFill/>
        </p:spPr>
        <p:txBody>
          <a:bodyPr wrap="none" rtlCol="0">
            <a:spAutoFit/>
          </a:bodyPr>
          <a:lstStyle/>
          <a:p>
            <a:r>
              <a:rPr lang="en-US" dirty="0" smtClean="0"/>
              <a:t>Bow shock location:  Standoff location</a:t>
            </a:r>
          </a:p>
          <a:p>
            <a:r>
              <a:rPr lang="en-US" dirty="0" smtClean="0"/>
              <a:t>(Low solar wind Mach numbers)</a:t>
            </a:r>
            <a:endParaRPr lang="en-US" dirty="0"/>
          </a:p>
        </p:txBody>
      </p:sp>
      <p:pic>
        <p:nvPicPr>
          <p:cNvPr id="7" name="Picture 6" descr="Cairns_Lyon_1996.png"/>
          <p:cNvPicPr>
            <a:picLocks noChangeAspect="1"/>
          </p:cNvPicPr>
          <p:nvPr/>
        </p:nvPicPr>
        <p:blipFill>
          <a:blip r:embed="rId2"/>
          <a:stretch>
            <a:fillRect/>
          </a:stretch>
        </p:blipFill>
        <p:spPr>
          <a:xfrm>
            <a:off x="3962400" y="1752600"/>
            <a:ext cx="5006667" cy="4593334"/>
          </a:xfrm>
          <a:prstGeom prst="rect">
            <a:avLst/>
          </a:prstGeom>
          <a:ln w="19050">
            <a:solidFill>
              <a:schemeClr val="bg1"/>
            </a:solidFill>
          </a:ln>
        </p:spPr>
      </p:pic>
      <p:pic>
        <p:nvPicPr>
          <p:cNvPr id="6" name="Picture 5" descr="Cairns_Lyon_dens_ratio.png"/>
          <p:cNvPicPr>
            <a:picLocks noChangeAspect="1"/>
          </p:cNvPicPr>
          <p:nvPr/>
        </p:nvPicPr>
        <p:blipFill>
          <a:blip r:embed="rId3"/>
          <a:stretch>
            <a:fillRect/>
          </a:stretch>
        </p:blipFill>
        <p:spPr>
          <a:xfrm>
            <a:off x="152400" y="1414714"/>
            <a:ext cx="4345715" cy="2618572"/>
          </a:xfrm>
          <a:prstGeom prst="rect">
            <a:avLst/>
          </a:prstGeom>
          <a:ln w="19050">
            <a:solidFill>
              <a:schemeClr val="bg1"/>
            </a:solidFill>
          </a:ln>
        </p:spPr>
      </p:pic>
      <p:sp>
        <p:nvSpPr>
          <p:cNvPr id="8" name="TextBox 7"/>
          <p:cNvSpPr txBox="1"/>
          <p:nvPr/>
        </p:nvSpPr>
        <p:spPr>
          <a:xfrm>
            <a:off x="990600" y="1600200"/>
            <a:ext cx="1406860" cy="276999"/>
          </a:xfrm>
          <a:prstGeom prst="rect">
            <a:avLst/>
          </a:prstGeom>
          <a:noFill/>
        </p:spPr>
        <p:txBody>
          <a:bodyPr wrap="none" rtlCol="0">
            <a:spAutoFit/>
          </a:bodyPr>
          <a:lstStyle/>
          <a:p>
            <a:r>
              <a:rPr lang="en-US" sz="1200" dirty="0" err="1" smtClean="0">
                <a:solidFill>
                  <a:srgbClr val="0070C0"/>
                </a:solidFill>
                <a:latin typeface="Symbol" pitchFamily="18" charset="2"/>
              </a:rPr>
              <a:t>D</a:t>
            </a:r>
            <a:r>
              <a:rPr lang="en-US" sz="1200" baseline="-25000" dirty="0" err="1" smtClean="0">
                <a:solidFill>
                  <a:srgbClr val="0070C0"/>
                </a:solidFill>
              </a:rPr>
              <a:t>ms</a:t>
            </a:r>
            <a:r>
              <a:rPr lang="en-US" sz="1200" dirty="0" smtClean="0">
                <a:solidFill>
                  <a:srgbClr val="0070C0"/>
                </a:solidFill>
              </a:rPr>
              <a:t>/a</a:t>
            </a:r>
            <a:r>
              <a:rPr lang="en-US" sz="1200" baseline="-25000" dirty="0" smtClean="0">
                <a:solidFill>
                  <a:srgbClr val="0070C0"/>
                </a:solidFill>
              </a:rPr>
              <a:t>mp</a:t>
            </a:r>
            <a:r>
              <a:rPr lang="en-US" sz="1200" dirty="0" smtClean="0">
                <a:solidFill>
                  <a:srgbClr val="0070C0"/>
                </a:solidFill>
              </a:rPr>
              <a:t> = 3.4X-0.6</a:t>
            </a:r>
            <a:endParaRPr lang="en-US" sz="1200" dirty="0">
              <a:solidFill>
                <a:srgbClr val="0070C0"/>
              </a:solidFill>
            </a:endParaRPr>
          </a:p>
        </p:txBody>
      </p:sp>
      <p:cxnSp>
        <p:nvCxnSpPr>
          <p:cNvPr id="10" name="Straight Arrow Connector 9"/>
          <p:cNvCxnSpPr/>
          <p:nvPr/>
        </p:nvCxnSpPr>
        <p:spPr>
          <a:xfrm>
            <a:off x="1828800" y="1905000"/>
            <a:ext cx="609600" cy="381000"/>
          </a:xfrm>
          <a:prstGeom prst="straightConnector1">
            <a:avLst/>
          </a:prstGeom>
          <a:ln w="1905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362200" y="3124200"/>
            <a:ext cx="1087862" cy="276999"/>
          </a:xfrm>
          <a:prstGeom prst="rect">
            <a:avLst/>
          </a:prstGeom>
          <a:noFill/>
        </p:spPr>
        <p:txBody>
          <a:bodyPr wrap="none" rtlCol="0">
            <a:spAutoFit/>
          </a:bodyPr>
          <a:lstStyle/>
          <a:p>
            <a:r>
              <a:rPr lang="en-US" sz="1200" dirty="0" err="1" smtClean="0">
                <a:solidFill>
                  <a:srgbClr val="0070C0"/>
                </a:solidFill>
                <a:latin typeface="Symbol" pitchFamily="18" charset="2"/>
              </a:rPr>
              <a:t>D</a:t>
            </a:r>
            <a:r>
              <a:rPr lang="en-US" sz="1200" baseline="-25000" dirty="0" err="1" smtClean="0">
                <a:solidFill>
                  <a:srgbClr val="0070C0"/>
                </a:solidFill>
              </a:rPr>
              <a:t>ms</a:t>
            </a:r>
            <a:r>
              <a:rPr lang="en-US" sz="1200" dirty="0" smtClean="0">
                <a:solidFill>
                  <a:srgbClr val="0070C0"/>
                </a:solidFill>
              </a:rPr>
              <a:t>/a</a:t>
            </a:r>
            <a:r>
              <a:rPr lang="en-US" sz="1200" baseline="-25000" dirty="0" smtClean="0">
                <a:solidFill>
                  <a:srgbClr val="0070C0"/>
                </a:solidFill>
              </a:rPr>
              <a:t>mp</a:t>
            </a:r>
            <a:r>
              <a:rPr lang="en-US" sz="1200" dirty="0" smtClean="0">
                <a:solidFill>
                  <a:srgbClr val="0070C0"/>
                </a:solidFill>
              </a:rPr>
              <a:t> = 1.1X</a:t>
            </a:r>
            <a:endParaRPr lang="en-US" sz="1200" dirty="0">
              <a:solidFill>
                <a:srgbClr val="0070C0"/>
              </a:solidFill>
            </a:endParaRPr>
          </a:p>
        </p:txBody>
      </p:sp>
      <p:cxnSp>
        <p:nvCxnSpPr>
          <p:cNvPr id="13" name="Straight Arrow Connector 12"/>
          <p:cNvCxnSpPr/>
          <p:nvPr/>
        </p:nvCxnSpPr>
        <p:spPr>
          <a:xfrm rot="16200000" flipV="1">
            <a:off x="2324100" y="2933700"/>
            <a:ext cx="304800" cy="228600"/>
          </a:xfrm>
          <a:prstGeom prst="straightConnector1">
            <a:avLst/>
          </a:prstGeom>
          <a:ln w="1905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950425" y="4038600"/>
            <a:ext cx="2249975" cy="307777"/>
          </a:xfrm>
          <a:prstGeom prst="rect">
            <a:avLst/>
          </a:prstGeom>
          <a:noFill/>
        </p:spPr>
        <p:txBody>
          <a:bodyPr wrap="none" rtlCol="0">
            <a:spAutoFit/>
          </a:bodyPr>
          <a:lstStyle/>
          <a:p>
            <a:r>
              <a:rPr lang="en-US" sz="1400" i="1" dirty="0" smtClean="0"/>
              <a:t>Cairns and Lyon, JGR</a:t>
            </a:r>
            <a:r>
              <a:rPr lang="en-US" sz="1400" dirty="0" smtClean="0"/>
              <a:t>, 1995</a:t>
            </a:r>
            <a:endParaRPr lang="en-US" sz="1400" dirty="0"/>
          </a:p>
        </p:txBody>
      </p:sp>
      <p:sp>
        <p:nvSpPr>
          <p:cNvPr id="19" name="TextBox 18"/>
          <p:cNvSpPr txBox="1"/>
          <p:nvPr/>
        </p:nvSpPr>
        <p:spPr>
          <a:xfrm>
            <a:off x="5370025" y="6321623"/>
            <a:ext cx="2249975" cy="307777"/>
          </a:xfrm>
          <a:prstGeom prst="rect">
            <a:avLst/>
          </a:prstGeom>
          <a:noFill/>
        </p:spPr>
        <p:txBody>
          <a:bodyPr wrap="none" rtlCol="0">
            <a:spAutoFit/>
          </a:bodyPr>
          <a:lstStyle/>
          <a:p>
            <a:r>
              <a:rPr lang="en-US" sz="1400" i="1" dirty="0" smtClean="0"/>
              <a:t>Cairns and Lyon, JGR</a:t>
            </a:r>
            <a:r>
              <a:rPr lang="en-US" sz="1400" dirty="0" smtClean="0"/>
              <a:t>, 1996</a:t>
            </a:r>
            <a:endParaRPr lang="en-US" sz="14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FEFE59A-261F-4231-A23A-2373465430AD}" type="slidenum">
              <a:rPr lang="en-US" smtClean="0"/>
              <a:pPr/>
              <a:t>18</a:t>
            </a:fld>
            <a:endParaRPr lang="en-US" dirty="0"/>
          </a:p>
        </p:txBody>
      </p:sp>
      <p:sp>
        <p:nvSpPr>
          <p:cNvPr id="3" name="Footer Placeholder 2"/>
          <p:cNvSpPr>
            <a:spLocks noGrp="1"/>
          </p:cNvSpPr>
          <p:nvPr>
            <p:ph type="ftr" sz="quarter" idx="11"/>
          </p:nvPr>
        </p:nvSpPr>
        <p:spPr/>
        <p:txBody>
          <a:bodyPr/>
          <a:lstStyle/>
          <a:p>
            <a:pPr algn="l"/>
            <a:r>
              <a:rPr lang="en-US" smtClean="0"/>
              <a:t>GEM Summer Workshop: 20-27 June 2009</a:t>
            </a:r>
            <a:endParaRPr lang="en-US" dirty="0"/>
          </a:p>
        </p:txBody>
      </p:sp>
      <p:sp>
        <p:nvSpPr>
          <p:cNvPr id="4" name="Rectangle 3"/>
          <p:cNvSpPr/>
          <p:nvPr/>
        </p:nvSpPr>
        <p:spPr>
          <a:xfrm>
            <a:off x="322921" y="152400"/>
            <a:ext cx="4039054" cy="461665"/>
          </a:xfrm>
          <a:prstGeom prst="rect">
            <a:avLst/>
          </a:prstGeom>
        </p:spPr>
        <p:txBody>
          <a:bodyPr wrap="none">
            <a:spAutoFit/>
          </a:bodyPr>
          <a:lstStyle/>
          <a:p>
            <a:r>
              <a:rPr lang="en-US" sz="2400" u="sng" dirty="0" smtClean="0">
                <a:solidFill>
                  <a:srgbClr val="FFFF00"/>
                </a:solidFill>
              </a:rPr>
              <a:t>Outer boundary (Bow shock)</a:t>
            </a:r>
            <a:endParaRPr lang="en-US" sz="2400" u="sng" dirty="0">
              <a:solidFill>
                <a:srgbClr val="FFFF00"/>
              </a:solidFill>
            </a:endParaRPr>
          </a:p>
        </p:txBody>
      </p:sp>
      <p:sp>
        <p:nvSpPr>
          <p:cNvPr id="5" name="TextBox 4"/>
          <p:cNvSpPr txBox="1"/>
          <p:nvPr/>
        </p:nvSpPr>
        <p:spPr>
          <a:xfrm>
            <a:off x="381000" y="533400"/>
            <a:ext cx="4004173" cy="646331"/>
          </a:xfrm>
          <a:prstGeom prst="rect">
            <a:avLst/>
          </a:prstGeom>
          <a:noFill/>
        </p:spPr>
        <p:txBody>
          <a:bodyPr wrap="none" rtlCol="0">
            <a:spAutoFit/>
          </a:bodyPr>
          <a:lstStyle/>
          <a:p>
            <a:r>
              <a:rPr lang="en-US" dirty="0" smtClean="0"/>
              <a:t>Bow shock location:  Standoff location</a:t>
            </a:r>
          </a:p>
          <a:p>
            <a:r>
              <a:rPr lang="en-US" dirty="0" smtClean="0"/>
              <a:t>(Low solar wind Mach numbers)</a:t>
            </a:r>
            <a:endParaRPr lang="en-US" dirty="0"/>
          </a:p>
        </p:txBody>
      </p:sp>
      <p:sp>
        <p:nvSpPr>
          <p:cNvPr id="7" name="TextBox 6"/>
          <p:cNvSpPr txBox="1"/>
          <p:nvPr/>
        </p:nvSpPr>
        <p:spPr>
          <a:xfrm>
            <a:off x="675179" y="1337846"/>
            <a:ext cx="3363421" cy="338554"/>
          </a:xfrm>
          <a:prstGeom prst="rect">
            <a:avLst/>
          </a:prstGeom>
          <a:noFill/>
        </p:spPr>
        <p:txBody>
          <a:bodyPr wrap="none" rtlCol="0">
            <a:spAutoFit/>
          </a:bodyPr>
          <a:lstStyle/>
          <a:p>
            <a:r>
              <a:rPr lang="en-US" sz="1600" u="sng" dirty="0" smtClean="0"/>
              <a:t>Farris and Russell (1994) conjecture</a:t>
            </a:r>
            <a:r>
              <a:rPr lang="en-US" sz="1600" dirty="0" smtClean="0"/>
              <a:t>:</a:t>
            </a:r>
            <a:endParaRPr lang="en-US" sz="1600" dirty="0"/>
          </a:p>
        </p:txBody>
      </p:sp>
      <p:sp>
        <p:nvSpPr>
          <p:cNvPr id="8" name="TextBox 7"/>
          <p:cNvSpPr txBox="1"/>
          <p:nvPr/>
        </p:nvSpPr>
        <p:spPr>
          <a:xfrm>
            <a:off x="457200" y="1752600"/>
            <a:ext cx="4219681" cy="1200329"/>
          </a:xfrm>
          <a:prstGeom prst="rect">
            <a:avLst/>
          </a:prstGeom>
          <a:noFill/>
        </p:spPr>
        <p:txBody>
          <a:bodyPr wrap="none" rtlCol="0">
            <a:spAutoFit/>
          </a:bodyPr>
          <a:lstStyle/>
          <a:p>
            <a:r>
              <a:rPr lang="en-US" dirty="0" smtClean="0"/>
              <a:t>For large upstream sonic Mach numbers:</a:t>
            </a:r>
          </a:p>
          <a:p>
            <a:r>
              <a:rPr lang="en-US" i="1" dirty="0" smtClean="0">
                <a:latin typeface="Symbol" pitchFamily="18" charset="2"/>
              </a:rPr>
              <a:t>r</a:t>
            </a:r>
            <a:r>
              <a:rPr lang="en-US" i="1" baseline="-25000" dirty="0" smtClean="0">
                <a:latin typeface="Constantia"/>
              </a:rPr>
              <a:t>∞</a:t>
            </a:r>
            <a:r>
              <a:rPr lang="en-US" dirty="0" smtClean="0"/>
              <a:t>/</a:t>
            </a:r>
            <a:r>
              <a:rPr lang="en-US" i="1" dirty="0" smtClean="0">
                <a:latin typeface="Symbol" pitchFamily="18" charset="2"/>
              </a:rPr>
              <a:t>r</a:t>
            </a:r>
            <a:r>
              <a:rPr lang="en-US" dirty="0" smtClean="0">
                <a:latin typeface="Symbol" pitchFamily="18" charset="2"/>
              </a:rPr>
              <a:t>  </a:t>
            </a:r>
            <a:r>
              <a:rPr lang="en-US" dirty="0" smtClean="0"/>
              <a:t>(=X)</a:t>
            </a:r>
            <a:r>
              <a:rPr lang="en-US" dirty="0" smtClean="0">
                <a:latin typeface="Symbol" pitchFamily="18" charset="2"/>
              </a:rPr>
              <a:t>           (g-1)/(g+1)</a:t>
            </a:r>
          </a:p>
          <a:p>
            <a:r>
              <a:rPr lang="en-US" dirty="0" smtClean="0">
                <a:latin typeface="+mj-lt"/>
              </a:rPr>
              <a:t>and </a:t>
            </a:r>
          </a:p>
          <a:p>
            <a:r>
              <a:rPr lang="en-US" i="1" dirty="0" smtClean="0">
                <a:latin typeface="+mj-lt"/>
              </a:rPr>
              <a:t>M</a:t>
            </a:r>
            <a:r>
              <a:rPr lang="en-US" baseline="-25000" dirty="0" smtClean="0">
                <a:latin typeface="+mj-lt"/>
              </a:rPr>
              <a:t>s</a:t>
            </a:r>
            <a:r>
              <a:rPr lang="en-US" baseline="30000" dirty="0" smtClean="0">
                <a:latin typeface="+mj-lt"/>
              </a:rPr>
              <a:t>2</a:t>
            </a:r>
            <a:r>
              <a:rPr lang="en-US" dirty="0" smtClean="0">
                <a:latin typeface="+mj-lt"/>
              </a:rPr>
              <a:t>/(1-</a:t>
            </a:r>
            <a:r>
              <a:rPr lang="en-US" i="1" dirty="0" smtClean="0">
                <a:latin typeface="+mj-lt"/>
              </a:rPr>
              <a:t>M</a:t>
            </a:r>
            <a:r>
              <a:rPr lang="en-US" baseline="-25000" dirty="0" smtClean="0"/>
              <a:t>s</a:t>
            </a:r>
            <a:r>
              <a:rPr lang="en-US" baseline="30000" dirty="0" smtClean="0"/>
              <a:t>2</a:t>
            </a:r>
            <a:r>
              <a:rPr lang="en-US" dirty="0" smtClean="0">
                <a:latin typeface="+mj-lt"/>
              </a:rPr>
              <a:t>)</a:t>
            </a:r>
            <a:r>
              <a:rPr lang="en-US" dirty="0" smtClean="0">
                <a:latin typeface="Symbol" pitchFamily="18" charset="2"/>
              </a:rPr>
              <a:t>          (g-1)/(g+1)</a:t>
            </a:r>
            <a:endParaRPr lang="en-US" dirty="0">
              <a:latin typeface="+mj-lt"/>
            </a:endParaRPr>
          </a:p>
        </p:txBody>
      </p:sp>
      <p:cxnSp>
        <p:nvCxnSpPr>
          <p:cNvPr id="10" name="Straight Arrow Connector 9"/>
          <p:cNvCxnSpPr/>
          <p:nvPr/>
        </p:nvCxnSpPr>
        <p:spPr>
          <a:xfrm>
            <a:off x="1676400" y="2209800"/>
            <a:ext cx="457200"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57200" y="2962870"/>
            <a:ext cx="3733800" cy="923330"/>
          </a:xfrm>
          <a:prstGeom prst="rect">
            <a:avLst/>
          </a:prstGeom>
          <a:noFill/>
        </p:spPr>
        <p:txBody>
          <a:bodyPr wrap="square" rtlCol="0">
            <a:spAutoFit/>
          </a:bodyPr>
          <a:lstStyle/>
          <a:p>
            <a:r>
              <a:rPr lang="en-US" dirty="0" smtClean="0"/>
              <a:t>Downstream and upstream sonic Mach numbers are simply related (</a:t>
            </a:r>
            <a:r>
              <a:rPr lang="en-US" i="1" dirty="0" smtClean="0"/>
              <a:t>Landau and </a:t>
            </a:r>
            <a:r>
              <a:rPr lang="en-US" i="1" dirty="0" err="1" smtClean="0"/>
              <a:t>Lifshitz</a:t>
            </a:r>
            <a:r>
              <a:rPr lang="en-US" dirty="0" smtClean="0"/>
              <a:t>, 1959):</a:t>
            </a:r>
            <a:endParaRPr lang="en-US" dirty="0"/>
          </a:p>
        </p:txBody>
      </p:sp>
      <p:sp>
        <p:nvSpPr>
          <p:cNvPr id="16" name="TextBox 15"/>
          <p:cNvSpPr txBox="1"/>
          <p:nvPr/>
        </p:nvSpPr>
        <p:spPr>
          <a:xfrm>
            <a:off x="533400" y="3821668"/>
            <a:ext cx="3680816" cy="369332"/>
          </a:xfrm>
          <a:prstGeom prst="rect">
            <a:avLst/>
          </a:prstGeom>
          <a:noFill/>
        </p:spPr>
        <p:txBody>
          <a:bodyPr wrap="none" rtlCol="0">
            <a:spAutoFit/>
          </a:bodyPr>
          <a:lstStyle/>
          <a:p>
            <a:r>
              <a:rPr lang="en-US" i="1" dirty="0" smtClean="0"/>
              <a:t>M</a:t>
            </a:r>
            <a:r>
              <a:rPr lang="en-US" baseline="-25000" dirty="0" smtClean="0"/>
              <a:t>s</a:t>
            </a:r>
            <a:r>
              <a:rPr lang="en-US" baseline="30000" dirty="0" smtClean="0"/>
              <a:t>2 </a:t>
            </a:r>
            <a:r>
              <a:rPr lang="en-US" dirty="0" smtClean="0"/>
              <a:t>= (2+(</a:t>
            </a:r>
            <a:r>
              <a:rPr lang="en-US" dirty="0" smtClean="0">
                <a:latin typeface="Symbol" pitchFamily="18" charset="2"/>
              </a:rPr>
              <a:t>g-1</a:t>
            </a:r>
            <a:r>
              <a:rPr lang="en-US" dirty="0" smtClean="0"/>
              <a:t>)</a:t>
            </a:r>
            <a:r>
              <a:rPr lang="en-US" i="1" dirty="0" smtClean="0"/>
              <a:t>M</a:t>
            </a:r>
            <a:r>
              <a:rPr lang="en-US" baseline="-25000" dirty="0" smtClean="0"/>
              <a:t>s</a:t>
            </a:r>
            <a:r>
              <a:rPr lang="en-US" i="1" baseline="-25000" dirty="0" smtClean="0"/>
              <a:t>∞ </a:t>
            </a:r>
            <a:r>
              <a:rPr lang="en-US" baseline="30000" dirty="0" smtClean="0"/>
              <a:t>2</a:t>
            </a:r>
            <a:r>
              <a:rPr lang="en-US" dirty="0" smtClean="0"/>
              <a:t>)(2</a:t>
            </a:r>
            <a:r>
              <a:rPr lang="en-US" dirty="0" smtClean="0">
                <a:latin typeface="Symbol" pitchFamily="18" charset="2"/>
              </a:rPr>
              <a:t>g</a:t>
            </a:r>
            <a:r>
              <a:rPr lang="en-US" i="1" dirty="0" smtClean="0"/>
              <a:t>M</a:t>
            </a:r>
            <a:r>
              <a:rPr lang="en-US" baseline="-25000" dirty="0" smtClean="0"/>
              <a:t>s</a:t>
            </a:r>
            <a:r>
              <a:rPr lang="en-US" i="1" baseline="-25000" dirty="0" smtClean="0"/>
              <a:t>∞ </a:t>
            </a:r>
            <a:r>
              <a:rPr lang="en-US" baseline="30000" dirty="0" smtClean="0"/>
              <a:t>2</a:t>
            </a:r>
            <a:r>
              <a:rPr lang="en-US" dirty="0" smtClean="0">
                <a:latin typeface="Symbol" pitchFamily="18" charset="2"/>
              </a:rPr>
              <a:t>-(g-1))</a:t>
            </a:r>
            <a:endParaRPr lang="en-US" dirty="0" smtClean="0"/>
          </a:p>
        </p:txBody>
      </p:sp>
      <p:cxnSp>
        <p:nvCxnSpPr>
          <p:cNvPr id="19" name="Straight Arrow Connector 18"/>
          <p:cNvCxnSpPr/>
          <p:nvPr/>
        </p:nvCxnSpPr>
        <p:spPr>
          <a:xfrm>
            <a:off x="1676400" y="2761488"/>
            <a:ext cx="457200"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0" name="Picture 19" descr="Farris_and_Russell.png"/>
          <p:cNvPicPr>
            <a:picLocks noChangeAspect="1"/>
          </p:cNvPicPr>
          <p:nvPr/>
        </p:nvPicPr>
        <p:blipFill>
          <a:blip r:embed="rId2"/>
          <a:stretch>
            <a:fillRect/>
          </a:stretch>
        </p:blipFill>
        <p:spPr>
          <a:xfrm>
            <a:off x="4495800" y="3406514"/>
            <a:ext cx="4312382" cy="2994286"/>
          </a:xfrm>
          <a:prstGeom prst="rect">
            <a:avLst/>
          </a:prstGeom>
        </p:spPr>
      </p:pic>
      <p:pic>
        <p:nvPicPr>
          <p:cNvPr id="43010" name="Picture 2"/>
          <p:cNvPicPr>
            <a:picLocks noChangeAspect="1" noChangeArrowheads="1"/>
          </p:cNvPicPr>
          <p:nvPr/>
        </p:nvPicPr>
        <p:blipFill>
          <a:blip r:embed="rId3"/>
          <a:srcRect/>
          <a:stretch>
            <a:fillRect/>
          </a:stretch>
        </p:blipFill>
        <p:spPr bwMode="auto">
          <a:xfrm>
            <a:off x="5029200" y="152400"/>
            <a:ext cx="3191474" cy="3191474"/>
          </a:xfrm>
          <a:prstGeom prst="rect">
            <a:avLst/>
          </a:prstGeom>
          <a:solidFill>
            <a:schemeClr val="tx1"/>
          </a:solidFill>
          <a:ln w="9525">
            <a:noFill/>
            <a:miter lim="800000"/>
            <a:headEnd/>
            <a:tailEnd/>
          </a:ln>
          <a:effectLst/>
        </p:spPr>
      </p:pic>
      <p:sp>
        <p:nvSpPr>
          <p:cNvPr id="22" name="TextBox 21"/>
          <p:cNvSpPr txBox="1"/>
          <p:nvPr/>
        </p:nvSpPr>
        <p:spPr>
          <a:xfrm>
            <a:off x="228600" y="4495800"/>
            <a:ext cx="4354077" cy="923330"/>
          </a:xfrm>
          <a:prstGeom prst="rect">
            <a:avLst/>
          </a:prstGeom>
          <a:noFill/>
        </p:spPr>
        <p:txBody>
          <a:bodyPr wrap="none" rtlCol="0">
            <a:spAutoFit/>
          </a:bodyPr>
          <a:lstStyle/>
          <a:p>
            <a:r>
              <a:rPr lang="en-US" dirty="0" smtClean="0"/>
              <a:t>So,</a:t>
            </a:r>
          </a:p>
          <a:p>
            <a:r>
              <a:rPr lang="en-US" dirty="0" smtClean="0">
                <a:latin typeface="Symbol" pitchFamily="18" charset="2"/>
              </a:rPr>
              <a:t>D</a:t>
            </a:r>
            <a:r>
              <a:rPr lang="en-US" dirty="0" smtClean="0"/>
              <a:t>/D</a:t>
            </a:r>
            <a:r>
              <a:rPr lang="en-US" baseline="-25000" dirty="0" smtClean="0"/>
              <a:t>OB</a:t>
            </a:r>
            <a:r>
              <a:rPr lang="en-US" dirty="0" smtClean="0"/>
              <a:t> = 1.1(2X)/((</a:t>
            </a:r>
            <a:r>
              <a:rPr lang="en-US" dirty="0" smtClean="0">
                <a:latin typeface="Symbol" pitchFamily="18" charset="2"/>
              </a:rPr>
              <a:t>1</a:t>
            </a:r>
            <a:r>
              <a:rPr lang="en-US" dirty="0" smtClean="0"/>
              <a:t>+</a:t>
            </a:r>
            <a:r>
              <a:rPr lang="en-US" dirty="0" smtClean="0">
                <a:latin typeface="Symbol" pitchFamily="18" charset="2"/>
              </a:rPr>
              <a:t>g</a:t>
            </a:r>
            <a:r>
              <a:rPr lang="en-US" dirty="0" smtClean="0"/>
              <a:t>)(1</a:t>
            </a:r>
            <a:r>
              <a:rPr lang="en-US" dirty="0" smtClean="0">
                <a:latin typeface="Symbol" pitchFamily="18" charset="2"/>
              </a:rPr>
              <a:t>-</a:t>
            </a:r>
            <a:r>
              <a:rPr lang="en-US" dirty="0" smtClean="0"/>
              <a:t>X))</a:t>
            </a:r>
          </a:p>
          <a:p>
            <a:r>
              <a:rPr lang="en-US" dirty="0" smtClean="0"/>
              <a:t>            = 1.1((</a:t>
            </a:r>
            <a:r>
              <a:rPr lang="en-US" dirty="0" smtClean="0">
                <a:latin typeface="Symbol" pitchFamily="18" charset="2"/>
              </a:rPr>
              <a:t>g-1</a:t>
            </a:r>
            <a:r>
              <a:rPr lang="en-US" dirty="0" smtClean="0"/>
              <a:t>)</a:t>
            </a:r>
            <a:r>
              <a:rPr lang="en-US" i="1" dirty="0" smtClean="0"/>
              <a:t> M</a:t>
            </a:r>
            <a:r>
              <a:rPr lang="en-US" baseline="-25000" dirty="0" smtClean="0"/>
              <a:t>s</a:t>
            </a:r>
            <a:r>
              <a:rPr lang="en-US" i="1" baseline="-25000" dirty="0" smtClean="0"/>
              <a:t>∞ </a:t>
            </a:r>
            <a:r>
              <a:rPr lang="en-US" baseline="30000" dirty="0" smtClean="0"/>
              <a:t>2</a:t>
            </a:r>
            <a:r>
              <a:rPr lang="en-US" dirty="0" smtClean="0"/>
              <a:t>+2)/(</a:t>
            </a:r>
            <a:r>
              <a:rPr lang="en-US" dirty="0" smtClean="0">
                <a:latin typeface="Symbol" pitchFamily="18" charset="2"/>
              </a:rPr>
              <a:t>g+1</a:t>
            </a:r>
            <a:r>
              <a:rPr lang="en-US" dirty="0" smtClean="0"/>
              <a:t>)(</a:t>
            </a:r>
            <a:r>
              <a:rPr lang="en-US" i="1" dirty="0" smtClean="0"/>
              <a:t>M</a:t>
            </a:r>
            <a:r>
              <a:rPr lang="en-US" baseline="-25000" dirty="0" smtClean="0"/>
              <a:t>s</a:t>
            </a:r>
            <a:r>
              <a:rPr lang="en-US" i="1" baseline="-25000" dirty="0" smtClean="0"/>
              <a:t>∞ </a:t>
            </a:r>
            <a:r>
              <a:rPr lang="en-US" baseline="30000" dirty="0" smtClean="0"/>
              <a:t>2</a:t>
            </a:r>
            <a:r>
              <a:rPr lang="en-US" dirty="0" smtClean="0">
                <a:latin typeface="Symbol" pitchFamily="18" charset="2"/>
              </a:rPr>
              <a:t>-1</a:t>
            </a:r>
            <a:r>
              <a:rPr lang="en-US" dirty="0" smtClean="0"/>
              <a:t>))</a:t>
            </a:r>
            <a:endParaRPr lang="en-US" dirty="0"/>
          </a:p>
        </p:txBody>
      </p:sp>
      <p:sp>
        <p:nvSpPr>
          <p:cNvPr id="23" name="TextBox 22"/>
          <p:cNvSpPr txBox="1"/>
          <p:nvPr/>
        </p:nvSpPr>
        <p:spPr>
          <a:xfrm>
            <a:off x="5503021" y="6397823"/>
            <a:ext cx="2345579" cy="307777"/>
          </a:xfrm>
          <a:prstGeom prst="rect">
            <a:avLst/>
          </a:prstGeom>
          <a:noFill/>
        </p:spPr>
        <p:txBody>
          <a:bodyPr wrap="none" rtlCol="0">
            <a:spAutoFit/>
          </a:bodyPr>
          <a:lstStyle/>
          <a:p>
            <a:r>
              <a:rPr lang="en-US" sz="1400" i="1" dirty="0" smtClean="0"/>
              <a:t>Farris and Russell, JGR</a:t>
            </a:r>
            <a:r>
              <a:rPr lang="en-US" sz="1400" dirty="0" smtClean="0"/>
              <a:t>, 1994</a:t>
            </a:r>
            <a:endParaRPr lang="en-US" sz="14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FEFE59A-261F-4231-A23A-2373465430AD}" type="slidenum">
              <a:rPr lang="en-US" smtClean="0"/>
              <a:pPr/>
              <a:t>19</a:t>
            </a:fld>
            <a:endParaRPr lang="en-US" dirty="0"/>
          </a:p>
        </p:txBody>
      </p:sp>
      <p:sp>
        <p:nvSpPr>
          <p:cNvPr id="3" name="Footer Placeholder 2"/>
          <p:cNvSpPr>
            <a:spLocks noGrp="1"/>
          </p:cNvSpPr>
          <p:nvPr>
            <p:ph type="ftr" sz="quarter" idx="11"/>
          </p:nvPr>
        </p:nvSpPr>
        <p:spPr/>
        <p:txBody>
          <a:bodyPr/>
          <a:lstStyle/>
          <a:p>
            <a:pPr algn="l"/>
            <a:r>
              <a:rPr lang="en-US" smtClean="0"/>
              <a:t>GEM Summer Workshop: 20-27 June 2009</a:t>
            </a:r>
            <a:endParaRPr lang="en-US" dirty="0"/>
          </a:p>
        </p:txBody>
      </p:sp>
      <p:pic>
        <p:nvPicPr>
          <p:cNvPr id="4" name="Picture 3" descr="Petrinec_low_mach.png"/>
          <p:cNvPicPr>
            <a:picLocks noChangeAspect="1"/>
          </p:cNvPicPr>
          <p:nvPr/>
        </p:nvPicPr>
        <p:blipFill>
          <a:blip r:embed="rId2">
            <a:lum contrast="15000"/>
          </a:blip>
          <a:stretch>
            <a:fillRect/>
          </a:stretch>
        </p:blipFill>
        <p:spPr>
          <a:xfrm>
            <a:off x="1981200" y="1154906"/>
            <a:ext cx="5007769" cy="5093494"/>
          </a:xfrm>
          <a:prstGeom prst="rect">
            <a:avLst/>
          </a:prstGeom>
          <a:ln w="19050">
            <a:solidFill>
              <a:schemeClr val="bg1"/>
            </a:solidFill>
          </a:ln>
        </p:spPr>
      </p:pic>
      <p:sp>
        <p:nvSpPr>
          <p:cNvPr id="5" name="Rectangle 4"/>
          <p:cNvSpPr/>
          <p:nvPr/>
        </p:nvSpPr>
        <p:spPr>
          <a:xfrm>
            <a:off x="322921" y="152400"/>
            <a:ext cx="4039054" cy="461665"/>
          </a:xfrm>
          <a:prstGeom prst="rect">
            <a:avLst/>
          </a:prstGeom>
        </p:spPr>
        <p:txBody>
          <a:bodyPr wrap="none">
            <a:spAutoFit/>
          </a:bodyPr>
          <a:lstStyle/>
          <a:p>
            <a:r>
              <a:rPr lang="en-US" sz="2400" u="sng" dirty="0" smtClean="0">
                <a:solidFill>
                  <a:srgbClr val="FFFF00"/>
                </a:solidFill>
              </a:rPr>
              <a:t>Outer boundary (Bow shock)</a:t>
            </a:r>
            <a:endParaRPr lang="en-US" sz="2400" u="sng" dirty="0">
              <a:solidFill>
                <a:srgbClr val="FFFF00"/>
              </a:solidFill>
            </a:endParaRPr>
          </a:p>
        </p:txBody>
      </p:sp>
      <p:sp>
        <p:nvSpPr>
          <p:cNvPr id="6" name="TextBox 5"/>
          <p:cNvSpPr txBox="1"/>
          <p:nvPr/>
        </p:nvSpPr>
        <p:spPr>
          <a:xfrm>
            <a:off x="381000" y="533400"/>
            <a:ext cx="4004173" cy="646331"/>
          </a:xfrm>
          <a:prstGeom prst="rect">
            <a:avLst/>
          </a:prstGeom>
          <a:noFill/>
        </p:spPr>
        <p:txBody>
          <a:bodyPr wrap="none" rtlCol="0">
            <a:spAutoFit/>
          </a:bodyPr>
          <a:lstStyle/>
          <a:p>
            <a:r>
              <a:rPr lang="en-US" dirty="0" smtClean="0"/>
              <a:t>Bow shock location:  Standoff location</a:t>
            </a:r>
          </a:p>
          <a:p>
            <a:r>
              <a:rPr lang="en-US" dirty="0" smtClean="0"/>
              <a:t>(Low solar wind Mach numbers)</a:t>
            </a:r>
            <a:endParaRPr lang="en-US" dirty="0"/>
          </a:p>
        </p:txBody>
      </p:sp>
      <p:sp>
        <p:nvSpPr>
          <p:cNvPr id="7" name="TextBox 6"/>
          <p:cNvSpPr txBox="1"/>
          <p:nvPr/>
        </p:nvSpPr>
        <p:spPr>
          <a:xfrm>
            <a:off x="3048000" y="6248400"/>
            <a:ext cx="2819400" cy="307777"/>
          </a:xfrm>
          <a:prstGeom prst="rect">
            <a:avLst/>
          </a:prstGeom>
          <a:noFill/>
        </p:spPr>
        <p:txBody>
          <a:bodyPr wrap="square" rtlCol="0">
            <a:spAutoFit/>
          </a:bodyPr>
          <a:lstStyle/>
          <a:p>
            <a:pPr algn="ctr"/>
            <a:r>
              <a:rPr lang="en-US" sz="1400" dirty="0" smtClean="0"/>
              <a:t>(</a:t>
            </a:r>
            <a:r>
              <a:rPr lang="en-US" sz="1400" i="1" dirty="0" smtClean="0"/>
              <a:t>Petrinec, Planet. Space Sci</a:t>
            </a:r>
            <a:r>
              <a:rPr lang="en-US" sz="1400" dirty="0" smtClean="0"/>
              <a:t>., 2002)</a:t>
            </a:r>
            <a:endParaRPr lang="en-US" sz="14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81200" y="1295400"/>
            <a:ext cx="5295745" cy="4970591"/>
          </a:xfrm>
          <a:prstGeom prst="rect">
            <a:avLst/>
          </a:prstGeom>
          <a:noFill/>
        </p:spPr>
        <p:txBody>
          <a:bodyPr wrap="none" rtlCol="0">
            <a:spAutoFit/>
          </a:bodyPr>
          <a:lstStyle/>
          <a:p>
            <a:pPr>
              <a:spcBef>
                <a:spcPts val="600"/>
              </a:spcBef>
              <a:buFont typeface="Arial" pitchFamily="34" charset="0"/>
              <a:buChar char="•"/>
            </a:pPr>
            <a:r>
              <a:rPr lang="en-US" dirty="0" smtClean="0"/>
              <a:t> </a:t>
            </a:r>
            <a:r>
              <a:rPr lang="en-US" dirty="0" smtClean="0">
                <a:solidFill>
                  <a:srgbClr val="FFFF00"/>
                </a:solidFill>
              </a:rPr>
              <a:t>What </a:t>
            </a:r>
            <a:r>
              <a:rPr lang="en-US" dirty="0">
                <a:solidFill>
                  <a:srgbClr val="FFFF00"/>
                </a:solidFill>
              </a:rPr>
              <a:t>is the </a:t>
            </a:r>
            <a:r>
              <a:rPr lang="en-US" dirty="0" err="1">
                <a:solidFill>
                  <a:srgbClr val="FFFF00"/>
                </a:solidFill>
              </a:rPr>
              <a:t>magnetosheath</a:t>
            </a:r>
            <a:r>
              <a:rPr lang="en-US" dirty="0">
                <a:solidFill>
                  <a:srgbClr val="FFFF00"/>
                </a:solidFill>
              </a:rPr>
              <a:t>?</a:t>
            </a:r>
          </a:p>
          <a:p>
            <a:pPr lvl="0">
              <a:spcBef>
                <a:spcPts val="600"/>
              </a:spcBef>
              <a:buFont typeface="Arial" pitchFamily="34" charset="0"/>
              <a:buChar char="•"/>
            </a:pPr>
            <a:r>
              <a:rPr lang="en-US" dirty="0" smtClean="0"/>
              <a:t> </a:t>
            </a:r>
            <a:r>
              <a:rPr lang="en-US" dirty="0" smtClean="0">
                <a:solidFill>
                  <a:srgbClr val="FFFF00"/>
                </a:solidFill>
              </a:rPr>
              <a:t>Outer </a:t>
            </a:r>
            <a:r>
              <a:rPr lang="en-US" dirty="0">
                <a:solidFill>
                  <a:srgbClr val="FFFF00"/>
                </a:solidFill>
              </a:rPr>
              <a:t>boundary (bow shock</a:t>
            </a:r>
            <a:r>
              <a:rPr lang="en-US" dirty="0" smtClean="0">
                <a:solidFill>
                  <a:srgbClr val="FFFF00"/>
                </a:solidFill>
              </a:rPr>
              <a:t>)</a:t>
            </a:r>
            <a:endParaRPr lang="en-US" dirty="0">
              <a:solidFill>
                <a:srgbClr val="FFFF00"/>
              </a:solidFill>
            </a:endParaRPr>
          </a:p>
          <a:p>
            <a:pPr lvl="1">
              <a:spcBef>
                <a:spcPts val="600"/>
              </a:spcBef>
              <a:buFont typeface="Arial" pitchFamily="34" charset="0"/>
              <a:buChar char="•"/>
            </a:pPr>
            <a:r>
              <a:rPr lang="en-US" dirty="0" smtClean="0"/>
              <a:t> Shock jump conditions</a:t>
            </a:r>
          </a:p>
          <a:p>
            <a:pPr lvl="1">
              <a:spcBef>
                <a:spcPts val="600"/>
              </a:spcBef>
              <a:buFont typeface="Arial" pitchFamily="34" charset="0"/>
              <a:buChar char="•"/>
            </a:pPr>
            <a:r>
              <a:rPr lang="en-US" dirty="0" smtClean="0"/>
              <a:t> Asymptotic cone angle</a:t>
            </a:r>
            <a:endParaRPr lang="en-US" dirty="0"/>
          </a:p>
          <a:p>
            <a:pPr lvl="1">
              <a:spcBef>
                <a:spcPts val="600"/>
              </a:spcBef>
              <a:buFont typeface="Arial" pitchFamily="34" charset="0"/>
              <a:buChar char="•"/>
            </a:pPr>
            <a:r>
              <a:rPr lang="en-US" dirty="0" smtClean="0"/>
              <a:t> Standoff position (nominal and special cases)</a:t>
            </a:r>
          </a:p>
          <a:p>
            <a:pPr lvl="1">
              <a:spcBef>
                <a:spcPts val="600"/>
              </a:spcBef>
              <a:buFont typeface="Arial" pitchFamily="34" charset="0"/>
              <a:buChar char="•"/>
            </a:pPr>
            <a:r>
              <a:rPr lang="en-US" dirty="0" smtClean="0"/>
              <a:t> Bow shock shape</a:t>
            </a:r>
          </a:p>
          <a:p>
            <a:pPr lvl="0">
              <a:spcBef>
                <a:spcPts val="600"/>
              </a:spcBef>
              <a:buFont typeface="Arial" pitchFamily="34" charset="0"/>
              <a:buChar char="•"/>
            </a:pPr>
            <a:r>
              <a:rPr lang="en-US" dirty="0" smtClean="0">
                <a:solidFill>
                  <a:srgbClr val="FFFF00"/>
                </a:solidFill>
              </a:rPr>
              <a:t> Inner boundary (magnetopause)</a:t>
            </a:r>
          </a:p>
          <a:p>
            <a:pPr lvl="1">
              <a:spcBef>
                <a:spcPts val="600"/>
              </a:spcBef>
              <a:buFont typeface="Arial" pitchFamily="34" charset="0"/>
              <a:buChar char="•"/>
            </a:pPr>
            <a:r>
              <a:rPr lang="en-US" dirty="0" smtClean="0"/>
              <a:t> Plasma parameters along inner boundary</a:t>
            </a:r>
          </a:p>
          <a:p>
            <a:pPr lvl="1">
              <a:spcBef>
                <a:spcPts val="600"/>
              </a:spcBef>
              <a:buFont typeface="Arial" pitchFamily="34" charset="0"/>
              <a:buChar char="•"/>
            </a:pPr>
            <a:r>
              <a:rPr lang="en-US" dirty="0" smtClean="0"/>
              <a:t> Sources of accelerated flows</a:t>
            </a:r>
          </a:p>
          <a:p>
            <a:pPr lvl="0">
              <a:spcBef>
                <a:spcPts val="600"/>
              </a:spcBef>
              <a:buFont typeface="Arial" pitchFamily="34" charset="0"/>
              <a:buChar char="•"/>
            </a:pPr>
            <a:r>
              <a:rPr lang="en-US" dirty="0" smtClean="0"/>
              <a:t> </a:t>
            </a:r>
            <a:r>
              <a:rPr lang="en-US" dirty="0" smtClean="0">
                <a:solidFill>
                  <a:srgbClr val="FFFF00"/>
                </a:solidFill>
              </a:rPr>
              <a:t>Within the </a:t>
            </a:r>
            <a:r>
              <a:rPr lang="en-US" dirty="0" err="1" smtClean="0">
                <a:solidFill>
                  <a:srgbClr val="FFFF00"/>
                </a:solidFill>
              </a:rPr>
              <a:t>magnetosheath</a:t>
            </a:r>
            <a:endParaRPr lang="en-US" dirty="0">
              <a:solidFill>
                <a:srgbClr val="FFFF00"/>
              </a:solidFill>
            </a:endParaRPr>
          </a:p>
          <a:p>
            <a:pPr lvl="1">
              <a:spcBef>
                <a:spcPts val="600"/>
              </a:spcBef>
              <a:buFont typeface="Arial" pitchFamily="34" charset="0"/>
              <a:buChar char="•"/>
            </a:pPr>
            <a:r>
              <a:rPr lang="en-US" dirty="0" smtClean="0"/>
              <a:t> Historical studies</a:t>
            </a:r>
            <a:endParaRPr lang="en-US" dirty="0"/>
          </a:p>
          <a:p>
            <a:pPr lvl="1">
              <a:spcBef>
                <a:spcPts val="600"/>
              </a:spcBef>
              <a:buFont typeface="Arial" pitchFamily="34" charset="0"/>
              <a:buChar char="•"/>
            </a:pPr>
            <a:r>
              <a:rPr lang="en-US" dirty="0" smtClean="0"/>
              <a:t> Theory and analytic models</a:t>
            </a:r>
            <a:endParaRPr lang="en-US" dirty="0"/>
          </a:p>
          <a:p>
            <a:pPr lvl="1">
              <a:spcBef>
                <a:spcPts val="600"/>
              </a:spcBef>
              <a:buFont typeface="Arial" pitchFamily="34" charset="0"/>
              <a:buChar char="•"/>
            </a:pPr>
            <a:r>
              <a:rPr lang="en-US" dirty="0" smtClean="0"/>
              <a:t> Synoptic </a:t>
            </a:r>
            <a:r>
              <a:rPr lang="en-US" dirty="0"/>
              <a:t>maps</a:t>
            </a:r>
          </a:p>
          <a:p>
            <a:pPr lvl="0">
              <a:spcBef>
                <a:spcPts val="600"/>
              </a:spcBef>
              <a:buFont typeface="Arial" pitchFamily="34" charset="0"/>
              <a:buChar char="•"/>
            </a:pPr>
            <a:r>
              <a:rPr lang="en-US" dirty="0" smtClean="0">
                <a:solidFill>
                  <a:srgbClr val="FFFF00"/>
                </a:solidFill>
              </a:rPr>
              <a:t> Summary</a:t>
            </a:r>
            <a:endParaRPr lang="en-US" dirty="0">
              <a:solidFill>
                <a:srgbClr val="FFFF00"/>
              </a:solidFill>
            </a:endParaRPr>
          </a:p>
        </p:txBody>
      </p:sp>
      <p:sp>
        <p:nvSpPr>
          <p:cNvPr id="3" name="TextBox 2"/>
          <p:cNvSpPr txBox="1"/>
          <p:nvPr/>
        </p:nvSpPr>
        <p:spPr>
          <a:xfrm>
            <a:off x="1219200" y="609600"/>
            <a:ext cx="1386918" cy="523220"/>
          </a:xfrm>
          <a:prstGeom prst="rect">
            <a:avLst/>
          </a:prstGeom>
          <a:noFill/>
        </p:spPr>
        <p:txBody>
          <a:bodyPr wrap="none" rtlCol="0">
            <a:spAutoFit/>
          </a:bodyPr>
          <a:lstStyle/>
          <a:p>
            <a:r>
              <a:rPr lang="en-US" sz="2800" u="sng" dirty="0" smtClean="0">
                <a:solidFill>
                  <a:srgbClr val="FFFF00"/>
                </a:solidFill>
              </a:rPr>
              <a:t>Outline</a:t>
            </a:r>
            <a:endParaRPr lang="en-US" sz="2800" u="sng" dirty="0">
              <a:solidFill>
                <a:srgbClr val="FFFF00"/>
              </a:solidFill>
            </a:endParaRPr>
          </a:p>
        </p:txBody>
      </p:sp>
      <p:sp>
        <p:nvSpPr>
          <p:cNvPr id="5" name="Slide Number Placeholder 4"/>
          <p:cNvSpPr>
            <a:spLocks noGrp="1"/>
          </p:cNvSpPr>
          <p:nvPr>
            <p:ph type="sldNum" sz="quarter" idx="12"/>
          </p:nvPr>
        </p:nvSpPr>
        <p:spPr/>
        <p:txBody>
          <a:bodyPr/>
          <a:lstStyle/>
          <a:p>
            <a:fld id="{AFEFE59A-261F-4231-A23A-2373465430AD}" type="slidenum">
              <a:rPr lang="en-US" smtClean="0"/>
              <a:pPr/>
              <a:t>2</a:t>
            </a:fld>
            <a:endParaRPr lang="en-US" dirty="0"/>
          </a:p>
        </p:txBody>
      </p:sp>
      <p:sp>
        <p:nvSpPr>
          <p:cNvPr id="6" name="Footer Placeholder 5"/>
          <p:cNvSpPr>
            <a:spLocks noGrp="1"/>
          </p:cNvSpPr>
          <p:nvPr>
            <p:ph type="ftr" sz="quarter" idx="11"/>
          </p:nvPr>
        </p:nvSpPr>
        <p:spPr/>
        <p:txBody>
          <a:bodyPr/>
          <a:lstStyle/>
          <a:p>
            <a:pPr algn="l"/>
            <a:r>
              <a:rPr lang="en-US" smtClean="0"/>
              <a:t>GEM Summer Workshop: 20-27 June 2009</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FEFE59A-261F-4231-A23A-2373465430AD}" type="slidenum">
              <a:rPr lang="en-US" smtClean="0"/>
              <a:pPr/>
              <a:t>20</a:t>
            </a:fld>
            <a:endParaRPr lang="en-US" dirty="0"/>
          </a:p>
        </p:txBody>
      </p:sp>
      <p:sp>
        <p:nvSpPr>
          <p:cNvPr id="3" name="Footer Placeholder 2"/>
          <p:cNvSpPr>
            <a:spLocks noGrp="1"/>
          </p:cNvSpPr>
          <p:nvPr>
            <p:ph type="ftr" sz="quarter" idx="11"/>
          </p:nvPr>
        </p:nvSpPr>
        <p:spPr/>
        <p:txBody>
          <a:bodyPr/>
          <a:lstStyle/>
          <a:p>
            <a:pPr algn="l"/>
            <a:r>
              <a:rPr lang="en-US" smtClean="0"/>
              <a:t>GEM Summer Workshop: 20-27 June 2009</a:t>
            </a:r>
            <a:endParaRPr lang="en-US" dirty="0"/>
          </a:p>
        </p:txBody>
      </p:sp>
      <p:sp>
        <p:nvSpPr>
          <p:cNvPr id="4" name="Rectangle 3"/>
          <p:cNvSpPr/>
          <p:nvPr/>
        </p:nvSpPr>
        <p:spPr>
          <a:xfrm>
            <a:off x="322921" y="152400"/>
            <a:ext cx="4039054" cy="461665"/>
          </a:xfrm>
          <a:prstGeom prst="rect">
            <a:avLst/>
          </a:prstGeom>
        </p:spPr>
        <p:txBody>
          <a:bodyPr wrap="none">
            <a:spAutoFit/>
          </a:bodyPr>
          <a:lstStyle/>
          <a:p>
            <a:r>
              <a:rPr lang="en-US" sz="2400" u="sng" dirty="0" smtClean="0">
                <a:solidFill>
                  <a:srgbClr val="FFFF00"/>
                </a:solidFill>
              </a:rPr>
              <a:t>Outer boundary (Bow shock)</a:t>
            </a:r>
            <a:endParaRPr lang="en-US" sz="2400" u="sng" dirty="0">
              <a:solidFill>
                <a:srgbClr val="FFFF00"/>
              </a:solidFill>
            </a:endParaRPr>
          </a:p>
        </p:txBody>
      </p:sp>
      <p:sp>
        <p:nvSpPr>
          <p:cNvPr id="5" name="TextBox 4"/>
          <p:cNvSpPr txBox="1"/>
          <p:nvPr/>
        </p:nvSpPr>
        <p:spPr>
          <a:xfrm>
            <a:off x="381000" y="533400"/>
            <a:ext cx="4004173" cy="646331"/>
          </a:xfrm>
          <a:prstGeom prst="rect">
            <a:avLst/>
          </a:prstGeom>
          <a:noFill/>
        </p:spPr>
        <p:txBody>
          <a:bodyPr wrap="none" rtlCol="0">
            <a:spAutoFit/>
          </a:bodyPr>
          <a:lstStyle/>
          <a:p>
            <a:r>
              <a:rPr lang="en-US" dirty="0" smtClean="0"/>
              <a:t>Bow shock location:  Standoff location</a:t>
            </a:r>
          </a:p>
          <a:p>
            <a:r>
              <a:rPr lang="en-US" dirty="0" smtClean="0"/>
              <a:t>(Low solar wind Mach numbers)</a:t>
            </a:r>
            <a:endParaRPr lang="en-US" dirty="0"/>
          </a:p>
        </p:txBody>
      </p:sp>
      <p:pic>
        <p:nvPicPr>
          <p:cNvPr id="7" name="Picture 6" descr="Grabbe_and_Cairns.png"/>
          <p:cNvPicPr>
            <a:picLocks noChangeAspect="1"/>
          </p:cNvPicPr>
          <p:nvPr/>
        </p:nvPicPr>
        <p:blipFill>
          <a:blip r:embed="rId2"/>
          <a:stretch>
            <a:fillRect/>
          </a:stretch>
        </p:blipFill>
        <p:spPr>
          <a:xfrm>
            <a:off x="152400" y="1219200"/>
            <a:ext cx="3913334" cy="4866667"/>
          </a:xfrm>
          <a:prstGeom prst="rect">
            <a:avLst/>
          </a:prstGeom>
        </p:spPr>
      </p:pic>
      <p:pic>
        <p:nvPicPr>
          <p:cNvPr id="8" name="Picture 7" descr="Petrinec_Russell_shock_distance.png"/>
          <p:cNvPicPr>
            <a:picLocks noChangeAspect="1"/>
          </p:cNvPicPr>
          <p:nvPr/>
        </p:nvPicPr>
        <p:blipFill>
          <a:blip r:embed="rId3">
            <a:lum contrast="10000"/>
          </a:blip>
          <a:stretch>
            <a:fillRect/>
          </a:stretch>
        </p:blipFill>
        <p:spPr>
          <a:xfrm>
            <a:off x="4191000" y="1204912"/>
            <a:ext cx="4867275" cy="5119688"/>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FEFE59A-261F-4231-A23A-2373465430AD}" type="slidenum">
              <a:rPr lang="en-US" smtClean="0"/>
              <a:pPr/>
              <a:t>21</a:t>
            </a:fld>
            <a:endParaRPr lang="en-US" dirty="0"/>
          </a:p>
        </p:txBody>
      </p:sp>
      <p:sp>
        <p:nvSpPr>
          <p:cNvPr id="3" name="Footer Placeholder 2"/>
          <p:cNvSpPr>
            <a:spLocks noGrp="1"/>
          </p:cNvSpPr>
          <p:nvPr>
            <p:ph type="ftr" sz="quarter" idx="11"/>
          </p:nvPr>
        </p:nvSpPr>
        <p:spPr/>
        <p:txBody>
          <a:bodyPr/>
          <a:lstStyle/>
          <a:p>
            <a:pPr algn="l"/>
            <a:r>
              <a:rPr lang="en-US" smtClean="0"/>
              <a:t>GEM Summer Workshop: 20-27 June 2009</a:t>
            </a:r>
            <a:endParaRPr lang="en-US" dirty="0"/>
          </a:p>
        </p:txBody>
      </p:sp>
      <p:pic>
        <p:nvPicPr>
          <p:cNvPr id="4" name="Picture 3" descr="deSterck_Poedts.png"/>
          <p:cNvPicPr>
            <a:picLocks noChangeAspect="1"/>
          </p:cNvPicPr>
          <p:nvPr/>
        </p:nvPicPr>
        <p:blipFill>
          <a:blip r:embed="rId2"/>
          <a:srcRect b="68889"/>
          <a:stretch>
            <a:fillRect/>
          </a:stretch>
        </p:blipFill>
        <p:spPr>
          <a:xfrm>
            <a:off x="609600" y="1981200"/>
            <a:ext cx="3834287" cy="2529176"/>
          </a:xfrm>
          <a:prstGeom prst="rect">
            <a:avLst/>
          </a:prstGeom>
        </p:spPr>
      </p:pic>
      <p:pic>
        <p:nvPicPr>
          <p:cNvPr id="5" name="Picture 4" descr="deSterck_Poedts.png"/>
          <p:cNvPicPr>
            <a:picLocks noChangeAspect="1"/>
          </p:cNvPicPr>
          <p:nvPr/>
        </p:nvPicPr>
        <p:blipFill>
          <a:blip r:embed="rId2"/>
          <a:srcRect t="31111"/>
          <a:stretch>
            <a:fillRect/>
          </a:stretch>
        </p:blipFill>
        <p:spPr>
          <a:xfrm>
            <a:off x="4648200" y="685800"/>
            <a:ext cx="3834287" cy="5600349"/>
          </a:xfrm>
          <a:prstGeom prst="rect">
            <a:avLst/>
          </a:prstGeom>
        </p:spPr>
      </p:pic>
      <p:sp>
        <p:nvSpPr>
          <p:cNvPr id="6" name="TextBox 5"/>
          <p:cNvSpPr txBox="1"/>
          <p:nvPr/>
        </p:nvSpPr>
        <p:spPr>
          <a:xfrm>
            <a:off x="422260" y="1295400"/>
            <a:ext cx="4302140" cy="338554"/>
          </a:xfrm>
          <a:prstGeom prst="rect">
            <a:avLst/>
          </a:prstGeom>
          <a:noFill/>
        </p:spPr>
        <p:txBody>
          <a:bodyPr wrap="none" rtlCol="0">
            <a:spAutoFit/>
          </a:bodyPr>
          <a:lstStyle/>
          <a:p>
            <a:r>
              <a:rPr lang="en-US" sz="1600" i="1" dirty="0" smtClean="0"/>
              <a:t>De </a:t>
            </a:r>
            <a:r>
              <a:rPr lang="en-US" sz="1600" i="1" dirty="0" err="1" smtClean="0"/>
              <a:t>Sterck</a:t>
            </a:r>
            <a:r>
              <a:rPr lang="en-US" sz="1600" i="1" dirty="0" smtClean="0"/>
              <a:t> and </a:t>
            </a:r>
            <a:r>
              <a:rPr lang="en-US" sz="1600" i="1" dirty="0" err="1" smtClean="0"/>
              <a:t>Poedts</a:t>
            </a:r>
            <a:r>
              <a:rPr lang="en-US" sz="1600" i="1" dirty="0" smtClean="0"/>
              <a:t>, Astron. </a:t>
            </a:r>
            <a:r>
              <a:rPr lang="en-US" sz="1600" i="1" dirty="0" err="1" smtClean="0"/>
              <a:t>Astrophys</a:t>
            </a:r>
            <a:r>
              <a:rPr lang="en-US" sz="1600" i="1" dirty="0" smtClean="0"/>
              <a:t>., </a:t>
            </a:r>
            <a:r>
              <a:rPr lang="en-US" sz="1600" dirty="0" smtClean="0"/>
              <a:t>1999</a:t>
            </a:r>
            <a:endParaRPr lang="en-US" sz="1600" dirty="0"/>
          </a:p>
        </p:txBody>
      </p:sp>
      <p:sp>
        <p:nvSpPr>
          <p:cNvPr id="8" name="Rectangle 7"/>
          <p:cNvSpPr/>
          <p:nvPr/>
        </p:nvSpPr>
        <p:spPr>
          <a:xfrm>
            <a:off x="322921" y="152400"/>
            <a:ext cx="4039054" cy="461665"/>
          </a:xfrm>
          <a:prstGeom prst="rect">
            <a:avLst/>
          </a:prstGeom>
        </p:spPr>
        <p:txBody>
          <a:bodyPr wrap="none">
            <a:spAutoFit/>
          </a:bodyPr>
          <a:lstStyle/>
          <a:p>
            <a:r>
              <a:rPr lang="en-US" sz="2400" u="sng" dirty="0" smtClean="0">
                <a:solidFill>
                  <a:srgbClr val="FFFF00"/>
                </a:solidFill>
              </a:rPr>
              <a:t>Outer boundary (Bow shock)</a:t>
            </a:r>
            <a:endParaRPr lang="en-US" sz="2400" u="sng" dirty="0">
              <a:solidFill>
                <a:srgbClr val="FFFF00"/>
              </a:solidFill>
            </a:endParaRPr>
          </a:p>
        </p:txBody>
      </p:sp>
      <p:sp>
        <p:nvSpPr>
          <p:cNvPr id="9" name="TextBox 8"/>
          <p:cNvSpPr txBox="1"/>
          <p:nvPr/>
        </p:nvSpPr>
        <p:spPr>
          <a:xfrm>
            <a:off x="381000" y="533400"/>
            <a:ext cx="4004173" cy="646331"/>
          </a:xfrm>
          <a:prstGeom prst="rect">
            <a:avLst/>
          </a:prstGeom>
          <a:noFill/>
        </p:spPr>
        <p:txBody>
          <a:bodyPr wrap="none" rtlCol="0">
            <a:spAutoFit/>
          </a:bodyPr>
          <a:lstStyle/>
          <a:p>
            <a:r>
              <a:rPr lang="en-US" dirty="0" smtClean="0"/>
              <a:t>Bow shock location:  Standoff location</a:t>
            </a:r>
          </a:p>
          <a:p>
            <a:r>
              <a:rPr lang="en-US" dirty="0" smtClean="0"/>
              <a:t>(Low </a:t>
            </a:r>
            <a:r>
              <a:rPr lang="en-US" dirty="0" err="1" smtClean="0"/>
              <a:t>Alfvén</a:t>
            </a:r>
            <a:r>
              <a:rPr lang="en-US" dirty="0" smtClean="0"/>
              <a:t> Mach number, </a:t>
            </a:r>
            <a:r>
              <a:rPr lang="en-US" i="1" dirty="0" err="1" smtClean="0">
                <a:latin typeface="Symbol" pitchFamily="18" charset="2"/>
              </a:rPr>
              <a:t>q</a:t>
            </a:r>
            <a:r>
              <a:rPr lang="en-US" baseline="-25000" dirty="0" err="1" smtClean="0"/>
              <a:t>Bn</a:t>
            </a:r>
            <a:r>
              <a:rPr lang="en-US" dirty="0" smtClean="0"/>
              <a:t> = 0)</a:t>
            </a: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FEFE59A-261F-4231-A23A-2373465430AD}" type="slidenum">
              <a:rPr lang="en-US" smtClean="0"/>
              <a:pPr/>
              <a:t>22</a:t>
            </a:fld>
            <a:endParaRPr lang="en-US" dirty="0"/>
          </a:p>
        </p:txBody>
      </p:sp>
      <p:sp>
        <p:nvSpPr>
          <p:cNvPr id="3" name="Footer Placeholder 2"/>
          <p:cNvSpPr>
            <a:spLocks noGrp="1"/>
          </p:cNvSpPr>
          <p:nvPr>
            <p:ph type="ftr" sz="quarter" idx="11"/>
          </p:nvPr>
        </p:nvSpPr>
        <p:spPr/>
        <p:txBody>
          <a:bodyPr/>
          <a:lstStyle/>
          <a:p>
            <a:pPr algn="l"/>
            <a:r>
              <a:rPr lang="en-US" smtClean="0"/>
              <a:t>GEM Summer Workshop: 20-27 June 2009</a:t>
            </a:r>
            <a:endParaRPr lang="en-US" dirty="0"/>
          </a:p>
        </p:txBody>
      </p:sp>
      <p:sp>
        <p:nvSpPr>
          <p:cNvPr id="4" name="Rectangle 3"/>
          <p:cNvSpPr/>
          <p:nvPr/>
        </p:nvSpPr>
        <p:spPr>
          <a:xfrm>
            <a:off x="322921" y="152400"/>
            <a:ext cx="4039054" cy="461665"/>
          </a:xfrm>
          <a:prstGeom prst="rect">
            <a:avLst/>
          </a:prstGeom>
        </p:spPr>
        <p:txBody>
          <a:bodyPr wrap="none">
            <a:spAutoFit/>
          </a:bodyPr>
          <a:lstStyle/>
          <a:p>
            <a:r>
              <a:rPr lang="en-US" sz="2400" u="sng" dirty="0" smtClean="0">
                <a:solidFill>
                  <a:srgbClr val="FFFF00"/>
                </a:solidFill>
              </a:rPr>
              <a:t>Outer boundary (Bow shock)</a:t>
            </a:r>
            <a:endParaRPr lang="en-US" sz="2400" u="sng" dirty="0">
              <a:solidFill>
                <a:srgbClr val="FFFF00"/>
              </a:solidFill>
            </a:endParaRPr>
          </a:p>
        </p:txBody>
      </p:sp>
      <p:pic>
        <p:nvPicPr>
          <p:cNvPr id="5" name="Picture 4" descr="farris_et_al.png"/>
          <p:cNvPicPr>
            <a:picLocks noChangeAspect="1"/>
          </p:cNvPicPr>
          <p:nvPr/>
        </p:nvPicPr>
        <p:blipFill>
          <a:blip r:embed="rId2"/>
          <a:stretch>
            <a:fillRect/>
          </a:stretch>
        </p:blipFill>
        <p:spPr>
          <a:xfrm>
            <a:off x="685800" y="912685"/>
            <a:ext cx="4135715" cy="5335715"/>
          </a:xfrm>
          <a:prstGeom prst="rect">
            <a:avLst/>
          </a:prstGeom>
        </p:spPr>
      </p:pic>
      <p:pic>
        <p:nvPicPr>
          <p:cNvPr id="6" name="Picture 5" descr="Farris_et_al_table.png"/>
          <p:cNvPicPr>
            <a:picLocks noChangeAspect="1"/>
          </p:cNvPicPr>
          <p:nvPr/>
        </p:nvPicPr>
        <p:blipFill>
          <a:blip r:embed="rId3"/>
          <a:stretch>
            <a:fillRect/>
          </a:stretch>
        </p:blipFill>
        <p:spPr>
          <a:xfrm>
            <a:off x="4876800" y="1066800"/>
            <a:ext cx="3928572" cy="1957143"/>
          </a:xfrm>
          <a:prstGeom prst="rect">
            <a:avLst/>
          </a:prstGeom>
        </p:spPr>
      </p:pic>
      <p:sp>
        <p:nvSpPr>
          <p:cNvPr id="7" name="TextBox 6"/>
          <p:cNvSpPr txBox="1"/>
          <p:nvPr/>
        </p:nvSpPr>
        <p:spPr>
          <a:xfrm>
            <a:off x="5910352" y="762000"/>
            <a:ext cx="1862048" cy="307777"/>
          </a:xfrm>
          <a:prstGeom prst="rect">
            <a:avLst/>
          </a:prstGeom>
          <a:noFill/>
        </p:spPr>
        <p:txBody>
          <a:bodyPr wrap="none" rtlCol="0">
            <a:spAutoFit/>
          </a:bodyPr>
          <a:lstStyle/>
          <a:p>
            <a:r>
              <a:rPr lang="en-US" sz="1400" i="1" dirty="0" smtClean="0"/>
              <a:t>Farris et al., GRL</a:t>
            </a:r>
            <a:r>
              <a:rPr lang="en-US" sz="1400" dirty="0" smtClean="0"/>
              <a:t>, 1991</a:t>
            </a:r>
            <a:endParaRPr lang="en-US" sz="1400" dirty="0"/>
          </a:p>
        </p:txBody>
      </p:sp>
      <p:sp>
        <p:nvSpPr>
          <p:cNvPr id="8" name="TextBox 7"/>
          <p:cNvSpPr txBox="1"/>
          <p:nvPr/>
        </p:nvSpPr>
        <p:spPr>
          <a:xfrm>
            <a:off x="5029200" y="3352800"/>
            <a:ext cx="3657600" cy="954107"/>
          </a:xfrm>
          <a:prstGeom prst="rect">
            <a:avLst/>
          </a:prstGeom>
          <a:noFill/>
        </p:spPr>
        <p:txBody>
          <a:bodyPr wrap="square" rtlCol="0">
            <a:spAutoFit/>
          </a:bodyPr>
          <a:lstStyle/>
          <a:p>
            <a:r>
              <a:rPr lang="en-US" sz="1400" dirty="0" smtClean="0"/>
              <a:t>Good approximation for the dayside shock, but since it is an ellipsoid and does not asymptote, is not appropriate for the </a:t>
            </a:r>
            <a:r>
              <a:rPr lang="en-US" sz="1400" dirty="0" err="1" smtClean="0"/>
              <a:t>nightside</a:t>
            </a:r>
            <a:r>
              <a:rPr lang="en-US" sz="1400" dirty="0" smtClean="0"/>
              <a:t>.</a:t>
            </a:r>
            <a:endParaRPr lang="en-US" sz="1400" dirty="0"/>
          </a:p>
        </p:txBody>
      </p:sp>
      <p:sp>
        <p:nvSpPr>
          <p:cNvPr id="9" name="TextBox 8"/>
          <p:cNvSpPr txBox="1"/>
          <p:nvPr/>
        </p:nvSpPr>
        <p:spPr>
          <a:xfrm>
            <a:off x="5029200" y="4545449"/>
            <a:ext cx="3657600" cy="1169551"/>
          </a:xfrm>
          <a:prstGeom prst="rect">
            <a:avLst/>
          </a:prstGeom>
          <a:noFill/>
        </p:spPr>
        <p:txBody>
          <a:bodyPr wrap="square" rtlCol="0">
            <a:spAutoFit/>
          </a:bodyPr>
          <a:lstStyle/>
          <a:p>
            <a:r>
              <a:rPr lang="en-US" sz="1400" u="sng" dirty="0" smtClean="0"/>
              <a:t>Other empirical Earth bow shock models</a:t>
            </a:r>
            <a:r>
              <a:rPr lang="en-US" sz="1400" dirty="0" smtClean="0"/>
              <a:t>:</a:t>
            </a:r>
          </a:p>
          <a:p>
            <a:r>
              <a:rPr lang="en-US" sz="1400" i="1" dirty="0" smtClean="0"/>
              <a:t>Fairfield, JGR</a:t>
            </a:r>
            <a:r>
              <a:rPr lang="en-US" sz="1400" dirty="0" smtClean="0"/>
              <a:t>, 1971</a:t>
            </a:r>
          </a:p>
          <a:p>
            <a:r>
              <a:rPr lang="en-US" sz="1400" i="1" dirty="0" err="1" smtClean="0"/>
              <a:t>Formisano</a:t>
            </a:r>
            <a:r>
              <a:rPr lang="en-US" sz="1400" i="1" dirty="0" smtClean="0"/>
              <a:t>, Planet. Space Sci., </a:t>
            </a:r>
            <a:r>
              <a:rPr lang="en-US" sz="1400" dirty="0" smtClean="0"/>
              <a:t>1979</a:t>
            </a:r>
          </a:p>
          <a:p>
            <a:r>
              <a:rPr lang="en-US" sz="1400" i="1" dirty="0" err="1" smtClean="0"/>
              <a:t>Slavin</a:t>
            </a:r>
            <a:r>
              <a:rPr lang="en-US" sz="1400" i="1" dirty="0" smtClean="0"/>
              <a:t> and </a:t>
            </a:r>
            <a:r>
              <a:rPr lang="en-US" sz="1400" i="1" dirty="0" err="1" smtClean="0"/>
              <a:t>Holzer</a:t>
            </a:r>
            <a:r>
              <a:rPr lang="en-US" sz="1400" i="1" dirty="0" smtClean="0"/>
              <a:t>, JGR</a:t>
            </a:r>
            <a:r>
              <a:rPr lang="en-US" sz="1400" dirty="0" smtClean="0"/>
              <a:t>, 1981</a:t>
            </a:r>
          </a:p>
          <a:p>
            <a:r>
              <a:rPr lang="en-US" sz="1400" i="1" dirty="0" err="1" smtClean="0"/>
              <a:t>Peredo</a:t>
            </a:r>
            <a:r>
              <a:rPr lang="en-US" sz="1400" i="1" dirty="0" smtClean="0"/>
              <a:t> et al., JGR</a:t>
            </a:r>
            <a:r>
              <a:rPr lang="en-US" sz="1400" dirty="0" smtClean="0"/>
              <a:t>, 1995</a:t>
            </a:r>
          </a:p>
        </p:txBody>
      </p:sp>
      <p:sp>
        <p:nvSpPr>
          <p:cNvPr id="10" name="TextBox 9"/>
          <p:cNvSpPr txBox="1"/>
          <p:nvPr/>
        </p:nvSpPr>
        <p:spPr>
          <a:xfrm>
            <a:off x="1429149" y="1600200"/>
            <a:ext cx="1009251" cy="307777"/>
          </a:xfrm>
          <a:prstGeom prst="rect">
            <a:avLst/>
          </a:prstGeom>
          <a:noFill/>
        </p:spPr>
        <p:txBody>
          <a:bodyPr wrap="none" rtlCol="0">
            <a:spAutoFit/>
          </a:bodyPr>
          <a:lstStyle/>
          <a:p>
            <a:r>
              <a:rPr lang="en-US" sz="1400" dirty="0" smtClean="0">
                <a:solidFill>
                  <a:srgbClr val="0070C0"/>
                </a:solidFill>
              </a:rPr>
              <a:t>Bow shock</a:t>
            </a:r>
            <a:endParaRPr lang="en-US" sz="1400" dirty="0">
              <a:solidFill>
                <a:srgbClr val="0070C0"/>
              </a:solidFill>
            </a:endParaRPr>
          </a:p>
        </p:txBody>
      </p:sp>
      <p:cxnSp>
        <p:nvCxnSpPr>
          <p:cNvPr id="12" name="Straight Arrow Connector 11"/>
          <p:cNvCxnSpPr/>
          <p:nvPr/>
        </p:nvCxnSpPr>
        <p:spPr>
          <a:xfrm>
            <a:off x="2286000" y="1905000"/>
            <a:ext cx="533400" cy="304800"/>
          </a:xfrm>
          <a:prstGeom prst="straightConnector1">
            <a:avLst/>
          </a:prstGeom>
          <a:ln w="1905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322921" y="152400"/>
            <a:ext cx="4039054" cy="461665"/>
          </a:xfrm>
          <a:prstGeom prst="rect">
            <a:avLst/>
          </a:prstGeom>
        </p:spPr>
        <p:txBody>
          <a:bodyPr wrap="none">
            <a:spAutoFit/>
          </a:bodyPr>
          <a:lstStyle/>
          <a:p>
            <a:r>
              <a:rPr lang="en-US" sz="2400" u="sng" dirty="0" smtClean="0">
                <a:solidFill>
                  <a:srgbClr val="FFFF00"/>
                </a:solidFill>
              </a:rPr>
              <a:t>Outer boundary (Bow shock)</a:t>
            </a:r>
            <a:endParaRPr lang="en-US" sz="2400" u="sng" dirty="0">
              <a:solidFill>
                <a:srgbClr val="FFFF00"/>
              </a:solidFill>
            </a:endParaRPr>
          </a:p>
        </p:txBody>
      </p:sp>
      <p:sp>
        <p:nvSpPr>
          <p:cNvPr id="14" name="TextBox 13"/>
          <p:cNvSpPr txBox="1"/>
          <p:nvPr/>
        </p:nvSpPr>
        <p:spPr>
          <a:xfrm>
            <a:off x="381000" y="533400"/>
            <a:ext cx="1927772" cy="369332"/>
          </a:xfrm>
          <a:prstGeom prst="rect">
            <a:avLst/>
          </a:prstGeom>
          <a:noFill/>
        </p:spPr>
        <p:txBody>
          <a:bodyPr wrap="none" rtlCol="0">
            <a:spAutoFit/>
          </a:bodyPr>
          <a:lstStyle/>
          <a:p>
            <a:r>
              <a:rPr lang="en-US" dirty="0" smtClean="0"/>
              <a:t>Bow shock shape</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FEFE59A-261F-4231-A23A-2373465430AD}" type="slidenum">
              <a:rPr lang="en-US" smtClean="0"/>
              <a:pPr/>
              <a:t>23</a:t>
            </a:fld>
            <a:endParaRPr lang="en-US" dirty="0"/>
          </a:p>
        </p:txBody>
      </p:sp>
      <p:sp>
        <p:nvSpPr>
          <p:cNvPr id="3" name="Footer Placeholder 2"/>
          <p:cNvSpPr>
            <a:spLocks noGrp="1"/>
          </p:cNvSpPr>
          <p:nvPr>
            <p:ph type="ftr" sz="quarter" idx="11"/>
          </p:nvPr>
        </p:nvSpPr>
        <p:spPr/>
        <p:txBody>
          <a:bodyPr/>
          <a:lstStyle/>
          <a:p>
            <a:pPr algn="l"/>
            <a:r>
              <a:rPr lang="en-US" smtClean="0"/>
              <a:t>GEM Summer Workshop: 20-27 June 2009</a:t>
            </a:r>
            <a:endParaRPr lang="en-US" dirty="0"/>
          </a:p>
        </p:txBody>
      </p:sp>
      <p:sp>
        <p:nvSpPr>
          <p:cNvPr id="4" name="Rectangle 3"/>
          <p:cNvSpPr/>
          <p:nvPr/>
        </p:nvSpPr>
        <p:spPr>
          <a:xfrm>
            <a:off x="322921" y="152400"/>
            <a:ext cx="4039054" cy="461665"/>
          </a:xfrm>
          <a:prstGeom prst="rect">
            <a:avLst/>
          </a:prstGeom>
        </p:spPr>
        <p:txBody>
          <a:bodyPr wrap="none">
            <a:spAutoFit/>
          </a:bodyPr>
          <a:lstStyle/>
          <a:p>
            <a:r>
              <a:rPr lang="en-US" sz="2400" u="sng" dirty="0" smtClean="0">
                <a:solidFill>
                  <a:srgbClr val="FFFF00"/>
                </a:solidFill>
              </a:rPr>
              <a:t>Outer boundary (Bow shock)</a:t>
            </a:r>
            <a:endParaRPr lang="en-US" sz="2400" u="sng" dirty="0">
              <a:solidFill>
                <a:srgbClr val="FFFF00"/>
              </a:solidFill>
            </a:endParaRPr>
          </a:p>
        </p:txBody>
      </p:sp>
      <p:sp>
        <p:nvSpPr>
          <p:cNvPr id="5" name="TextBox 4"/>
          <p:cNvSpPr txBox="1"/>
          <p:nvPr/>
        </p:nvSpPr>
        <p:spPr>
          <a:xfrm>
            <a:off x="381000" y="533400"/>
            <a:ext cx="1868460" cy="369332"/>
          </a:xfrm>
          <a:prstGeom prst="rect">
            <a:avLst/>
          </a:prstGeom>
          <a:noFill/>
        </p:spPr>
        <p:txBody>
          <a:bodyPr wrap="none" rtlCol="0">
            <a:spAutoFit/>
          </a:bodyPr>
          <a:lstStyle/>
          <a:p>
            <a:r>
              <a:rPr lang="en-US" dirty="0" smtClean="0"/>
              <a:t>Bow shock shape</a:t>
            </a:r>
          </a:p>
        </p:txBody>
      </p:sp>
      <p:sp>
        <p:nvSpPr>
          <p:cNvPr id="6" name="TextBox 5"/>
          <p:cNvSpPr txBox="1"/>
          <p:nvPr/>
        </p:nvSpPr>
        <p:spPr>
          <a:xfrm>
            <a:off x="3657600" y="685800"/>
            <a:ext cx="1916743" cy="307777"/>
          </a:xfrm>
          <a:prstGeom prst="rect">
            <a:avLst/>
          </a:prstGeom>
          <a:noFill/>
        </p:spPr>
        <p:txBody>
          <a:bodyPr wrap="none" rtlCol="0">
            <a:spAutoFit/>
          </a:bodyPr>
          <a:lstStyle/>
          <a:p>
            <a:r>
              <a:rPr lang="en-US" sz="1400" i="1" dirty="0" err="1" smtClean="0"/>
              <a:t>Peredo</a:t>
            </a:r>
            <a:r>
              <a:rPr lang="en-US" sz="1400" i="1" dirty="0" smtClean="0"/>
              <a:t> et al., JGR</a:t>
            </a:r>
            <a:r>
              <a:rPr lang="en-US" sz="1400" dirty="0" smtClean="0"/>
              <a:t>, 1995</a:t>
            </a:r>
            <a:endParaRPr lang="en-US" sz="1400" dirty="0"/>
          </a:p>
        </p:txBody>
      </p:sp>
      <p:pic>
        <p:nvPicPr>
          <p:cNvPr id="8" name="Picture 7" descr="Peredo_et_al.png"/>
          <p:cNvPicPr>
            <a:picLocks noChangeAspect="1"/>
          </p:cNvPicPr>
          <p:nvPr/>
        </p:nvPicPr>
        <p:blipFill>
          <a:blip r:embed="rId2"/>
          <a:stretch>
            <a:fillRect/>
          </a:stretch>
        </p:blipFill>
        <p:spPr>
          <a:xfrm>
            <a:off x="2438400" y="993577"/>
            <a:ext cx="4122858" cy="5245715"/>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FEFE59A-261F-4231-A23A-2373465430AD}" type="slidenum">
              <a:rPr lang="en-US" smtClean="0"/>
              <a:pPr/>
              <a:t>24</a:t>
            </a:fld>
            <a:endParaRPr lang="en-US" dirty="0"/>
          </a:p>
        </p:txBody>
      </p:sp>
      <p:sp>
        <p:nvSpPr>
          <p:cNvPr id="3" name="Footer Placeholder 2"/>
          <p:cNvSpPr>
            <a:spLocks noGrp="1"/>
          </p:cNvSpPr>
          <p:nvPr>
            <p:ph type="ftr" sz="quarter" idx="11"/>
          </p:nvPr>
        </p:nvSpPr>
        <p:spPr/>
        <p:txBody>
          <a:bodyPr/>
          <a:lstStyle/>
          <a:p>
            <a:pPr algn="l"/>
            <a:r>
              <a:rPr lang="en-US" smtClean="0"/>
              <a:t>GEM Summer Workshop: 20-27 June 2009</a:t>
            </a:r>
            <a:endParaRPr lang="en-US" dirty="0"/>
          </a:p>
        </p:txBody>
      </p:sp>
      <p:sp>
        <p:nvSpPr>
          <p:cNvPr id="4" name="Rectangle 3"/>
          <p:cNvSpPr/>
          <p:nvPr/>
        </p:nvSpPr>
        <p:spPr>
          <a:xfrm>
            <a:off x="322921" y="152400"/>
            <a:ext cx="4039054" cy="461665"/>
          </a:xfrm>
          <a:prstGeom prst="rect">
            <a:avLst/>
          </a:prstGeom>
        </p:spPr>
        <p:txBody>
          <a:bodyPr wrap="none">
            <a:spAutoFit/>
          </a:bodyPr>
          <a:lstStyle/>
          <a:p>
            <a:r>
              <a:rPr lang="en-US" sz="2400" u="sng" dirty="0" smtClean="0">
                <a:solidFill>
                  <a:srgbClr val="FFFF00"/>
                </a:solidFill>
              </a:rPr>
              <a:t>Outer boundary (Bow shock)</a:t>
            </a:r>
            <a:endParaRPr lang="en-US" sz="2400" u="sng" dirty="0">
              <a:solidFill>
                <a:srgbClr val="FFFF00"/>
              </a:solidFill>
            </a:endParaRPr>
          </a:p>
        </p:txBody>
      </p:sp>
      <p:sp>
        <p:nvSpPr>
          <p:cNvPr id="5" name="TextBox 4"/>
          <p:cNvSpPr txBox="1"/>
          <p:nvPr/>
        </p:nvSpPr>
        <p:spPr>
          <a:xfrm>
            <a:off x="381000" y="533400"/>
            <a:ext cx="2703561" cy="369332"/>
          </a:xfrm>
          <a:prstGeom prst="rect">
            <a:avLst/>
          </a:prstGeom>
          <a:noFill/>
        </p:spPr>
        <p:txBody>
          <a:bodyPr wrap="none" rtlCol="0">
            <a:spAutoFit/>
          </a:bodyPr>
          <a:lstStyle/>
          <a:p>
            <a:r>
              <a:rPr lang="en-US" dirty="0" smtClean="0"/>
              <a:t>Distant bow shock shape </a:t>
            </a:r>
            <a:endParaRPr lang="en-US" dirty="0"/>
          </a:p>
        </p:txBody>
      </p:sp>
      <p:pic>
        <p:nvPicPr>
          <p:cNvPr id="7" name="Picture 6" descr="Khurana_Kivelson_1994.png"/>
          <p:cNvPicPr>
            <a:picLocks noChangeAspect="1"/>
          </p:cNvPicPr>
          <p:nvPr/>
        </p:nvPicPr>
        <p:blipFill>
          <a:blip r:embed="rId2"/>
          <a:stretch>
            <a:fillRect/>
          </a:stretch>
        </p:blipFill>
        <p:spPr>
          <a:xfrm>
            <a:off x="365295" y="1447800"/>
            <a:ext cx="3901905" cy="4290476"/>
          </a:xfrm>
          <a:prstGeom prst="rect">
            <a:avLst/>
          </a:prstGeom>
        </p:spPr>
      </p:pic>
      <p:pic>
        <p:nvPicPr>
          <p:cNvPr id="8" name="Picture 7" descr="Bennett_1.png"/>
          <p:cNvPicPr>
            <a:picLocks noChangeAspect="1"/>
          </p:cNvPicPr>
          <p:nvPr/>
        </p:nvPicPr>
        <p:blipFill>
          <a:blip r:embed="rId3"/>
          <a:stretch>
            <a:fillRect/>
          </a:stretch>
        </p:blipFill>
        <p:spPr>
          <a:xfrm>
            <a:off x="5719200" y="372800"/>
            <a:ext cx="3120000" cy="2980000"/>
          </a:xfrm>
          <a:prstGeom prst="rect">
            <a:avLst/>
          </a:prstGeom>
        </p:spPr>
      </p:pic>
      <p:pic>
        <p:nvPicPr>
          <p:cNvPr id="9" name="Picture 8" descr="Bennett_2.png"/>
          <p:cNvPicPr>
            <a:picLocks noChangeAspect="1"/>
          </p:cNvPicPr>
          <p:nvPr/>
        </p:nvPicPr>
        <p:blipFill>
          <a:blip r:embed="rId4"/>
          <a:stretch>
            <a:fillRect/>
          </a:stretch>
        </p:blipFill>
        <p:spPr>
          <a:xfrm>
            <a:off x="5712533" y="3447466"/>
            <a:ext cx="3126667" cy="2953334"/>
          </a:xfrm>
          <a:prstGeom prst="rect">
            <a:avLst/>
          </a:prstGeom>
        </p:spPr>
      </p:pic>
      <p:sp>
        <p:nvSpPr>
          <p:cNvPr id="10" name="TextBox 9"/>
          <p:cNvSpPr txBox="1"/>
          <p:nvPr/>
        </p:nvSpPr>
        <p:spPr>
          <a:xfrm>
            <a:off x="533400" y="1066800"/>
            <a:ext cx="3650102" cy="369332"/>
          </a:xfrm>
          <a:prstGeom prst="rect">
            <a:avLst/>
          </a:prstGeom>
          <a:noFill/>
        </p:spPr>
        <p:txBody>
          <a:bodyPr wrap="none" rtlCol="0">
            <a:spAutoFit/>
          </a:bodyPr>
          <a:lstStyle/>
          <a:p>
            <a:r>
              <a:rPr lang="en-US" i="1" dirty="0" err="1" smtClean="0"/>
              <a:t>Khurana</a:t>
            </a:r>
            <a:r>
              <a:rPr lang="en-US" i="1" dirty="0" smtClean="0"/>
              <a:t> and </a:t>
            </a:r>
            <a:r>
              <a:rPr lang="en-US" i="1" dirty="0" err="1" smtClean="0"/>
              <a:t>Kivelson</a:t>
            </a:r>
            <a:r>
              <a:rPr lang="en-US" i="1" dirty="0" smtClean="0"/>
              <a:t>, JGR</a:t>
            </a:r>
            <a:r>
              <a:rPr lang="en-US" dirty="0" smtClean="0"/>
              <a:t>, [1994]</a:t>
            </a:r>
            <a:endParaRPr lang="en-US" dirty="0"/>
          </a:p>
        </p:txBody>
      </p:sp>
      <p:sp>
        <p:nvSpPr>
          <p:cNvPr id="11" name="TextBox 10"/>
          <p:cNvSpPr txBox="1"/>
          <p:nvPr/>
        </p:nvSpPr>
        <p:spPr>
          <a:xfrm>
            <a:off x="4419600" y="609600"/>
            <a:ext cx="1349024" cy="461665"/>
          </a:xfrm>
          <a:prstGeom prst="rect">
            <a:avLst/>
          </a:prstGeom>
          <a:noFill/>
        </p:spPr>
        <p:txBody>
          <a:bodyPr wrap="none" rtlCol="0">
            <a:spAutoFit/>
          </a:bodyPr>
          <a:lstStyle/>
          <a:p>
            <a:r>
              <a:rPr lang="en-US" sz="1200" dirty="0" smtClean="0"/>
              <a:t>Farris and Russell</a:t>
            </a:r>
          </a:p>
          <a:p>
            <a:pPr algn="ctr"/>
            <a:r>
              <a:rPr lang="en-US" sz="1200" dirty="0" smtClean="0"/>
              <a:t>model</a:t>
            </a:r>
            <a:endParaRPr lang="en-US" sz="1200" dirty="0"/>
          </a:p>
        </p:txBody>
      </p:sp>
      <p:sp>
        <p:nvSpPr>
          <p:cNvPr id="12" name="TextBox 11"/>
          <p:cNvSpPr txBox="1"/>
          <p:nvPr/>
        </p:nvSpPr>
        <p:spPr>
          <a:xfrm>
            <a:off x="4419600" y="3500735"/>
            <a:ext cx="1319785" cy="461665"/>
          </a:xfrm>
          <a:prstGeom prst="rect">
            <a:avLst/>
          </a:prstGeom>
          <a:noFill/>
        </p:spPr>
        <p:txBody>
          <a:bodyPr wrap="none" rtlCol="0">
            <a:spAutoFit/>
          </a:bodyPr>
          <a:lstStyle/>
          <a:p>
            <a:r>
              <a:rPr lang="en-US" sz="1200" dirty="0" smtClean="0"/>
              <a:t>Cairns and Lyons</a:t>
            </a:r>
          </a:p>
          <a:p>
            <a:pPr algn="ctr"/>
            <a:r>
              <a:rPr lang="en-US" sz="1200" dirty="0" smtClean="0"/>
              <a:t>model</a:t>
            </a:r>
            <a:endParaRPr lang="en-US" sz="1200" dirty="0"/>
          </a:p>
        </p:txBody>
      </p:sp>
      <p:sp>
        <p:nvSpPr>
          <p:cNvPr id="13" name="TextBox 12"/>
          <p:cNvSpPr txBox="1"/>
          <p:nvPr/>
        </p:nvSpPr>
        <p:spPr>
          <a:xfrm>
            <a:off x="152401" y="6019800"/>
            <a:ext cx="5410200" cy="461665"/>
          </a:xfrm>
          <a:prstGeom prst="rect">
            <a:avLst/>
          </a:prstGeom>
          <a:noFill/>
        </p:spPr>
        <p:txBody>
          <a:bodyPr wrap="square" rtlCol="0">
            <a:spAutoFit/>
          </a:bodyPr>
          <a:lstStyle/>
          <a:p>
            <a:r>
              <a:rPr lang="en-US" sz="1200" dirty="0" err="1" smtClean="0"/>
              <a:t>Khuarana</a:t>
            </a:r>
            <a:r>
              <a:rPr lang="en-US" sz="1200" dirty="0" smtClean="0"/>
              <a:t> and </a:t>
            </a:r>
            <a:r>
              <a:rPr lang="en-US" sz="1200" dirty="0" err="1" smtClean="0"/>
              <a:t>Kivelson</a:t>
            </a:r>
            <a:r>
              <a:rPr lang="en-US" sz="1200" dirty="0" smtClean="0"/>
              <a:t> model for asymptotic flaring angle correction used  to extend various dayside bow shock models (</a:t>
            </a:r>
            <a:r>
              <a:rPr lang="en-US" sz="1200" i="1" dirty="0" smtClean="0"/>
              <a:t>Bennett et al., JGR</a:t>
            </a:r>
            <a:r>
              <a:rPr lang="en-US" sz="1200" dirty="0" smtClean="0"/>
              <a:t>, 1997)</a:t>
            </a:r>
            <a:endParaRPr lang="en-US" sz="12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FEFE59A-261F-4231-A23A-2373465430AD}" type="slidenum">
              <a:rPr lang="en-US" smtClean="0"/>
              <a:pPr/>
              <a:t>25</a:t>
            </a:fld>
            <a:endParaRPr lang="en-US" dirty="0"/>
          </a:p>
        </p:txBody>
      </p:sp>
      <p:sp>
        <p:nvSpPr>
          <p:cNvPr id="3" name="Footer Placeholder 2"/>
          <p:cNvSpPr>
            <a:spLocks noGrp="1"/>
          </p:cNvSpPr>
          <p:nvPr>
            <p:ph type="ftr" sz="quarter" idx="11"/>
          </p:nvPr>
        </p:nvSpPr>
        <p:spPr/>
        <p:txBody>
          <a:bodyPr/>
          <a:lstStyle/>
          <a:p>
            <a:pPr algn="l"/>
            <a:r>
              <a:rPr lang="en-US" smtClean="0"/>
              <a:t>GEM Summer Workshop: 20-27 June 2009</a:t>
            </a:r>
            <a:endParaRPr lang="en-US" dirty="0"/>
          </a:p>
        </p:txBody>
      </p:sp>
      <p:pic>
        <p:nvPicPr>
          <p:cNvPr id="4" name="Picture 3" descr="Fairfield_et_al.png"/>
          <p:cNvPicPr>
            <a:picLocks noChangeAspect="1"/>
          </p:cNvPicPr>
          <p:nvPr/>
        </p:nvPicPr>
        <p:blipFill>
          <a:blip r:embed="rId2"/>
          <a:srcRect t="8426"/>
          <a:stretch>
            <a:fillRect/>
          </a:stretch>
        </p:blipFill>
        <p:spPr>
          <a:xfrm>
            <a:off x="2514600" y="1020933"/>
            <a:ext cx="4320000" cy="5456067"/>
          </a:xfrm>
          <a:prstGeom prst="rect">
            <a:avLst/>
          </a:prstGeom>
        </p:spPr>
      </p:pic>
      <p:sp>
        <p:nvSpPr>
          <p:cNvPr id="5" name="TextBox 4"/>
          <p:cNvSpPr txBox="1"/>
          <p:nvPr/>
        </p:nvSpPr>
        <p:spPr>
          <a:xfrm>
            <a:off x="3581400" y="759023"/>
            <a:ext cx="2053639" cy="307777"/>
          </a:xfrm>
          <a:prstGeom prst="rect">
            <a:avLst/>
          </a:prstGeom>
          <a:noFill/>
        </p:spPr>
        <p:txBody>
          <a:bodyPr wrap="none" rtlCol="0">
            <a:spAutoFit/>
          </a:bodyPr>
          <a:lstStyle/>
          <a:p>
            <a:r>
              <a:rPr lang="en-US" sz="1400" i="1" dirty="0" smtClean="0"/>
              <a:t>Fairfield et al., JGR</a:t>
            </a:r>
            <a:r>
              <a:rPr lang="en-US" sz="1400" dirty="0" smtClean="0"/>
              <a:t>, 2001</a:t>
            </a:r>
            <a:endParaRPr lang="en-US" sz="1400" dirty="0"/>
          </a:p>
        </p:txBody>
      </p:sp>
      <p:sp>
        <p:nvSpPr>
          <p:cNvPr id="6" name="Rectangle 5"/>
          <p:cNvSpPr/>
          <p:nvPr/>
        </p:nvSpPr>
        <p:spPr>
          <a:xfrm>
            <a:off x="322921" y="152400"/>
            <a:ext cx="4039054" cy="461665"/>
          </a:xfrm>
          <a:prstGeom prst="rect">
            <a:avLst/>
          </a:prstGeom>
        </p:spPr>
        <p:txBody>
          <a:bodyPr wrap="none">
            <a:spAutoFit/>
          </a:bodyPr>
          <a:lstStyle/>
          <a:p>
            <a:r>
              <a:rPr lang="en-US" sz="2400" u="sng" dirty="0" smtClean="0">
                <a:solidFill>
                  <a:srgbClr val="FFFF00"/>
                </a:solidFill>
              </a:rPr>
              <a:t>Outer boundary (Bow shock)</a:t>
            </a:r>
            <a:endParaRPr lang="en-US" sz="2400" u="sng" dirty="0">
              <a:solidFill>
                <a:srgbClr val="FFFF00"/>
              </a:solidFill>
            </a:endParaRPr>
          </a:p>
        </p:txBody>
      </p:sp>
      <p:sp>
        <p:nvSpPr>
          <p:cNvPr id="7" name="TextBox 6"/>
          <p:cNvSpPr txBox="1"/>
          <p:nvPr/>
        </p:nvSpPr>
        <p:spPr>
          <a:xfrm>
            <a:off x="381000" y="533400"/>
            <a:ext cx="4062459" cy="369332"/>
          </a:xfrm>
          <a:prstGeom prst="rect">
            <a:avLst/>
          </a:prstGeom>
          <a:noFill/>
        </p:spPr>
        <p:txBody>
          <a:bodyPr wrap="none" rtlCol="0">
            <a:spAutoFit/>
          </a:bodyPr>
          <a:lstStyle/>
          <a:p>
            <a:r>
              <a:rPr lang="en-US" dirty="0" smtClean="0"/>
              <a:t>Bow shock shape at low Mach number</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FEFE59A-261F-4231-A23A-2373465430AD}" type="slidenum">
              <a:rPr lang="en-US" smtClean="0"/>
              <a:pPr/>
              <a:t>26</a:t>
            </a:fld>
            <a:endParaRPr lang="en-US" dirty="0"/>
          </a:p>
        </p:txBody>
      </p:sp>
      <p:sp>
        <p:nvSpPr>
          <p:cNvPr id="3" name="Footer Placeholder 2"/>
          <p:cNvSpPr>
            <a:spLocks noGrp="1"/>
          </p:cNvSpPr>
          <p:nvPr>
            <p:ph type="ftr" sz="quarter" idx="11"/>
          </p:nvPr>
        </p:nvSpPr>
        <p:spPr/>
        <p:txBody>
          <a:bodyPr/>
          <a:lstStyle/>
          <a:p>
            <a:pPr algn="l"/>
            <a:r>
              <a:rPr lang="en-US" smtClean="0"/>
              <a:t>GEM Summer Workshop: 20-27 June 2009</a:t>
            </a:r>
            <a:endParaRPr lang="en-US" dirty="0"/>
          </a:p>
        </p:txBody>
      </p:sp>
      <p:sp>
        <p:nvSpPr>
          <p:cNvPr id="4" name="Rectangle 3"/>
          <p:cNvSpPr/>
          <p:nvPr/>
        </p:nvSpPr>
        <p:spPr>
          <a:xfrm>
            <a:off x="322921" y="152400"/>
            <a:ext cx="5872441" cy="461665"/>
          </a:xfrm>
          <a:prstGeom prst="rect">
            <a:avLst/>
          </a:prstGeom>
        </p:spPr>
        <p:txBody>
          <a:bodyPr wrap="none">
            <a:spAutoFit/>
          </a:bodyPr>
          <a:lstStyle/>
          <a:p>
            <a:r>
              <a:rPr lang="en-US" sz="2400" u="sng" dirty="0" smtClean="0">
                <a:solidFill>
                  <a:srgbClr val="FFFF00"/>
                </a:solidFill>
              </a:rPr>
              <a:t>Inner boundary (Along the magnetopause)</a:t>
            </a:r>
            <a:endParaRPr lang="en-US" sz="2400" u="sng" dirty="0">
              <a:solidFill>
                <a:srgbClr val="FFFF00"/>
              </a:solidFill>
            </a:endParaRPr>
          </a:p>
        </p:txBody>
      </p:sp>
      <p:sp>
        <p:nvSpPr>
          <p:cNvPr id="5" name="TextBox 4"/>
          <p:cNvSpPr txBox="1"/>
          <p:nvPr/>
        </p:nvSpPr>
        <p:spPr>
          <a:xfrm>
            <a:off x="381000" y="533400"/>
            <a:ext cx="4987456" cy="369332"/>
          </a:xfrm>
          <a:prstGeom prst="rect">
            <a:avLst/>
          </a:prstGeom>
          <a:noFill/>
        </p:spPr>
        <p:txBody>
          <a:bodyPr wrap="none" rtlCol="0">
            <a:spAutoFit/>
          </a:bodyPr>
          <a:lstStyle/>
          <a:p>
            <a:r>
              <a:rPr lang="en-US" dirty="0" smtClean="0"/>
              <a:t>Hydrodynamic parameters along inner boundary</a:t>
            </a:r>
            <a:endParaRPr lang="en-US" dirty="0"/>
          </a:p>
        </p:txBody>
      </p:sp>
      <p:pic>
        <p:nvPicPr>
          <p:cNvPr id="6" name="Picture 5" descr="mp_eq_set_1.png"/>
          <p:cNvPicPr>
            <a:picLocks noChangeAspect="1"/>
          </p:cNvPicPr>
          <p:nvPr/>
        </p:nvPicPr>
        <p:blipFill>
          <a:blip r:embed="rId2"/>
          <a:stretch>
            <a:fillRect/>
          </a:stretch>
        </p:blipFill>
        <p:spPr>
          <a:xfrm>
            <a:off x="304801" y="880491"/>
            <a:ext cx="4054793" cy="5444109"/>
          </a:xfrm>
          <a:prstGeom prst="rect">
            <a:avLst/>
          </a:prstGeom>
        </p:spPr>
      </p:pic>
      <p:pic>
        <p:nvPicPr>
          <p:cNvPr id="7" name="Picture 6" descr="mp_eq_set_2.png"/>
          <p:cNvPicPr>
            <a:picLocks noChangeAspect="1"/>
          </p:cNvPicPr>
          <p:nvPr/>
        </p:nvPicPr>
        <p:blipFill>
          <a:blip r:embed="rId3"/>
          <a:stretch>
            <a:fillRect/>
          </a:stretch>
        </p:blipFill>
        <p:spPr>
          <a:xfrm>
            <a:off x="4495800" y="885920"/>
            <a:ext cx="4035933" cy="5667280"/>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FEFE59A-261F-4231-A23A-2373465430AD}" type="slidenum">
              <a:rPr lang="en-US" smtClean="0"/>
              <a:pPr/>
              <a:t>27</a:t>
            </a:fld>
            <a:endParaRPr lang="en-US" dirty="0"/>
          </a:p>
        </p:txBody>
      </p:sp>
      <p:sp>
        <p:nvSpPr>
          <p:cNvPr id="3" name="Footer Placeholder 2"/>
          <p:cNvSpPr>
            <a:spLocks noGrp="1"/>
          </p:cNvSpPr>
          <p:nvPr>
            <p:ph type="ftr" sz="quarter" idx="11"/>
          </p:nvPr>
        </p:nvSpPr>
        <p:spPr/>
        <p:txBody>
          <a:bodyPr/>
          <a:lstStyle/>
          <a:p>
            <a:pPr algn="l"/>
            <a:r>
              <a:rPr lang="en-US" smtClean="0"/>
              <a:t>GEM Summer Workshop: 20-27 June 2009</a:t>
            </a:r>
            <a:endParaRPr lang="en-US" dirty="0"/>
          </a:p>
        </p:txBody>
      </p:sp>
      <p:pic>
        <p:nvPicPr>
          <p:cNvPr id="4" name="Picture 3" descr="mp_eq_set_3.png"/>
          <p:cNvPicPr>
            <a:picLocks noChangeAspect="1"/>
          </p:cNvPicPr>
          <p:nvPr/>
        </p:nvPicPr>
        <p:blipFill>
          <a:blip r:embed="rId2"/>
          <a:stretch>
            <a:fillRect/>
          </a:stretch>
        </p:blipFill>
        <p:spPr>
          <a:xfrm>
            <a:off x="304800" y="2704338"/>
            <a:ext cx="3988784" cy="3696462"/>
          </a:xfrm>
          <a:prstGeom prst="rect">
            <a:avLst/>
          </a:prstGeom>
        </p:spPr>
      </p:pic>
      <p:pic>
        <p:nvPicPr>
          <p:cNvPr id="5" name="Picture 4" descr="mp_eq_set_4.png"/>
          <p:cNvPicPr>
            <a:picLocks noChangeAspect="1"/>
          </p:cNvPicPr>
          <p:nvPr/>
        </p:nvPicPr>
        <p:blipFill>
          <a:blip r:embed="rId3"/>
          <a:srcRect b="88889"/>
          <a:stretch>
            <a:fillRect/>
          </a:stretch>
        </p:blipFill>
        <p:spPr>
          <a:xfrm>
            <a:off x="304800" y="1066800"/>
            <a:ext cx="3979355" cy="394299"/>
          </a:xfrm>
          <a:prstGeom prst="rect">
            <a:avLst/>
          </a:prstGeom>
        </p:spPr>
      </p:pic>
      <p:pic>
        <p:nvPicPr>
          <p:cNvPr id="6" name="Picture 5" descr="mp_eq_set_5.png"/>
          <p:cNvPicPr>
            <a:picLocks noChangeAspect="1"/>
          </p:cNvPicPr>
          <p:nvPr/>
        </p:nvPicPr>
        <p:blipFill>
          <a:blip r:embed="rId4"/>
          <a:srcRect b="86667"/>
          <a:stretch>
            <a:fillRect/>
          </a:stretch>
        </p:blipFill>
        <p:spPr>
          <a:xfrm>
            <a:off x="304800" y="1613499"/>
            <a:ext cx="3941636" cy="382210"/>
          </a:xfrm>
          <a:prstGeom prst="rect">
            <a:avLst/>
          </a:prstGeom>
        </p:spPr>
      </p:pic>
      <p:pic>
        <p:nvPicPr>
          <p:cNvPr id="7" name="Picture 6" descr="mp_eq_set_6.png"/>
          <p:cNvPicPr>
            <a:picLocks noChangeAspect="1"/>
          </p:cNvPicPr>
          <p:nvPr/>
        </p:nvPicPr>
        <p:blipFill>
          <a:blip r:embed="rId5"/>
          <a:srcRect b="86078"/>
          <a:stretch>
            <a:fillRect/>
          </a:stretch>
        </p:blipFill>
        <p:spPr>
          <a:xfrm>
            <a:off x="304800" y="2146899"/>
            <a:ext cx="3960495" cy="369337"/>
          </a:xfrm>
          <a:prstGeom prst="rect">
            <a:avLst/>
          </a:prstGeom>
        </p:spPr>
      </p:pic>
      <p:sp>
        <p:nvSpPr>
          <p:cNvPr id="8" name="Rectangle 7"/>
          <p:cNvSpPr/>
          <p:nvPr/>
        </p:nvSpPr>
        <p:spPr>
          <a:xfrm>
            <a:off x="322921" y="152400"/>
            <a:ext cx="5872441" cy="461665"/>
          </a:xfrm>
          <a:prstGeom prst="rect">
            <a:avLst/>
          </a:prstGeom>
        </p:spPr>
        <p:txBody>
          <a:bodyPr wrap="none">
            <a:spAutoFit/>
          </a:bodyPr>
          <a:lstStyle/>
          <a:p>
            <a:r>
              <a:rPr lang="en-US" sz="2400" u="sng" dirty="0" smtClean="0">
                <a:solidFill>
                  <a:srgbClr val="FFFF00"/>
                </a:solidFill>
              </a:rPr>
              <a:t>Inner boundary (Along the magnetopause)</a:t>
            </a:r>
            <a:endParaRPr lang="en-US" sz="2400" u="sng" dirty="0">
              <a:solidFill>
                <a:srgbClr val="FFFF00"/>
              </a:solidFill>
            </a:endParaRPr>
          </a:p>
        </p:txBody>
      </p:sp>
      <p:sp>
        <p:nvSpPr>
          <p:cNvPr id="9" name="TextBox 8"/>
          <p:cNvSpPr txBox="1"/>
          <p:nvPr/>
        </p:nvSpPr>
        <p:spPr>
          <a:xfrm>
            <a:off x="381000" y="533400"/>
            <a:ext cx="4987456" cy="369332"/>
          </a:xfrm>
          <a:prstGeom prst="rect">
            <a:avLst/>
          </a:prstGeom>
          <a:noFill/>
        </p:spPr>
        <p:txBody>
          <a:bodyPr wrap="none" rtlCol="0">
            <a:spAutoFit/>
          </a:bodyPr>
          <a:lstStyle/>
          <a:p>
            <a:r>
              <a:rPr lang="en-US" dirty="0" smtClean="0"/>
              <a:t>Hydrodynamic parameters along inner boundary</a:t>
            </a:r>
            <a:endParaRPr lang="en-US" dirty="0"/>
          </a:p>
        </p:txBody>
      </p:sp>
      <p:pic>
        <p:nvPicPr>
          <p:cNvPr id="10" name="Picture 9" descr="mp_eq_set_9.png"/>
          <p:cNvPicPr>
            <a:picLocks noChangeAspect="1"/>
          </p:cNvPicPr>
          <p:nvPr/>
        </p:nvPicPr>
        <p:blipFill>
          <a:blip r:embed="rId6"/>
          <a:stretch>
            <a:fillRect/>
          </a:stretch>
        </p:blipFill>
        <p:spPr>
          <a:xfrm>
            <a:off x="4572000" y="938784"/>
            <a:ext cx="3959352" cy="553821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FEFE59A-261F-4231-A23A-2373465430AD}" type="slidenum">
              <a:rPr lang="en-US" smtClean="0"/>
              <a:pPr/>
              <a:t>28</a:t>
            </a:fld>
            <a:endParaRPr lang="en-US" dirty="0"/>
          </a:p>
        </p:txBody>
      </p:sp>
      <p:sp>
        <p:nvSpPr>
          <p:cNvPr id="3" name="Footer Placeholder 2"/>
          <p:cNvSpPr>
            <a:spLocks noGrp="1"/>
          </p:cNvSpPr>
          <p:nvPr>
            <p:ph type="ftr" sz="quarter" idx="11"/>
          </p:nvPr>
        </p:nvSpPr>
        <p:spPr/>
        <p:txBody>
          <a:bodyPr/>
          <a:lstStyle/>
          <a:p>
            <a:pPr algn="l"/>
            <a:r>
              <a:rPr lang="en-US" smtClean="0"/>
              <a:t>GEM Summer Workshop: 20-27 June 2009</a:t>
            </a:r>
            <a:endParaRPr lang="en-US" dirty="0"/>
          </a:p>
        </p:txBody>
      </p:sp>
      <p:sp>
        <p:nvSpPr>
          <p:cNvPr id="4" name="Rectangle 3"/>
          <p:cNvSpPr/>
          <p:nvPr/>
        </p:nvSpPr>
        <p:spPr>
          <a:xfrm>
            <a:off x="322921" y="152400"/>
            <a:ext cx="5872441" cy="461665"/>
          </a:xfrm>
          <a:prstGeom prst="rect">
            <a:avLst/>
          </a:prstGeom>
        </p:spPr>
        <p:txBody>
          <a:bodyPr wrap="none">
            <a:spAutoFit/>
          </a:bodyPr>
          <a:lstStyle/>
          <a:p>
            <a:r>
              <a:rPr lang="en-US" sz="2400" u="sng" dirty="0" smtClean="0">
                <a:solidFill>
                  <a:srgbClr val="FFFF00"/>
                </a:solidFill>
              </a:rPr>
              <a:t>Inner boundary (Along the magnetopause)</a:t>
            </a:r>
            <a:endParaRPr lang="en-US" sz="2400" u="sng" dirty="0">
              <a:solidFill>
                <a:srgbClr val="FFFF00"/>
              </a:solidFill>
            </a:endParaRPr>
          </a:p>
        </p:txBody>
      </p:sp>
      <p:sp>
        <p:nvSpPr>
          <p:cNvPr id="5" name="TextBox 4"/>
          <p:cNvSpPr txBox="1"/>
          <p:nvPr/>
        </p:nvSpPr>
        <p:spPr>
          <a:xfrm>
            <a:off x="381000" y="533400"/>
            <a:ext cx="4266937" cy="369332"/>
          </a:xfrm>
          <a:prstGeom prst="rect">
            <a:avLst/>
          </a:prstGeom>
          <a:noFill/>
        </p:spPr>
        <p:txBody>
          <a:bodyPr wrap="none" rtlCol="0">
            <a:spAutoFit/>
          </a:bodyPr>
          <a:lstStyle/>
          <a:p>
            <a:r>
              <a:rPr lang="en-US" dirty="0" smtClean="0"/>
              <a:t>Plasma parameters along inner boundary</a:t>
            </a:r>
            <a:endParaRPr lang="en-US" dirty="0"/>
          </a:p>
        </p:txBody>
      </p:sp>
      <p:pic>
        <p:nvPicPr>
          <p:cNvPr id="6" name="Picture 5" descr="mp_eq_set_7.png"/>
          <p:cNvPicPr>
            <a:picLocks noChangeAspect="1"/>
          </p:cNvPicPr>
          <p:nvPr/>
        </p:nvPicPr>
        <p:blipFill>
          <a:blip r:embed="rId2"/>
          <a:stretch>
            <a:fillRect/>
          </a:stretch>
        </p:blipFill>
        <p:spPr>
          <a:xfrm>
            <a:off x="838200" y="971550"/>
            <a:ext cx="3626739" cy="5429250"/>
          </a:xfrm>
          <a:prstGeom prst="rect">
            <a:avLst/>
          </a:prstGeom>
        </p:spPr>
      </p:pic>
      <p:pic>
        <p:nvPicPr>
          <p:cNvPr id="7" name="Picture 6" descr="mp_eq_set_8.png"/>
          <p:cNvPicPr>
            <a:picLocks noChangeAspect="1"/>
          </p:cNvPicPr>
          <p:nvPr/>
        </p:nvPicPr>
        <p:blipFill>
          <a:blip r:embed="rId3"/>
          <a:srcRect b="1390"/>
          <a:stretch>
            <a:fillRect/>
          </a:stretch>
        </p:blipFill>
        <p:spPr>
          <a:xfrm>
            <a:off x="4876800" y="993457"/>
            <a:ext cx="3659315" cy="5407343"/>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FEFE59A-261F-4231-A23A-2373465430AD}" type="slidenum">
              <a:rPr lang="en-US" smtClean="0"/>
              <a:pPr/>
              <a:t>29</a:t>
            </a:fld>
            <a:endParaRPr lang="en-US" dirty="0"/>
          </a:p>
        </p:txBody>
      </p:sp>
      <p:sp>
        <p:nvSpPr>
          <p:cNvPr id="3" name="Footer Placeholder 2"/>
          <p:cNvSpPr>
            <a:spLocks noGrp="1"/>
          </p:cNvSpPr>
          <p:nvPr>
            <p:ph type="ftr" sz="quarter" idx="11"/>
          </p:nvPr>
        </p:nvSpPr>
        <p:spPr/>
        <p:txBody>
          <a:bodyPr/>
          <a:lstStyle/>
          <a:p>
            <a:pPr algn="l"/>
            <a:r>
              <a:rPr lang="en-US" smtClean="0"/>
              <a:t>GEM Summer Workshop: 20-27 June 2009</a:t>
            </a:r>
            <a:endParaRPr lang="en-US" dirty="0"/>
          </a:p>
        </p:txBody>
      </p:sp>
      <p:pic>
        <p:nvPicPr>
          <p:cNvPr id="6" name="Picture 5" descr="Southwood_Kivelson_1995.png"/>
          <p:cNvPicPr>
            <a:picLocks noChangeAspect="1"/>
          </p:cNvPicPr>
          <p:nvPr/>
        </p:nvPicPr>
        <p:blipFill>
          <a:blip r:embed="rId2"/>
          <a:stretch>
            <a:fillRect/>
          </a:stretch>
        </p:blipFill>
        <p:spPr>
          <a:xfrm>
            <a:off x="152400" y="1000752"/>
            <a:ext cx="3580953" cy="5019048"/>
          </a:xfrm>
          <a:prstGeom prst="rect">
            <a:avLst/>
          </a:prstGeom>
        </p:spPr>
      </p:pic>
      <p:pic>
        <p:nvPicPr>
          <p:cNvPr id="7" name="Picture 6" descr="Song_et_al_comparison.png"/>
          <p:cNvPicPr>
            <a:picLocks noChangeAspect="1"/>
          </p:cNvPicPr>
          <p:nvPr/>
        </p:nvPicPr>
        <p:blipFill>
          <a:blip r:embed="rId3"/>
          <a:stretch>
            <a:fillRect/>
          </a:stretch>
        </p:blipFill>
        <p:spPr>
          <a:xfrm>
            <a:off x="3898085" y="995676"/>
            <a:ext cx="5169715" cy="4687524"/>
          </a:xfrm>
          <a:prstGeom prst="rect">
            <a:avLst/>
          </a:prstGeom>
        </p:spPr>
      </p:pic>
      <p:sp>
        <p:nvSpPr>
          <p:cNvPr id="8" name="TextBox 7"/>
          <p:cNvSpPr txBox="1"/>
          <p:nvPr/>
        </p:nvSpPr>
        <p:spPr>
          <a:xfrm>
            <a:off x="319893" y="533400"/>
            <a:ext cx="6416628" cy="369332"/>
          </a:xfrm>
          <a:prstGeom prst="rect">
            <a:avLst/>
          </a:prstGeom>
          <a:noFill/>
        </p:spPr>
        <p:txBody>
          <a:bodyPr wrap="none" rtlCol="0">
            <a:spAutoFit/>
          </a:bodyPr>
          <a:lstStyle/>
          <a:p>
            <a:r>
              <a:rPr lang="en-US" dirty="0" smtClean="0"/>
              <a:t>MHD features – slow mode shock and plasma depletion layer</a:t>
            </a:r>
            <a:endParaRPr lang="en-US" dirty="0"/>
          </a:p>
        </p:txBody>
      </p:sp>
      <p:sp>
        <p:nvSpPr>
          <p:cNvPr id="9" name="Rectangle 8"/>
          <p:cNvSpPr/>
          <p:nvPr/>
        </p:nvSpPr>
        <p:spPr>
          <a:xfrm>
            <a:off x="322921" y="152400"/>
            <a:ext cx="5872441" cy="461665"/>
          </a:xfrm>
          <a:prstGeom prst="rect">
            <a:avLst/>
          </a:prstGeom>
        </p:spPr>
        <p:txBody>
          <a:bodyPr wrap="none">
            <a:spAutoFit/>
          </a:bodyPr>
          <a:lstStyle/>
          <a:p>
            <a:r>
              <a:rPr lang="en-US" sz="2400" u="sng" dirty="0" smtClean="0">
                <a:solidFill>
                  <a:srgbClr val="FFFF00"/>
                </a:solidFill>
              </a:rPr>
              <a:t>Inner boundary (Along the magnetopause)</a:t>
            </a:r>
            <a:endParaRPr lang="en-US" sz="2400" u="sng" dirty="0">
              <a:solidFill>
                <a:srgbClr val="FFFF00"/>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685800"/>
            <a:ext cx="5234510" cy="584775"/>
          </a:xfrm>
          <a:prstGeom prst="rect">
            <a:avLst/>
          </a:prstGeom>
        </p:spPr>
        <p:txBody>
          <a:bodyPr wrap="none">
            <a:spAutoFit/>
          </a:bodyPr>
          <a:lstStyle/>
          <a:p>
            <a:r>
              <a:rPr lang="en-US" sz="3200" u="sng" dirty="0" smtClean="0">
                <a:solidFill>
                  <a:srgbClr val="FFFF00"/>
                </a:solidFill>
              </a:rPr>
              <a:t>What is the </a:t>
            </a:r>
            <a:r>
              <a:rPr lang="en-US" sz="3200" u="sng" dirty="0" err="1" smtClean="0">
                <a:solidFill>
                  <a:srgbClr val="FFFF00"/>
                </a:solidFill>
              </a:rPr>
              <a:t>magnetosheath</a:t>
            </a:r>
            <a:r>
              <a:rPr lang="en-US" sz="3200" u="sng" dirty="0" smtClean="0">
                <a:solidFill>
                  <a:srgbClr val="FFFF00"/>
                </a:solidFill>
              </a:rPr>
              <a:t>?</a:t>
            </a:r>
            <a:endParaRPr lang="en-US" sz="3200" u="sng" dirty="0">
              <a:solidFill>
                <a:srgbClr val="FFFF00"/>
              </a:solidFill>
            </a:endParaRPr>
          </a:p>
        </p:txBody>
      </p:sp>
      <p:sp>
        <p:nvSpPr>
          <p:cNvPr id="4" name="Slide Number Placeholder 3"/>
          <p:cNvSpPr>
            <a:spLocks noGrp="1"/>
          </p:cNvSpPr>
          <p:nvPr>
            <p:ph type="sldNum" sz="quarter" idx="12"/>
          </p:nvPr>
        </p:nvSpPr>
        <p:spPr/>
        <p:txBody>
          <a:bodyPr/>
          <a:lstStyle/>
          <a:p>
            <a:fld id="{AFEFE59A-261F-4231-A23A-2373465430AD}" type="slidenum">
              <a:rPr lang="en-US" smtClean="0"/>
              <a:pPr/>
              <a:t>3</a:t>
            </a:fld>
            <a:endParaRPr lang="en-US" dirty="0"/>
          </a:p>
        </p:txBody>
      </p:sp>
      <p:sp>
        <p:nvSpPr>
          <p:cNvPr id="5" name="Footer Placeholder 4"/>
          <p:cNvSpPr>
            <a:spLocks noGrp="1"/>
          </p:cNvSpPr>
          <p:nvPr>
            <p:ph type="ftr" sz="quarter" idx="11"/>
          </p:nvPr>
        </p:nvSpPr>
        <p:spPr/>
        <p:txBody>
          <a:bodyPr/>
          <a:lstStyle/>
          <a:p>
            <a:pPr algn="l"/>
            <a:r>
              <a:rPr lang="en-US" smtClean="0"/>
              <a:t>GEM Summer Workshop: 20-27 June 2009</a:t>
            </a:r>
            <a:endParaRPr lang="en-US" dirty="0"/>
          </a:p>
        </p:txBody>
      </p:sp>
      <p:sp>
        <p:nvSpPr>
          <p:cNvPr id="6" name="TextBox 5"/>
          <p:cNvSpPr txBox="1"/>
          <p:nvPr/>
        </p:nvSpPr>
        <p:spPr>
          <a:xfrm>
            <a:off x="685800" y="2159675"/>
            <a:ext cx="4191000" cy="2031325"/>
          </a:xfrm>
          <a:prstGeom prst="rect">
            <a:avLst/>
          </a:prstGeom>
          <a:noFill/>
        </p:spPr>
        <p:txBody>
          <a:bodyPr wrap="square" rtlCol="0">
            <a:spAutoFit/>
          </a:bodyPr>
          <a:lstStyle/>
          <a:p>
            <a:r>
              <a:rPr lang="en-US" dirty="0" smtClean="0"/>
              <a:t>The </a:t>
            </a:r>
            <a:r>
              <a:rPr lang="en-US" dirty="0" err="1" smtClean="0"/>
              <a:t>magnetosheath</a:t>
            </a:r>
            <a:r>
              <a:rPr lang="en-US" dirty="0" smtClean="0"/>
              <a:t> is the region of space between a planetary obstacle (magnetopause or </a:t>
            </a:r>
            <a:r>
              <a:rPr lang="en-US" dirty="0" err="1" smtClean="0"/>
              <a:t>ionopause</a:t>
            </a:r>
            <a:r>
              <a:rPr lang="en-US" dirty="0" smtClean="0"/>
              <a:t>) and a detached bow shock; which exists to slow and divert the super-</a:t>
            </a:r>
            <a:r>
              <a:rPr lang="en-US" dirty="0" err="1" smtClean="0"/>
              <a:t>magnetosonic</a:t>
            </a:r>
            <a:r>
              <a:rPr lang="en-US" dirty="0" smtClean="0"/>
              <a:t> solar wind plasma flow around the planetary obstacle.</a:t>
            </a:r>
            <a:endParaRPr lang="en-US" dirty="0"/>
          </a:p>
        </p:txBody>
      </p:sp>
      <p:pic>
        <p:nvPicPr>
          <p:cNvPr id="30722" name="Picture 2" descr="http://www.mpi-hd.mpg.de/dustgroup/~graps/earth/Image241.gif"/>
          <p:cNvPicPr>
            <a:picLocks noChangeAspect="1" noChangeArrowheads="1"/>
          </p:cNvPicPr>
          <p:nvPr/>
        </p:nvPicPr>
        <p:blipFill>
          <a:blip r:embed="rId2"/>
          <a:srcRect/>
          <a:stretch>
            <a:fillRect/>
          </a:stretch>
        </p:blipFill>
        <p:spPr bwMode="auto">
          <a:xfrm>
            <a:off x="4876800" y="1752600"/>
            <a:ext cx="3352800" cy="3305175"/>
          </a:xfrm>
          <a:prstGeom prst="rect">
            <a:avLst/>
          </a:prstGeom>
          <a:noFill/>
        </p:spPr>
      </p:pic>
      <p:sp>
        <p:nvSpPr>
          <p:cNvPr id="7" name="Rectangle 6"/>
          <p:cNvSpPr/>
          <p:nvPr/>
        </p:nvSpPr>
        <p:spPr>
          <a:xfrm>
            <a:off x="4800600" y="5181600"/>
            <a:ext cx="3733800" cy="646331"/>
          </a:xfrm>
          <a:prstGeom prst="rect">
            <a:avLst/>
          </a:prstGeom>
        </p:spPr>
        <p:txBody>
          <a:bodyPr wrap="square">
            <a:spAutoFit/>
          </a:bodyPr>
          <a:lstStyle/>
          <a:p>
            <a:r>
              <a:rPr lang="en-US" sz="1200" dirty="0" smtClean="0"/>
              <a:t>Figure from Van Allen, J., "Magnetospheres, Cosmic Rays, and the Interplanetary Medium", in The New Solar System, [1991], pg. 29.</a:t>
            </a:r>
            <a:endParaRPr lang="en-US" sz="12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FEFE59A-261F-4231-A23A-2373465430AD}" type="slidenum">
              <a:rPr lang="en-US" smtClean="0"/>
              <a:pPr/>
              <a:t>30</a:t>
            </a:fld>
            <a:endParaRPr lang="en-US" dirty="0"/>
          </a:p>
        </p:txBody>
      </p:sp>
      <p:sp>
        <p:nvSpPr>
          <p:cNvPr id="3" name="Footer Placeholder 2"/>
          <p:cNvSpPr>
            <a:spLocks noGrp="1"/>
          </p:cNvSpPr>
          <p:nvPr>
            <p:ph type="ftr" sz="quarter" idx="11"/>
          </p:nvPr>
        </p:nvSpPr>
        <p:spPr/>
        <p:txBody>
          <a:bodyPr/>
          <a:lstStyle/>
          <a:p>
            <a:pPr algn="l"/>
            <a:r>
              <a:rPr lang="en-US" smtClean="0"/>
              <a:t>GEM Summer Workshop: 20-27 June 2009</a:t>
            </a:r>
            <a:endParaRPr lang="en-US" dirty="0"/>
          </a:p>
        </p:txBody>
      </p:sp>
      <p:sp>
        <p:nvSpPr>
          <p:cNvPr id="4" name="Rectangle 3"/>
          <p:cNvSpPr/>
          <p:nvPr/>
        </p:nvSpPr>
        <p:spPr>
          <a:xfrm>
            <a:off x="304800" y="228600"/>
            <a:ext cx="5872441" cy="461665"/>
          </a:xfrm>
          <a:prstGeom prst="rect">
            <a:avLst/>
          </a:prstGeom>
        </p:spPr>
        <p:txBody>
          <a:bodyPr wrap="none">
            <a:spAutoFit/>
          </a:bodyPr>
          <a:lstStyle/>
          <a:p>
            <a:r>
              <a:rPr lang="en-US" sz="2400" u="sng" dirty="0" smtClean="0">
                <a:solidFill>
                  <a:srgbClr val="FFFF00"/>
                </a:solidFill>
              </a:rPr>
              <a:t>Inner boundary (Along the magnetopause)</a:t>
            </a:r>
            <a:endParaRPr lang="en-US" sz="2400" u="sng" dirty="0">
              <a:solidFill>
                <a:srgbClr val="FFFF00"/>
              </a:solidFill>
            </a:endParaRPr>
          </a:p>
        </p:txBody>
      </p:sp>
      <p:pic>
        <p:nvPicPr>
          <p:cNvPr id="5" name="Picture 4" descr="Petrinec_et_al_1997_F1.png"/>
          <p:cNvPicPr>
            <a:picLocks noChangeAspect="1"/>
          </p:cNvPicPr>
          <p:nvPr/>
        </p:nvPicPr>
        <p:blipFill>
          <a:blip r:embed="rId2"/>
          <a:stretch>
            <a:fillRect/>
          </a:stretch>
        </p:blipFill>
        <p:spPr>
          <a:xfrm>
            <a:off x="168171" y="945523"/>
            <a:ext cx="4251429" cy="5150477"/>
          </a:xfrm>
          <a:prstGeom prst="rect">
            <a:avLst/>
          </a:prstGeom>
        </p:spPr>
      </p:pic>
      <p:pic>
        <p:nvPicPr>
          <p:cNvPr id="6" name="Picture 5" descr="Petrinec_et_al_1997_F3.png"/>
          <p:cNvPicPr>
            <a:picLocks noChangeAspect="1"/>
          </p:cNvPicPr>
          <p:nvPr/>
        </p:nvPicPr>
        <p:blipFill>
          <a:blip r:embed="rId3"/>
          <a:stretch>
            <a:fillRect/>
          </a:stretch>
        </p:blipFill>
        <p:spPr>
          <a:xfrm>
            <a:off x="4572000" y="1160257"/>
            <a:ext cx="4135715" cy="4707143"/>
          </a:xfrm>
          <a:prstGeom prst="rect">
            <a:avLst/>
          </a:prstGeom>
        </p:spPr>
      </p:pic>
      <p:sp>
        <p:nvSpPr>
          <p:cNvPr id="7" name="TextBox 6"/>
          <p:cNvSpPr txBox="1"/>
          <p:nvPr/>
        </p:nvSpPr>
        <p:spPr>
          <a:xfrm>
            <a:off x="319893" y="533400"/>
            <a:ext cx="2956707" cy="369332"/>
          </a:xfrm>
          <a:prstGeom prst="rect">
            <a:avLst/>
          </a:prstGeom>
          <a:noFill/>
        </p:spPr>
        <p:txBody>
          <a:bodyPr wrap="none" rtlCol="0">
            <a:spAutoFit/>
          </a:bodyPr>
          <a:lstStyle/>
          <a:p>
            <a:r>
              <a:rPr lang="en-US" dirty="0" smtClean="0"/>
              <a:t>Sources of accelerated flows</a:t>
            </a: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FEFE59A-261F-4231-A23A-2373465430AD}" type="slidenum">
              <a:rPr lang="en-US" smtClean="0"/>
              <a:pPr/>
              <a:t>31</a:t>
            </a:fld>
            <a:endParaRPr lang="en-US" dirty="0"/>
          </a:p>
        </p:txBody>
      </p:sp>
      <p:sp>
        <p:nvSpPr>
          <p:cNvPr id="3" name="Footer Placeholder 2"/>
          <p:cNvSpPr>
            <a:spLocks noGrp="1"/>
          </p:cNvSpPr>
          <p:nvPr>
            <p:ph type="ftr" sz="quarter" idx="11"/>
          </p:nvPr>
        </p:nvSpPr>
        <p:spPr/>
        <p:txBody>
          <a:bodyPr/>
          <a:lstStyle/>
          <a:p>
            <a:pPr algn="l"/>
            <a:r>
              <a:rPr lang="en-US" smtClean="0"/>
              <a:t>GEM Summer Workshop: 20-27 June 2009</a:t>
            </a:r>
            <a:endParaRPr lang="en-US" dirty="0"/>
          </a:p>
        </p:txBody>
      </p:sp>
      <p:sp>
        <p:nvSpPr>
          <p:cNvPr id="4" name="Rectangle 3"/>
          <p:cNvSpPr/>
          <p:nvPr/>
        </p:nvSpPr>
        <p:spPr>
          <a:xfrm>
            <a:off x="322921" y="152400"/>
            <a:ext cx="5872441" cy="461665"/>
          </a:xfrm>
          <a:prstGeom prst="rect">
            <a:avLst/>
          </a:prstGeom>
        </p:spPr>
        <p:txBody>
          <a:bodyPr wrap="none">
            <a:spAutoFit/>
          </a:bodyPr>
          <a:lstStyle/>
          <a:p>
            <a:r>
              <a:rPr lang="en-US" sz="2400" u="sng" dirty="0" smtClean="0">
                <a:solidFill>
                  <a:srgbClr val="FFFF00"/>
                </a:solidFill>
              </a:rPr>
              <a:t>Inner boundary (Along the magnetopause)</a:t>
            </a:r>
            <a:endParaRPr lang="en-US" sz="2400" u="sng" dirty="0">
              <a:solidFill>
                <a:srgbClr val="FFFF00"/>
              </a:solidFill>
            </a:endParaRPr>
          </a:p>
        </p:txBody>
      </p:sp>
      <p:pic>
        <p:nvPicPr>
          <p:cNvPr id="6" name="Picture 5" descr="Petrinec_et_al_1997_F10.png"/>
          <p:cNvPicPr>
            <a:picLocks noChangeAspect="1"/>
          </p:cNvPicPr>
          <p:nvPr/>
        </p:nvPicPr>
        <p:blipFill>
          <a:blip r:embed="rId2"/>
          <a:stretch>
            <a:fillRect/>
          </a:stretch>
        </p:blipFill>
        <p:spPr>
          <a:xfrm>
            <a:off x="628933" y="896038"/>
            <a:ext cx="3076191" cy="5504762"/>
          </a:xfrm>
          <a:prstGeom prst="rect">
            <a:avLst/>
          </a:prstGeom>
          <a:ln w="19050">
            <a:solidFill>
              <a:schemeClr val="bg1"/>
            </a:solidFill>
          </a:ln>
        </p:spPr>
      </p:pic>
      <p:pic>
        <p:nvPicPr>
          <p:cNvPr id="7" name="Picture 6" descr="Petrinec_et_al_1997_Fa.png"/>
          <p:cNvPicPr>
            <a:picLocks noChangeAspect="1"/>
          </p:cNvPicPr>
          <p:nvPr/>
        </p:nvPicPr>
        <p:blipFill>
          <a:blip r:embed="rId3"/>
          <a:stretch>
            <a:fillRect/>
          </a:stretch>
        </p:blipFill>
        <p:spPr>
          <a:xfrm>
            <a:off x="3829333" y="886124"/>
            <a:ext cx="2285714" cy="2390476"/>
          </a:xfrm>
          <a:prstGeom prst="rect">
            <a:avLst/>
          </a:prstGeom>
        </p:spPr>
      </p:pic>
      <p:pic>
        <p:nvPicPr>
          <p:cNvPr id="8" name="Picture 7" descr="Petrinec_et_al_1997_Fb.png"/>
          <p:cNvPicPr>
            <a:picLocks noChangeAspect="1"/>
          </p:cNvPicPr>
          <p:nvPr/>
        </p:nvPicPr>
        <p:blipFill>
          <a:blip r:embed="rId4"/>
          <a:stretch>
            <a:fillRect/>
          </a:stretch>
        </p:blipFill>
        <p:spPr>
          <a:xfrm>
            <a:off x="6572533" y="2372019"/>
            <a:ext cx="2266667" cy="2352381"/>
          </a:xfrm>
          <a:prstGeom prst="rect">
            <a:avLst/>
          </a:prstGeom>
        </p:spPr>
      </p:pic>
      <p:pic>
        <p:nvPicPr>
          <p:cNvPr id="9" name="Picture 8" descr="Petrinec_et_al_1997_Fc.png"/>
          <p:cNvPicPr>
            <a:picLocks noChangeAspect="1"/>
          </p:cNvPicPr>
          <p:nvPr/>
        </p:nvPicPr>
        <p:blipFill>
          <a:blip r:embed="rId5"/>
          <a:stretch>
            <a:fillRect/>
          </a:stretch>
        </p:blipFill>
        <p:spPr>
          <a:xfrm>
            <a:off x="3829333" y="4057943"/>
            <a:ext cx="2285714" cy="2342857"/>
          </a:xfrm>
          <a:prstGeom prst="rect">
            <a:avLst/>
          </a:prstGeom>
        </p:spPr>
      </p:pic>
      <p:sp>
        <p:nvSpPr>
          <p:cNvPr id="10" name="TextBox 9"/>
          <p:cNvSpPr txBox="1"/>
          <p:nvPr/>
        </p:nvSpPr>
        <p:spPr>
          <a:xfrm>
            <a:off x="319893" y="533400"/>
            <a:ext cx="2956707" cy="369332"/>
          </a:xfrm>
          <a:prstGeom prst="rect">
            <a:avLst/>
          </a:prstGeom>
          <a:noFill/>
        </p:spPr>
        <p:txBody>
          <a:bodyPr wrap="none" rtlCol="0">
            <a:spAutoFit/>
          </a:bodyPr>
          <a:lstStyle/>
          <a:p>
            <a:r>
              <a:rPr lang="en-US" dirty="0" smtClean="0"/>
              <a:t>Sources of accelerated flows</a:t>
            </a:r>
            <a:endParaRPr lang="en-US" dirty="0"/>
          </a:p>
        </p:txBody>
      </p:sp>
      <p:cxnSp>
        <p:nvCxnSpPr>
          <p:cNvPr id="12" name="Straight Arrow Connector 11"/>
          <p:cNvCxnSpPr/>
          <p:nvPr/>
        </p:nvCxnSpPr>
        <p:spPr>
          <a:xfrm rot="5400000" flipH="1" flipV="1">
            <a:off x="5868194" y="2121408"/>
            <a:ext cx="762000" cy="1588"/>
          </a:xfrm>
          <a:prstGeom prst="straightConnector1">
            <a:avLst/>
          </a:prstGeom>
          <a:ln w="19050">
            <a:solidFill>
              <a:schemeClr val="tx2">
                <a:lumMod val="90000"/>
              </a:schemeClr>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232945" y="1981200"/>
            <a:ext cx="396455" cy="338554"/>
          </a:xfrm>
          <a:prstGeom prst="rect">
            <a:avLst/>
          </a:prstGeom>
          <a:noFill/>
        </p:spPr>
        <p:txBody>
          <a:bodyPr wrap="none" rtlCol="0">
            <a:spAutoFit/>
          </a:bodyPr>
          <a:lstStyle/>
          <a:p>
            <a:r>
              <a:rPr lang="en-US" sz="1600" dirty="0" smtClean="0">
                <a:solidFill>
                  <a:schemeClr val="tx2">
                    <a:lumMod val="90000"/>
                  </a:schemeClr>
                </a:solidFill>
              </a:rPr>
              <a:t>V</a:t>
            </a:r>
            <a:r>
              <a:rPr lang="en-US" sz="1600" baseline="-25000" dirty="0" smtClean="0">
                <a:solidFill>
                  <a:schemeClr val="tx2">
                    <a:lumMod val="90000"/>
                  </a:schemeClr>
                </a:solidFill>
              </a:rPr>
              <a:t>A</a:t>
            </a:r>
            <a:endParaRPr lang="en-US" sz="1600" baseline="-25000" dirty="0">
              <a:solidFill>
                <a:schemeClr val="tx2">
                  <a:lumMod val="90000"/>
                </a:schemeClr>
              </a:solidFill>
            </a:endParaRPr>
          </a:p>
        </p:txBody>
      </p:sp>
      <p:cxnSp>
        <p:nvCxnSpPr>
          <p:cNvPr id="15" name="Straight Connector 14"/>
          <p:cNvCxnSpPr/>
          <p:nvPr/>
        </p:nvCxnSpPr>
        <p:spPr>
          <a:xfrm>
            <a:off x="6144768" y="1751012"/>
            <a:ext cx="228600" cy="1588"/>
          </a:xfrm>
          <a:prstGeom prst="line">
            <a:avLst/>
          </a:prstGeom>
          <a:ln w="19050">
            <a:solidFill>
              <a:schemeClr val="tx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144768" y="2496312"/>
            <a:ext cx="228600" cy="1588"/>
          </a:xfrm>
          <a:prstGeom prst="line">
            <a:avLst/>
          </a:prstGeom>
          <a:ln w="19050">
            <a:solidFill>
              <a:schemeClr val="tx2">
                <a:lumMod val="9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FEFE59A-261F-4231-A23A-2373465430AD}" type="slidenum">
              <a:rPr lang="en-US" smtClean="0"/>
              <a:pPr/>
              <a:t>32</a:t>
            </a:fld>
            <a:endParaRPr lang="en-US" dirty="0"/>
          </a:p>
        </p:txBody>
      </p:sp>
      <p:sp>
        <p:nvSpPr>
          <p:cNvPr id="3" name="Footer Placeholder 2"/>
          <p:cNvSpPr>
            <a:spLocks noGrp="1"/>
          </p:cNvSpPr>
          <p:nvPr>
            <p:ph type="ftr" sz="quarter" idx="11"/>
          </p:nvPr>
        </p:nvSpPr>
        <p:spPr/>
        <p:txBody>
          <a:bodyPr/>
          <a:lstStyle/>
          <a:p>
            <a:pPr algn="l"/>
            <a:r>
              <a:rPr lang="en-US" smtClean="0"/>
              <a:t>GEM Summer Workshop: 20-27 June 2009</a:t>
            </a:r>
            <a:endParaRPr lang="en-US" dirty="0"/>
          </a:p>
        </p:txBody>
      </p:sp>
      <p:sp>
        <p:nvSpPr>
          <p:cNvPr id="4" name="Rectangle 3"/>
          <p:cNvSpPr/>
          <p:nvPr/>
        </p:nvSpPr>
        <p:spPr>
          <a:xfrm>
            <a:off x="322921" y="152400"/>
            <a:ext cx="5872441" cy="461665"/>
          </a:xfrm>
          <a:prstGeom prst="rect">
            <a:avLst/>
          </a:prstGeom>
        </p:spPr>
        <p:txBody>
          <a:bodyPr wrap="none">
            <a:spAutoFit/>
          </a:bodyPr>
          <a:lstStyle/>
          <a:p>
            <a:r>
              <a:rPr lang="en-US" sz="2400" u="sng" dirty="0" smtClean="0">
                <a:solidFill>
                  <a:srgbClr val="FFFF00"/>
                </a:solidFill>
              </a:rPr>
              <a:t>Inner boundary (Along the magnetopause)</a:t>
            </a:r>
            <a:endParaRPr lang="en-US" sz="2400" u="sng" dirty="0">
              <a:solidFill>
                <a:srgbClr val="FFFF00"/>
              </a:solidFill>
            </a:endParaRPr>
          </a:p>
        </p:txBody>
      </p:sp>
      <p:pic>
        <p:nvPicPr>
          <p:cNvPr id="5" name="Picture 4" descr="Petrinec_et_al_1997_Fd.png"/>
          <p:cNvPicPr>
            <a:picLocks noChangeAspect="1"/>
          </p:cNvPicPr>
          <p:nvPr/>
        </p:nvPicPr>
        <p:blipFill>
          <a:blip r:embed="rId2"/>
          <a:srcRect b="71081"/>
          <a:stretch>
            <a:fillRect/>
          </a:stretch>
        </p:blipFill>
        <p:spPr>
          <a:xfrm>
            <a:off x="1036714" y="1033496"/>
            <a:ext cx="3154286" cy="2540190"/>
          </a:xfrm>
          <a:prstGeom prst="rect">
            <a:avLst/>
          </a:prstGeom>
        </p:spPr>
      </p:pic>
      <p:pic>
        <p:nvPicPr>
          <p:cNvPr id="6" name="Picture 5" descr="Petrinec_et_al_1997_Fd.png"/>
          <p:cNvPicPr>
            <a:picLocks noChangeAspect="1"/>
          </p:cNvPicPr>
          <p:nvPr/>
        </p:nvPicPr>
        <p:blipFill>
          <a:blip r:embed="rId2"/>
          <a:srcRect t="28682" b="42636"/>
          <a:stretch>
            <a:fillRect/>
          </a:stretch>
        </p:blipFill>
        <p:spPr>
          <a:xfrm>
            <a:off x="1021114" y="3652827"/>
            <a:ext cx="3154286" cy="2519373"/>
          </a:xfrm>
          <a:prstGeom prst="rect">
            <a:avLst/>
          </a:prstGeom>
        </p:spPr>
      </p:pic>
      <p:pic>
        <p:nvPicPr>
          <p:cNvPr id="7" name="Picture 6" descr="Petrinec_et_al_1997_Fd.png"/>
          <p:cNvPicPr>
            <a:picLocks noChangeAspect="1"/>
          </p:cNvPicPr>
          <p:nvPr/>
        </p:nvPicPr>
        <p:blipFill>
          <a:blip r:embed="rId2"/>
          <a:srcRect t="56117"/>
          <a:stretch>
            <a:fillRect/>
          </a:stretch>
        </p:blipFill>
        <p:spPr>
          <a:xfrm>
            <a:off x="4648200" y="1631800"/>
            <a:ext cx="3154286" cy="3854600"/>
          </a:xfrm>
          <a:prstGeom prst="rect">
            <a:avLst/>
          </a:prstGeom>
        </p:spPr>
      </p:pic>
      <p:sp>
        <p:nvSpPr>
          <p:cNvPr id="8" name="TextBox 7"/>
          <p:cNvSpPr txBox="1"/>
          <p:nvPr/>
        </p:nvSpPr>
        <p:spPr>
          <a:xfrm>
            <a:off x="319893" y="533400"/>
            <a:ext cx="2956707" cy="369332"/>
          </a:xfrm>
          <a:prstGeom prst="rect">
            <a:avLst/>
          </a:prstGeom>
          <a:noFill/>
        </p:spPr>
        <p:txBody>
          <a:bodyPr wrap="none" rtlCol="0">
            <a:spAutoFit/>
          </a:bodyPr>
          <a:lstStyle/>
          <a:p>
            <a:r>
              <a:rPr lang="en-US" dirty="0" smtClean="0"/>
              <a:t>Sources of accelerated flows</a:t>
            </a: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FEFE59A-261F-4231-A23A-2373465430AD}" type="slidenum">
              <a:rPr lang="en-US" smtClean="0"/>
              <a:pPr/>
              <a:t>33</a:t>
            </a:fld>
            <a:endParaRPr lang="en-US" dirty="0"/>
          </a:p>
        </p:txBody>
      </p:sp>
      <p:sp>
        <p:nvSpPr>
          <p:cNvPr id="3" name="Footer Placeholder 2"/>
          <p:cNvSpPr>
            <a:spLocks noGrp="1"/>
          </p:cNvSpPr>
          <p:nvPr>
            <p:ph type="ftr" sz="quarter" idx="11"/>
          </p:nvPr>
        </p:nvSpPr>
        <p:spPr/>
        <p:txBody>
          <a:bodyPr/>
          <a:lstStyle/>
          <a:p>
            <a:pPr algn="l"/>
            <a:r>
              <a:rPr lang="en-US" smtClean="0"/>
              <a:t>GEM Summer Workshop: 20-27 June 2009</a:t>
            </a:r>
            <a:endParaRPr lang="en-US" dirty="0"/>
          </a:p>
        </p:txBody>
      </p:sp>
      <p:sp>
        <p:nvSpPr>
          <p:cNvPr id="4" name="Rectangle 3"/>
          <p:cNvSpPr/>
          <p:nvPr/>
        </p:nvSpPr>
        <p:spPr>
          <a:xfrm>
            <a:off x="322921" y="152400"/>
            <a:ext cx="5872441" cy="461665"/>
          </a:xfrm>
          <a:prstGeom prst="rect">
            <a:avLst/>
          </a:prstGeom>
        </p:spPr>
        <p:txBody>
          <a:bodyPr wrap="none">
            <a:spAutoFit/>
          </a:bodyPr>
          <a:lstStyle/>
          <a:p>
            <a:r>
              <a:rPr lang="en-US" sz="2400" u="sng" dirty="0" smtClean="0">
                <a:solidFill>
                  <a:srgbClr val="FFFF00"/>
                </a:solidFill>
              </a:rPr>
              <a:t>Inner boundary (Along the magnetopause)</a:t>
            </a:r>
            <a:endParaRPr lang="en-US" sz="2400" u="sng" dirty="0">
              <a:solidFill>
                <a:srgbClr val="FFFF00"/>
              </a:solidFill>
            </a:endParaRPr>
          </a:p>
        </p:txBody>
      </p:sp>
      <p:sp>
        <p:nvSpPr>
          <p:cNvPr id="5" name="TextBox 4"/>
          <p:cNvSpPr txBox="1"/>
          <p:nvPr/>
        </p:nvSpPr>
        <p:spPr>
          <a:xfrm>
            <a:off x="1066800" y="1295400"/>
            <a:ext cx="2238113" cy="369332"/>
          </a:xfrm>
          <a:prstGeom prst="rect">
            <a:avLst/>
          </a:prstGeom>
          <a:noFill/>
        </p:spPr>
        <p:txBody>
          <a:bodyPr wrap="none" rtlCol="0">
            <a:spAutoFit/>
          </a:bodyPr>
          <a:lstStyle/>
          <a:p>
            <a:r>
              <a:rPr lang="en-US" sz="1400" i="1" dirty="0" err="1" smtClean="0"/>
              <a:t>Lavraud</a:t>
            </a:r>
            <a:r>
              <a:rPr lang="en-US" sz="1400" i="1" dirty="0" smtClean="0"/>
              <a:t> et al., GRL</a:t>
            </a:r>
            <a:r>
              <a:rPr lang="en-US" dirty="0" smtClean="0"/>
              <a:t>, 2007</a:t>
            </a:r>
            <a:endParaRPr lang="en-US" dirty="0"/>
          </a:p>
        </p:txBody>
      </p:sp>
      <p:pic>
        <p:nvPicPr>
          <p:cNvPr id="6" name="Picture 5" descr="Lavraud.png"/>
          <p:cNvPicPr>
            <a:picLocks noChangeAspect="1"/>
          </p:cNvPicPr>
          <p:nvPr/>
        </p:nvPicPr>
        <p:blipFill>
          <a:blip r:embed="rId2"/>
          <a:stretch>
            <a:fillRect/>
          </a:stretch>
        </p:blipFill>
        <p:spPr>
          <a:xfrm>
            <a:off x="4419600" y="838200"/>
            <a:ext cx="3523810" cy="5609524"/>
          </a:xfrm>
          <a:prstGeom prst="rect">
            <a:avLst/>
          </a:prstGeom>
        </p:spPr>
      </p:pic>
      <p:sp>
        <p:nvSpPr>
          <p:cNvPr id="7" name="TextBox 6"/>
          <p:cNvSpPr txBox="1"/>
          <p:nvPr/>
        </p:nvSpPr>
        <p:spPr>
          <a:xfrm>
            <a:off x="319893" y="533400"/>
            <a:ext cx="2956707" cy="369332"/>
          </a:xfrm>
          <a:prstGeom prst="rect">
            <a:avLst/>
          </a:prstGeom>
          <a:noFill/>
        </p:spPr>
        <p:txBody>
          <a:bodyPr wrap="none" rtlCol="0">
            <a:spAutoFit/>
          </a:bodyPr>
          <a:lstStyle/>
          <a:p>
            <a:r>
              <a:rPr lang="en-US" dirty="0" smtClean="0"/>
              <a:t>Sources of accelerated flows</a:t>
            </a:r>
            <a:endParaRPr lang="en-US" dirty="0"/>
          </a:p>
        </p:txBody>
      </p:sp>
      <p:pic>
        <p:nvPicPr>
          <p:cNvPr id="8" name="Picture 7" descr="Lavraud2.png"/>
          <p:cNvPicPr>
            <a:picLocks noChangeAspect="1"/>
          </p:cNvPicPr>
          <p:nvPr/>
        </p:nvPicPr>
        <p:blipFill>
          <a:blip r:embed="rId3"/>
          <a:stretch>
            <a:fillRect/>
          </a:stretch>
        </p:blipFill>
        <p:spPr>
          <a:xfrm>
            <a:off x="595714" y="2646257"/>
            <a:ext cx="3214286" cy="1697143"/>
          </a:xfrm>
          <a:prstGeom prst="rect">
            <a:avLst/>
          </a:prstGeom>
        </p:spPr>
      </p:pic>
      <p:sp>
        <p:nvSpPr>
          <p:cNvPr id="9" name="TextBox 8"/>
          <p:cNvSpPr txBox="1"/>
          <p:nvPr/>
        </p:nvSpPr>
        <p:spPr>
          <a:xfrm>
            <a:off x="533401" y="1840468"/>
            <a:ext cx="3352799" cy="738664"/>
          </a:xfrm>
          <a:prstGeom prst="rect">
            <a:avLst/>
          </a:prstGeom>
          <a:noFill/>
        </p:spPr>
        <p:txBody>
          <a:bodyPr wrap="square" rtlCol="0">
            <a:spAutoFit/>
          </a:bodyPr>
          <a:lstStyle/>
          <a:p>
            <a:r>
              <a:rPr lang="en-US" sz="1400" dirty="0" smtClean="0"/>
              <a:t>Accelerations are calculated along the streamlines according to the steady state MHD momentum equation</a:t>
            </a:r>
            <a:endParaRPr lang="en-US" sz="140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FEFE59A-261F-4231-A23A-2373465430AD}" type="slidenum">
              <a:rPr lang="en-US" smtClean="0"/>
              <a:pPr/>
              <a:t>34</a:t>
            </a:fld>
            <a:endParaRPr lang="en-US" dirty="0"/>
          </a:p>
        </p:txBody>
      </p:sp>
      <p:sp>
        <p:nvSpPr>
          <p:cNvPr id="3" name="Footer Placeholder 2"/>
          <p:cNvSpPr>
            <a:spLocks noGrp="1"/>
          </p:cNvSpPr>
          <p:nvPr>
            <p:ph type="ftr" sz="quarter" idx="11"/>
          </p:nvPr>
        </p:nvSpPr>
        <p:spPr/>
        <p:txBody>
          <a:bodyPr/>
          <a:lstStyle/>
          <a:p>
            <a:pPr algn="l"/>
            <a:r>
              <a:rPr lang="en-US" smtClean="0"/>
              <a:t>GEM Summer Workshop: 20-27 June 2009</a:t>
            </a:r>
            <a:endParaRPr lang="en-US" dirty="0"/>
          </a:p>
        </p:txBody>
      </p:sp>
      <p:sp>
        <p:nvSpPr>
          <p:cNvPr id="4" name="Rectangle 3"/>
          <p:cNvSpPr/>
          <p:nvPr/>
        </p:nvSpPr>
        <p:spPr>
          <a:xfrm>
            <a:off x="322921" y="152400"/>
            <a:ext cx="3765518" cy="461665"/>
          </a:xfrm>
          <a:prstGeom prst="rect">
            <a:avLst/>
          </a:prstGeom>
        </p:spPr>
        <p:txBody>
          <a:bodyPr wrap="none">
            <a:spAutoFit/>
          </a:bodyPr>
          <a:lstStyle/>
          <a:p>
            <a:r>
              <a:rPr lang="en-US" sz="2400" u="sng" dirty="0" smtClean="0">
                <a:solidFill>
                  <a:srgbClr val="FFFF00"/>
                </a:solidFill>
              </a:rPr>
              <a:t>Within the </a:t>
            </a:r>
            <a:r>
              <a:rPr lang="en-US" sz="2400" u="sng" dirty="0" err="1" smtClean="0">
                <a:solidFill>
                  <a:srgbClr val="FFFF00"/>
                </a:solidFill>
              </a:rPr>
              <a:t>magnetosheath</a:t>
            </a:r>
            <a:endParaRPr lang="en-US" sz="2400" u="sng" dirty="0">
              <a:solidFill>
                <a:srgbClr val="FFFF00"/>
              </a:solidFill>
            </a:endParaRPr>
          </a:p>
        </p:txBody>
      </p:sp>
      <p:sp>
        <p:nvSpPr>
          <p:cNvPr id="5" name="TextBox 4"/>
          <p:cNvSpPr txBox="1"/>
          <p:nvPr/>
        </p:nvSpPr>
        <p:spPr>
          <a:xfrm>
            <a:off x="838200" y="835223"/>
            <a:ext cx="3040063" cy="307777"/>
          </a:xfrm>
          <a:prstGeom prst="rect">
            <a:avLst/>
          </a:prstGeom>
          <a:noFill/>
        </p:spPr>
        <p:txBody>
          <a:bodyPr wrap="none" rtlCol="0">
            <a:spAutoFit/>
          </a:bodyPr>
          <a:lstStyle/>
          <a:p>
            <a:r>
              <a:rPr lang="en-US" sz="1400" i="1" dirty="0" err="1" smtClean="0"/>
              <a:t>Spreiter</a:t>
            </a:r>
            <a:r>
              <a:rPr lang="en-US" sz="1400" i="1" dirty="0" smtClean="0"/>
              <a:t> et al., Planet. Space Sci</a:t>
            </a:r>
            <a:r>
              <a:rPr lang="en-US" sz="1400" dirty="0" smtClean="0"/>
              <a:t>., 1966</a:t>
            </a:r>
            <a:endParaRPr lang="en-US" sz="1400" dirty="0"/>
          </a:p>
        </p:txBody>
      </p:sp>
      <p:pic>
        <p:nvPicPr>
          <p:cNvPr id="7" name="Picture 6" descr="SS_1.gif"/>
          <p:cNvPicPr>
            <a:picLocks noChangeAspect="1"/>
          </p:cNvPicPr>
          <p:nvPr/>
        </p:nvPicPr>
        <p:blipFill>
          <a:blip r:embed="rId2"/>
          <a:stretch>
            <a:fillRect/>
          </a:stretch>
        </p:blipFill>
        <p:spPr>
          <a:xfrm>
            <a:off x="304800" y="1194435"/>
            <a:ext cx="4000500" cy="4063365"/>
          </a:xfrm>
          <a:prstGeom prst="rect">
            <a:avLst/>
          </a:prstGeom>
          <a:ln w="19050">
            <a:solidFill>
              <a:schemeClr val="bg1"/>
            </a:solidFill>
          </a:ln>
        </p:spPr>
      </p:pic>
      <p:pic>
        <p:nvPicPr>
          <p:cNvPr id="8" name="Picture 7" descr="SS_2.gif"/>
          <p:cNvPicPr>
            <a:picLocks noChangeAspect="1"/>
          </p:cNvPicPr>
          <p:nvPr/>
        </p:nvPicPr>
        <p:blipFill>
          <a:blip r:embed="rId3"/>
          <a:srcRect l="3863"/>
          <a:stretch>
            <a:fillRect/>
          </a:stretch>
        </p:blipFill>
        <p:spPr>
          <a:xfrm>
            <a:off x="4572001" y="243363"/>
            <a:ext cx="3447629" cy="3138488"/>
          </a:xfrm>
          <a:prstGeom prst="rect">
            <a:avLst/>
          </a:prstGeom>
        </p:spPr>
      </p:pic>
      <p:pic>
        <p:nvPicPr>
          <p:cNvPr id="9" name="Picture 8" descr="SS_3.gif"/>
          <p:cNvPicPr>
            <a:picLocks noChangeAspect="1"/>
          </p:cNvPicPr>
          <p:nvPr/>
        </p:nvPicPr>
        <p:blipFill>
          <a:blip r:embed="rId4"/>
          <a:srcRect r="2048"/>
          <a:stretch>
            <a:fillRect/>
          </a:stretch>
        </p:blipFill>
        <p:spPr>
          <a:xfrm>
            <a:off x="4903470" y="3433762"/>
            <a:ext cx="3097530" cy="3195638"/>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FEFE59A-261F-4231-A23A-2373465430AD}" type="slidenum">
              <a:rPr lang="en-US" smtClean="0"/>
              <a:pPr/>
              <a:t>35</a:t>
            </a:fld>
            <a:endParaRPr lang="en-US" dirty="0"/>
          </a:p>
        </p:txBody>
      </p:sp>
      <p:sp>
        <p:nvSpPr>
          <p:cNvPr id="3" name="Footer Placeholder 2"/>
          <p:cNvSpPr>
            <a:spLocks noGrp="1"/>
          </p:cNvSpPr>
          <p:nvPr>
            <p:ph type="ftr" sz="quarter" idx="11"/>
          </p:nvPr>
        </p:nvSpPr>
        <p:spPr/>
        <p:txBody>
          <a:bodyPr/>
          <a:lstStyle/>
          <a:p>
            <a:pPr algn="l"/>
            <a:r>
              <a:rPr lang="en-US" smtClean="0"/>
              <a:t>GEM Summer Workshop: 20-27 June 2009</a:t>
            </a:r>
            <a:endParaRPr lang="en-US" dirty="0"/>
          </a:p>
        </p:txBody>
      </p:sp>
      <p:pic>
        <p:nvPicPr>
          <p:cNvPr id="4" name="Picture 3" descr="SS_4.gif"/>
          <p:cNvPicPr>
            <a:picLocks noChangeAspect="1"/>
          </p:cNvPicPr>
          <p:nvPr/>
        </p:nvPicPr>
        <p:blipFill>
          <a:blip r:embed="rId2"/>
          <a:stretch>
            <a:fillRect/>
          </a:stretch>
        </p:blipFill>
        <p:spPr>
          <a:xfrm>
            <a:off x="990600" y="874109"/>
            <a:ext cx="7014877" cy="5526691"/>
          </a:xfrm>
          <a:prstGeom prst="rect">
            <a:avLst/>
          </a:prstGeom>
        </p:spPr>
      </p:pic>
      <p:sp>
        <p:nvSpPr>
          <p:cNvPr id="5" name="Rectangle 4"/>
          <p:cNvSpPr/>
          <p:nvPr/>
        </p:nvSpPr>
        <p:spPr>
          <a:xfrm>
            <a:off x="322921" y="152400"/>
            <a:ext cx="3765518" cy="461665"/>
          </a:xfrm>
          <a:prstGeom prst="rect">
            <a:avLst/>
          </a:prstGeom>
        </p:spPr>
        <p:txBody>
          <a:bodyPr wrap="none">
            <a:spAutoFit/>
          </a:bodyPr>
          <a:lstStyle/>
          <a:p>
            <a:r>
              <a:rPr lang="en-US" sz="2400" u="sng" dirty="0" smtClean="0">
                <a:solidFill>
                  <a:srgbClr val="FFFF00"/>
                </a:solidFill>
              </a:rPr>
              <a:t>Within the </a:t>
            </a:r>
            <a:r>
              <a:rPr lang="en-US" sz="2400" u="sng" dirty="0" err="1" smtClean="0">
                <a:solidFill>
                  <a:srgbClr val="FFFF00"/>
                </a:solidFill>
              </a:rPr>
              <a:t>magnetosheath</a:t>
            </a:r>
            <a:endParaRPr lang="en-US" sz="2400" u="sng" dirty="0">
              <a:solidFill>
                <a:srgbClr val="FFFF00"/>
              </a:solidFill>
            </a:endParaRPr>
          </a:p>
        </p:txBody>
      </p:sp>
      <p:sp>
        <p:nvSpPr>
          <p:cNvPr id="6" name="TextBox 5"/>
          <p:cNvSpPr txBox="1"/>
          <p:nvPr/>
        </p:nvSpPr>
        <p:spPr>
          <a:xfrm>
            <a:off x="3055937" y="606623"/>
            <a:ext cx="3040063" cy="307777"/>
          </a:xfrm>
          <a:prstGeom prst="rect">
            <a:avLst/>
          </a:prstGeom>
          <a:noFill/>
        </p:spPr>
        <p:txBody>
          <a:bodyPr wrap="none" rtlCol="0">
            <a:spAutoFit/>
          </a:bodyPr>
          <a:lstStyle/>
          <a:p>
            <a:r>
              <a:rPr lang="en-US" sz="1400" i="1" dirty="0" err="1" smtClean="0"/>
              <a:t>Spreiter</a:t>
            </a:r>
            <a:r>
              <a:rPr lang="en-US" sz="1400" i="1" dirty="0" smtClean="0"/>
              <a:t> et al., Planet. Space Sci</a:t>
            </a:r>
            <a:r>
              <a:rPr lang="en-US" sz="1400" dirty="0" smtClean="0"/>
              <a:t>., 1966</a:t>
            </a:r>
            <a:endParaRPr lang="en-US" sz="1400"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FEFE59A-261F-4231-A23A-2373465430AD}" type="slidenum">
              <a:rPr lang="en-US" smtClean="0"/>
              <a:pPr/>
              <a:t>36</a:t>
            </a:fld>
            <a:endParaRPr lang="en-US" dirty="0"/>
          </a:p>
        </p:txBody>
      </p:sp>
      <p:sp>
        <p:nvSpPr>
          <p:cNvPr id="3" name="Footer Placeholder 2"/>
          <p:cNvSpPr>
            <a:spLocks noGrp="1"/>
          </p:cNvSpPr>
          <p:nvPr>
            <p:ph type="ftr" sz="quarter" idx="11"/>
          </p:nvPr>
        </p:nvSpPr>
        <p:spPr/>
        <p:txBody>
          <a:bodyPr/>
          <a:lstStyle/>
          <a:p>
            <a:pPr algn="l"/>
            <a:r>
              <a:rPr lang="en-US" smtClean="0"/>
              <a:t>GEM Summer Workshop: 20-27 June 2009</a:t>
            </a:r>
            <a:endParaRPr lang="en-US" dirty="0"/>
          </a:p>
        </p:txBody>
      </p:sp>
      <p:sp>
        <p:nvSpPr>
          <p:cNvPr id="4" name="Rectangle 3"/>
          <p:cNvSpPr/>
          <p:nvPr/>
        </p:nvSpPr>
        <p:spPr>
          <a:xfrm>
            <a:off x="322921" y="152400"/>
            <a:ext cx="3765518" cy="461665"/>
          </a:xfrm>
          <a:prstGeom prst="rect">
            <a:avLst/>
          </a:prstGeom>
        </p:spPr>
        <p:txBody>
          <a:bodyPr wrap="none">
            <a:spAutoFit/>
          </a:bodyPr>
          <a:lstStyle/>
          <a:p>
            <a:r>
              <a:rPr lang="en-US" sz="2400" u="sng" dirty="0" smtClean="0">
                <a:solidFill>
                  <a:srgbClr val="FFFF00"/>
                </a:solidFill>
              </a:rPr>
              <a:t>Within the </a:t>
            </a:r>
            <a:r>
              <a:rPr lang="en-US" sz="2400" u="sng" dirty="0" err="1" smtClean="0">
                <a:solidFill>
                  <a:srgbClr val="FFFF00"/>
                </a:solidFill>
              </a:rPr>
              <a:t>magnetosheath</a:t>
            </a:r>
            <a:endParaRPr lang="en-US" sz="2400" u="sng" dirty="0">
              <a:solidFill>
                <a:srgbClr val="FFFF00"/>
              </a:solidFill>
            </a:endParaRPr>
          </a:p>
        </p:txBody>
      </p:sp>
      <p:pic>
        <p:nvPicPr>
          <p:cNvPr id="5" name="Picture 4" descr="2006ja012072-f10_enh[1].png"/>
          <p:cNvPicPr>
            <a:picLocks noChangeAspect="1"/>
          </p:cNvPicPr>
          <p:nvPr/>
        </p:nvPicPr>
        <p:blipFill>
          <a:blip r:embed="rId2" cstate="print"/>
          <a:stretch>
            <a:fillRect/>
          </a:stretch>
        </p:blipFill>
        <p:spPr>
          <a:xfrm>
            <a:off x="6968314" y="0"/>
            <a:ext cx="1773669" cy="1615680"/>
          </a:xfrm>
          <a:prstGeom prst="rect">
            <a:avLst/>
          </a:prstGeom>
        </p:spPr>
      </p:pic>
      <p:sp>
        <p:nvSpPr>
          <p:cNvPr id="6" name="TextBox 5"/>
          <p:cNvSpPr txBox="1"/>
          <p:nvPr/>
        </p:nvSpPr>
        <p:spPr>
          <a:xfrm>
            <a:off x="381000" y="533400"/>
            <a:ext cx="4495800" cy="646331"/>
          </a:xfrm>
          <a:prstGeom prst="rect">
            <a:avLst/>
          </a:prstGeom>
          <a:noFill/>
        </p:spPr>
        <p:txBody>
          <a:bodyPr wrap="square" rtlCol="0">
            <a:spAutoFit/>
          </a:bodyPr>
          <a:lstStyle/>
          <a:p>
            <a:r>
              <a:rPr lang="en-US" dirty="0" smtClean="0"/>
              <a:t>Analytic models of the </a:t>
            </a:r>
            <a:r>
              <a:rPr lang="en-US" dirty="0" err="1" smtClean="0"/>
              <a:t>magnetosheath</a:t>
            </a:r>
            <a:r>
              <a:rPr lang="en-US" dirty="0" smtClean="0"/>
              <a:t> magnetic field</a:t>
            </a:r>
            <a:endParaRPr lang="en-US" dirty="0"/>
          </a:p>
        </p:txBody>
      </p:sp>
      <p:sp>
        <p:nvSpPr>
          <p:cNvPr id="7" name="TextBox 6"/>
          <p:cNvSpPr txBox="1"/>
          <p:nvPr/>
        </p:nvSpPr>
        <p:spPr>
          <a:xfrm>
            <a:off x="804280" y="1642646"/>
            <a:ext cx="2929520" cy="338554"/>
          </a:xfrm>
          <a:prstGeom prst="rect">
            <a:avLst/>
          </a:prstGeom>
          <a:noFill/>
        </p:spPr>
        <p:txBody>
          <a:bodyPr wrap="none" rtlCol="0">
            <a:spAutoFit/>
          </a:bodyPr>
          <a:lstStyle/>
          <a:p>
            <a:r>
              <a:rPr lang="en-US" sz="1600" i="1" u="sng" dirty="0" err="1" smtClean="0">
                <a:solidFill>
                  <a:schemeClr val="accent4">
                    <a:lumMod val="20000"/>
                    <a:lumOff val="80000"/>
                  </a:schemeClr>
                </a:solidFill>
              </a:rPr>
              <a:t>Kobel</a:t>
            </a:r>
            <a:r>
              <a:rPr lang="en-US" sz="1600" i="1" u="sng" dirty="0" smtClean="0">
                <a:solidFill>
                  <a:schemeClr val="accent4">
                    <a:lumMod val="20000"/>
                    <a:lumOff val="80000"/>
                  </a:schemeClr>
                </a:solidFill>
              </a:rPr>
              <a:t> and </a:t>
            </a:r>
            <a:r>
              <a:rPr lang="en-US" sz="1600" i="1" u="sng" dirty="0" err="1" smtClean="0">
                <a:solidFill>
                  <a:schemeClr val="accent4">
                    <a:lumMod val="20000"/>
                    <a:lumOff val="80000"/>
                  </a:schemeClr>
                </a:solidFill>
              </a:rPr>
              <a:t>Flückiger</a:t>
            </a:r>
            <a:r>
              <a:rPr lang="en-US" sz="1600" i="1" u="sng" dirty="0" smtClean="0">
                <a:solidFill>
                  <a:schemeClr val="accent4">
                    <a:lumMod val="20000"/>
                    <a:lumOff val="80000"/>
                  </a:schemeClr>
                </a:solidFill>
              </a:rPr>
              <a:t>, JGR</a:t>
            </a:r>
            <a:r>
              <a:rPr lang="en-US" sz="1600" u="sng" dirty="0" smtClean="0">
                <a:solidFill>
                  <a:schemeClr val="accent4">
                    <a:lumMod val="20000"/>
                    <a:lumOff val="80000"/>
                  </a:schemeClr>
                </a:solidFill>
              </a:rPr>
              <a:t>, 1994</a:t>
            </a:r>
            <a:endParaRPr lang="en-US" sz="1600" dirty="0">
              <a:solidFill>
                <a:schemeClr val="accent4">
                  <a:lumMod val="20000"/>
                  <a:lumOff val="80000"/>
                </a:schemeClr>
              </a:solidFill>
            </a:endParaRPr>
          </a:p>
        </p:txBody>
      </p:sp>
      <p:sp>
        <p:nvSpPr>
          <p:cNvPr id="8" name="TextBox 7"/>
          <p:cNvSpPr txBox="1"/>
          <p:nvPr/>
        </p:nvSpPr>
        <p:spPr>
          <a:xfrm>
            <a:off x="5715000" y="1642646"/>
            <a:ext cx="2641172" cy="338554"/>
          </a:xfrm>
          <a:prstGeom prst="rect">
            <a:avLst/>
          </a:prstGeom>
          <a:noFill/>
        </p:spPr>
        <p:txBody>
          <a:bodyPr wrap="none" rtlCol="0">
            <a:spAutoFit/>
          </a:bodyPr>
          <a:lstStyle/>
          <a:p>
            <a:r>
              <a:rPr lang="en-US" sz="1600" i="1" u="sng" dirty="0" err="1" smtClean="0">
                <a:solidFill>
                  <a:schemeClr val="accent4">
                    <a:lumMod val="20000"/>
                    <a:lumOff val="80000"/>
                  </a:schemeClr>
                </a:solidFill>
              </a:rPr>
              <a:t>Romashets</a:t>
            </a:r>
            <a:r>
              <a:rPr lang="en-US" sz="1600" i="1" u="sng" dirty="0" smtClean="0">
                <a:solidFill>
                  <a:schemeClr val="accent4">
                    <a:lumMod val="20000"/>
                    <a:lumOff val="80000"/>
                  </a:schemeClr>
                </a:solidFill>
              </a:rPr>
              <a:t> et al., JGR</a:t>
            </a:r>
            <a:r>
              <a:rPr lang="en-US" sz="1600" u="sng" dirty="0" smtClean="0">
                <a:solidFill>
                  <a:schemeClr val="accent4">
                    <a:lumMod val="20000"/>
                    <a:lumOff val="80000"/>
                  </a:schemeClr>
                </a:solidFill>
              </a:rPr>
              <a:t>, 2008</a:t>
            </a:r>
            <a:endParaRPr lang="en-US" sz="1600" dirty="0">
              <a:solidFill>
                <a:schemeClr val="accent4">
                  <a:lumMod val="20000"/>
                  <a:lumOff val="80000"/>
                </a:schemeClr>
              </a:solidFill>
            </a:endParaRPr>
          </a:p>
        </p:txBody>
      </p:sp>
      <p:cxnSp>
        <p:nvCxnSpPr>
          <p:cNvPr id="10" name="Straight Connector 9"/>
          <p:cNvCxnSpPr/>
          <p:nvPr/>
        </p:nvCxnSpPr>
        <p:spPr>
          <a:xfrm rot="5400000">
            <a:off x="2742406" y="4572000"/>
            <a:ext cx="3658394" cy="79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371600" y="1905000"/>
            <a:ext cx="6400800" cy="738664"/>
          </a:xfrm>
          <a:prstGeom prst="rect">
            <a:avLst/>
          </a:prstGeom>
          <a:noFill/>
        </p:spPr>
        <p:txBody>
          <a:bodyPr wrap="square" rtlCol="0">
            <a:spAutoFit/>
          </a:bodyPr>
          <a:lstStyle/>
          <a:p>
            <a:pPr algn="ctr"/>
            <a:r>
              <a:rPr lang="en-US" sz="1400" dirty="0" smtClean="0"/>
              <a:t>Surface shapes:</a:t>
            </a:r>
          </a:p>
          <a:p>
            <a:pPr algn="ctr"/>
            <a:r>
              <a:rPr lang="en-US" sz="1400" dirty="0" smtClean="0"/>
              <a:t>Bow shock and magnetopause  are modeled as </a:t>
            </a:r>
            <a:r>
              <a:rPr lang="en-US" sz="1400" dirty="0" err="1" smtClean="0"/>
              <a:t>paraboloids</a:t>
            </a:r>
            <a:r>
              <a:rPr lang="en-US" sz="1400" dirty="0" smtClean="0"/>
              <a:t> with a common focus, (halfway between the magnetopause nose and the Earth center)</a:t>
            </a:r>
            <a:endParaRPr lang="en-US" sz="1400" dirty="0"/>
          </a:p>
        </p:txBody>
      </p:sp>
      <p:sp>
        <p:nvSpPr>
          <p:cNvPr id="13" name="TextBox 12"/>
          <p:cNvSpPr txBox="1"/>
          <p:nvPr/>
        </p:nvSpPr>
        <p:spPr>
          <a:xfrm>
            <a:off x="1371600" y="2667001"/>
            <a:ext cx="1447800" cy="369332"/>
          </a:xfrm>
          <a:prstGeom prst="rect">
            <a:avLst/>
          </a:prstGeom>
          <a:noFill/>
        </p:spPr>
        <p:txBody>
          <a:bodyPr wrap="square" rtlCol="0">
            <a:spAutoFit/>
          </a:bodyPr>
          <a:lstStyle/>
          <a:p>
            <a:r>
              <a:rPr lang="en-US" b="1" dirty="0" smtClean="0"/>
              <a:t>Procedure:</a:t>
            </a:r>
          </a:p>
        </p:txBody>
      </p:sp>
      <p:sp>
        <p:nvSpPr>
          <p:cNvPr id="14" name="TextBox 13"/>
          <p:cNvSpPr txBox="1"/>
          <p:nvPr/>
        </p:nvSpPr>
        <p:spPr>
          <a:xfrm>
            <a:off x="609600" y="3048000"/>
            <a:ext cx="3276600" cy="2246769"/>
          </a:xfrm>
          <a:prstGeom prst="rect">
            <a:avLst/>
          </a:prstGeom>
          <a:noFill/>
        </p:spPr>
        <p:txBody>
          <a:bodyPr wrap="square" rtlCol="0">
            <a:spAutoFit/>
          </a:bodyPr>
          <a:lstStyle/>
          <a:p>
            <a:r>
              <a:rPr lang="en-US" sz="1600" dirty="0" smtClean="0"/>
              <a:t>Determine a </a:t>
            </a:r>
            <a:r>
              <a:rPr lang="en-US" sz="1600" dirty="0" err="1" smtClean="0"/>
              <a:t>magnetosheath</a:t>
            </a:r>
            <a:r>
              <a:rPr lang="en-US" sz="1600" dirty="0" smtClean="0"/>
              <a:t> </a:t>
            </a:r>
            <a:r>
              <a:rPr lang="en-US" sz="1600" dirty="0" smtClean="0">
                <a:solidFill>
                  <a:srgbClr val="FFFF00"/>
                </a:solidFill>
              </a:rPr>
              <a:t>scalar magnetic potential</a:t>
            </a:r>
            <a:r>
              <a:rPr lang="en-US" sz="1600" dirty="0" smtClean="0"/>
              <a:t> for which:</a:t>
            </a:r>
          </a:p>
          <a:p>
            <a:endParaRPr lang="en-US" sz="1000" dirty="0" smtClean="0"/>
          </a:p>
          <a:p>
            <a:pPr marL="230188" indent="-230188">
              <a:buFont typeface="Arial" pitchFamily="34" charset="0"/>
              <a:buChar char="•"/>
            </a:pPr>
            <a:r>
              <a:rPr lang="en-US" sz="1400" dirty="0" smtClean="0"/>
              <a:t>The normal magnetic field component is conserved across the bow shock</a:t>
            </a:r>
          </a:p>
          <a:p>
            <a:pPr marL="230188" indent="-230188">
              <a:buFont typeface="Arial" pitchFamily="34" charset="0"/>
              <a:buChar char="•"/>
            </a:pPr>
            <a:r>
              <a:rPr lang="en-US" sz="1400" dirty="0" smtClean="0"/>
              <a:t>The magnetic field is tangential to the magnetopause.</a:t>
            </a:r>
          </a:p>
          <a:p>
            <a:pPr marL="230188" indent="-230188">
              <a:buFont typeface="Arial" pitchFamily="34" charset="0"/>
              <a:buChar char="•"/>
            </a:pPr>
            <a:r>
              <a:rPr lang="en-US" sz="1400" dirty="0" smtClean="0"/>
              <a:t>Current-free within the </a:t>
            </a:r>
            <a:r>
              <a:rPr lang="en-US" sz="1400" dirty="0" err="1" smtClean="0"/>
              <a:t>magnetosheath</a:t>
            </a:r>
            <a:r>
              <a:rPr lang="en-US" sz="1400" dirty="0" smtClean="0"/>
              <a:t> region</a:t>
            </a:r>
            <a:endParaRPr lang="en-US" sz="1400" dirty="0"/>
          </a:p>
        </p:txBody>
      </p:sp>
      <p:sp>
        <p:nvSpPr>
          <p:cNvPr id="15" name="TextBox 14"/>
          <p:cNvSpPr txBox="1"/>
          <p:nvPr/>
        </p:nvSpPr>
        <p:spPr>
          <a:xfrm>
            <a:off x="5867400" y="2667000"/>
            <a:ext cx="1447800" cy="369332"/>
          </a:xfrm>
          <a:prstGeom prst="rect">
            <a:avLst/>
          </a:prstGeom>
          <a:noFill/>
        </p:spPr>
        <p:txBody>
          <a:bodyPr wrap="square" rtlCol="0">
            <a:spAutoFit/>
          </a:bodyPr>
          <a:lstStyle/>
          <a:p>
            <a:r>
              <a:rPr lang="en-US" b="1" dirty="0" smtClean="0"/>
              <a:t>Procedure:</a:t>
            </a:r>
          </a:p>
        </p:txBody>
      </p:sp>
      <p:sp>
        <p:nvSpPr>
          <p:cNvPr id="16" name="TextBox 15"/>
          <p:cNvSpPr txBox="1"/>
          <p:nvPr/>
        </p:nvSpPr>
        <p:spPr>
          <a:xfrm>
            <a:off x="4953000" y="3048000"/>
            <a:ext cx="3276600" cy="3323987"/>
          </a:xfrm>
          <a:prstGeom prst="rect">
            <a:avLst/>
          </a:prstGeom>
          <a:noFill/>
        </p:spPr>
        <p:txBody>
          <a:bodyPr wrap="square" rtlCol="0">
            <a:spAutoFit/>
          </a:bodyPr>
          <a:lstStyle/>
          <a:p>
            <a:r>
              <a:rPr lang="en-US" sz="1600" dirty="0" smtClean="0"/>
              <a:t>Determine a </a:t>
            </a:r>
            <a:r>
              <a:rPr lang="en-US" sz="1600" dirty="0" err="1" smtClean="0"/>
              <a:t>magnetosheath</a:t>
            </a:r>
            <a:r>
              <a:rPr lang="en-US" sz="1600" dirty="0" smtClean="0"/>
              <a:t> </a:t>
            </a:r>
            <a:r>
              <a:rPr lang="en-US" sz="1600" dirty="0" smtClean="0">
                <a:solidFill>
                  <a:srgbClr val="FFFF00"/>
                </a:solidFill>
              </a:rPr>
              <a:t>vector magnetic potential</a:t>
            </a:r>
            <a:r>
              <a:rPr lang="en-US" sz="1600" dirty="0" smtClean="0"/>
              <a:t> for which: </a:t>
            </a:r>
          </a:p>
          <a:p>
            <a:endParaRPr lang="en-US" sz="1000" dirty="0" smtClean="0"/>
          </a:p>
          <a:p>
            <a:pPr marL="230188" indent="-230188">
              <a:buFont typeface="Arial" pitchFamily="34" charset="0"/>
              <a:buChar char="•"/>
            </a:pPr>
            <a:r>
              <a:rPr lang="en-US" sz="1400" dirty="0" smtClean="0"/>
              <a:t>The normal magnetic field component is conserved across the bow shock</a:t>
            </a:r>
          </a:p>
          <a:p>
            <a:pPr marL="230188" indent="-230188">
              <a:buFont typeface="Arial" pitchFamily="34" charset="0"/>
              <a:buChar char="•"/>
            </a:pPr>
            <a:r>
              <a:rPr lang="en-US" sz="1400" dirty="0" smtClean="0"/>
              <a:t>Magnetic field is coplanar across the bow shock</a:t>
            </a:r>
          </a:p>
          <a:p>
            <a:pPr marL="230188" indent="-230188">
              <a:buFont typeface="Arial" pitchFamily="34" charset="0"/>
              <a:buChar char="•"/>
            </a:pPr>
            <a:r>
              <a:rPr lang="en-US" sz="1400" dirty="0" smtClean="0"/>
              <a:t>The magnetic field change decreases to zero across the distant downstream bow shock </a:t>
            </a:r>
          </a:p>
          <a:p>
            <a:pPr marL="230188" indent="-230188">
              <a:buFont typeface="Arial" pitchFamily="34" charset="0"/>
              <a:buChar char="•"/>
            </a:pPr>
            <a:r>
              <a:rPr lang="en-US" sz="1400" dirty="0" smtClean="0"/>
              <a:t>The magnetic field is tangential to the magnetopause</a:t>
            </a:r>
          </a:p>
          <a:p>
            <a:pPr marL="230188" indent="-230188">
              <a:buFont typeface="Arial" pitchFamily="34" charset="0"/>
              <a:buChar char="•"/>
            </a:pPr>
            <a:r>
              <a:rPr lang="en-US" sz="1400" dirty="0" smtClean="0"/>
              <a:t>Non-zero currents are allowed within the </a:t>
            </a:r>
            <a:r>
              <a:rPr lang="en-US" sz="1400" dirty="0" err="1" smtClean="0"/>
              <a:t>magnetosheath</a:t>
            </a:r>
            <a:endParaRPr lang="en-US" sz="1400" dirty="0"/>
          </a:p>
        </p:txBody>
      </p:sp>
      <p:cxnSp>
        <p:nvCxnSpPr>
          <p:cNvPr id="17" name="Straight Connector 16"/>
          <p:cNvCxnSpPr/>
          <p:nvPr/>
        </p:nvCxnSpPr>
        <p:spPr>
          <a:xfrm>
            <a:off x="381000" y="1674812"/>
            <a:ext cx="8305006"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FEFE59A-261F-4231-A23A-2373465430AD}" type="slidenum">
              <a:rPr lang="en-US" smtClean="0"/>
              <a:pPr/>
              <a:t>37</a:t>
            </a:fld>
            <a:endParaRPr lang="en-US" dirty="0"/>
          </a:p>
        </p:txBody>
      </p:sp>
      <p:sp>
        <p:nvSpPr>
          <p:cNvPr id="4" name="Footer Placeholder 3"/>
          <p:cNvSpPr>
            <a:spLocks noGrp="1"/>
          </p:cNvSpPr>
          <p:nvPr>
            <p:ph type="ftr" sz="quarter" idx="11"/>
          </p:nvPr>
        </p:nvSpPr>
        <p:spPr/>
        <p:txBody>
          <a:bodyPr/>
          <a:lstStyle/>
          <a:p>
            <a:pPr algn="l"/>
            <a:r>
              <a:rPr lang="en-US" smtClean="0"/>
              <a:t>GEM Summer Workshop: 20-27 June 2009</a:t>
            </a:r>
            <a:endParaRPr lang="en-US" dirty="0"/>
          </a:p>
        </p:txBody>
      </p:sp>
      <p:sp>
        <p:nvSpPr>
          <p:cNvPr id="6" name="Text Box 4"/>
          <p:cNvSpPr txBox="1">
            <a:spLocks noChangeArrowheads="1"/>
          </p:cNvSpPr>
          <p:nvPr/>
        </p:nvSpPr>
        <p:spPr bwMode="auto">
          <a:xfrm>
            <a:off x="428625" y="595312"/>
            <a:ext cx="4922630" cy="738664"/>
          </a:xfrm>
          <a:prstGeom prst="rect">
            <a:avLst/>
          </a:prstGeom>
          <a:noFill/>
          <a:ln w="9525">
            <a:noFill/>
            <a:miter lim="800000"/>
            <a:headEnd/>
            <a:tailEnd/>
          </a:ln>
          <a:effectLst/>
        </p:spPr>
        <p:txBody>
          <a:bodyPr wrap="none">
            <a:spAutoFit/>
          </a:bodyPr>
          <a:lstStyle/>
          <a:p>
            <a:r>
              <a:rPr lang="en-US" sz="1400" u="sng" dirty="0"/>
              <a:t>Spacecraft used</a:t>
            </a:r>
            <a:r>
              <a:rPr lang="en-US" sz="1400" dirty="0"/>
              <a:t>: </a:t>
            </a:r>
            <a:r>
              <a:rPr lang="en-US" sz="1400" dirty="0" err="1"/>
              <a:t>Geotail</a:t>
            </a:r>
            <a:r>
              <a:rPr lang="en-US" sz="1400" dirty="0"/>
              <a:t> (</a:t>
            </a:r>
            <a:r>
              <a:rPr lang="en-US" sz="1400" dirty="0" err="1"/>
              <a:t>magnetosheath</a:t>
            </a:r>
            <a:r>
              <a:rPr lang="en-US" sz="1400" dirty="0"/>
              <a:t>), Wind (solar wind)</a:t>
            </a:r>
          </a:p>
          <a:p>
            <a:r>
              <a:rPr lang="en-US" sz="1400" u="sng" dirty="0"/>
              <a:t>Span of time</a:t>
            </a:r>
            <a:r>
              <a:rPr lang="en-US" sz="1400" dirty="0"/>
              <a:t>: 4/1996 – 10/2005</a:t>
            </a:r>
          </a:p>
          <a:p>
            <a:r>
              <a:rPr lang="en-US" sz="1400" u="sng" dirty="0" err="1"/>
              <a:t>Magnetosheath</a:t>
            </a:r>
            <a:r>
              <a:rPr lang="en-US" sz="1400" u="sng" dirty="0"/>
              <a:t> passes</a:t>
            </a:r>
            <a:r>
              <a:rPr lang="en-US" sz="1400" dirty="0"/>
              <a:t>: 2894 (</a:t>
            </a:r>
            <a:r>
              <a:rPr lang="en-US" sz="1400" dirty="0" err="1"/>
              <a:t>bs-bs</a:t>
            </a:r>
            <a:r>
              <a:rPr lang="en-US" sz="1400" dirty="0"/>
              <a:t>, mp-</a:t>
            </a:r>
            <a:r>
              <a:rPr lang="en-US" sz="1400" dirty="0" err="1"/>
              <a:t>bs</a:t>
            </a:r>
            <a:r>
              <a:rPr lang="en-US" sz="1400" dirty="0"/>
              <a:t>, mp-mp)</a:t>
            </a:r>
          </a:p>
        </p:txBody>
      </p:sp>
      <p:sp>
        <p:nvSpPr>
          <p:cNvPr id="7" name="Text Box 6"/>
          <p:cNvSpPr txBox="1">
            <a:spLocks noChangeArrowheads="1"/>
          </p:cNvSpPr>
          <p:nvPr/>
        </p:nvSpPr>
        <p:spPr bwMode="auto">
          <a:xfrm>
            <a:off x="5257800" y="4876800"/>
            <a:ext cx="3419141" cy="1384995"/>
          </a:xfrm>
          <a:prstGeom prst="rect">
            <a:avLst/>
          </a:prstGeom>
          <a:noFill/>
          <a:ln w="9525">
            <a:noFill/>
            <a:miter lim="800000"/>
            <a:headEnd/>
            <a:tailEnd/>
          </a:ln>
          <a:effectLst/>
        </p:spPr>
        <p:txBody>
          <a:bodyPr wrap="none">
            <a:spAutoFit/>
          </a:bodyPr>
          <a:lstStyle/>
          <a:p>
            <a:pPr marL="231775" indent="-231775"/>
            <a:r>
              <a:rPr lang="en-US" sz="1200" u="sng" dirty="0"/>
              <a:t>Caveats</a:t>
            </a:r>
            <a:r>
              <a:rPr lang="en-US" sz="1200" dirty="0"/>
              <a:t>: </a:t>
            </a:r>
          </a:p>
          <a:p>
            <a:pPr marL="231775" indent="-231775"/>
            <a:r>
              <a:rPr lang="en-US" sz="1200" dirty="0"/>
              <a:t>1. 5-min averages not all statistically independent</a:t>
            </a:r>
          </a:p>
          <a:p>
            <a:pPr marL="231775" indent="-231775"/>
            <a:r>
              <a:rPr lang="en-US" sz="1200" dirty="0"/>
              <a:t>2. Orbital bias:</a:t>
            </a:r>
          </a:p>
          <a:p>
            <a:pPr marL="231775" indent="-231775"/>
            <a:r>
              <a:rPr lang="en-US" sz="1200" dirty="0"/>
              <a:t>	10 R</a:t>
            </a:r>
            <a:r>
              <a:rPr lang="en-US" sz="1200" baseline="-25000" dirty="0"/>
              <a:t>E</a:t>
            </a:r>
            <a:r>
              <a:rPr lang="en-US" sz="1200" dirty="0"/>
              <a:t> perigee – </a:t>
            </a:r>
            <a:r>
              <a:rPr lang="en-US" sz="1200" dirty="0" err="1"/>
              <a:t>subsolar</a:t>
            </a:r>
            <a:r>
              <a:rPr lang="en-US" sz="1200" dirty="0"/>
              <a:t> region more often </a:t>
            </a:r>
            <a:endParaRPr lang="en-US" sz="1200" dirty="0" smtClean="0"/>
          </a:p>
          <a:p>
            <a:pPr marL="231775" indent="-231775"/>
            <a:r>
              <a:rPr lang="en-US" sz="1200" dirty="0"/>
              <a:t>	</a:t>
            </a:r>
            <a:r>
              <a:rPr lang="en-US" sz="1200" dirty="0" smtClean="0"/>
              <a:t>	sampled </a:t>
            </a:r>
            <a:r>
              <a:rPr lang="en-US" sz="1200" dirty="0"/>
              <a:t>during low </a:t>
            </a:r>
            <a:r>
              <a:rPr lang="en-US" sz="1200" dirty="0" err="1"/>
              <a:t>s.w</a:t>
            </a:r>
            <a:r>
              <a:rPr lang="en-US" sz="1200" dirty="0"/>
              <a:t>. pressure</a:t>
            </a:r>
          </a:p>
          <a:p>
            <a:pPr marL="231775" indent="-231775"/>
            <a:r>
              <a:rPr lang="en-US" sz="1200" dirty="0"/>
              <a:t>	30 R</a:t>
            </a:r>
            <a:r>
              <a:rPr lang="en-US" sz="1200" baseline="-25000" dirty="0"/>
              <a:t>E</a:t>
            </a:r>
            <a:r>
              <a:rPr lang="en-US" sz="1200" dirty="0"/>
              <a:t> apogee – flanks more often sampled at </a:t>
            </a:r>
            <a:endParaRPr lang="en-US" sz="1200" dirty="0" smtClean="0"/>
          </a:p>
          <a:p>
            <a:pPr marL="231775" indent="-231775"/>
            <a:r>
              <a:rPr lang="en-US" sz="1200" dirty="0"/>
              <a:t>	</a:t>
            </a:r>
            <a:r>
              <a:rPr lang="en-US" sz="1200" dirty="0" smtClean="0"/>
              <a:t>	high </a:t>
            </a:r>
            <a:r>
              <a:rPr lang="en-US" sz="1200" dirty="0" err="1"/>
              <a:t>s.w</a:t>
            </a:r>
            <a:r>
              <a:rPr lang="en-US" sz="1200" dirty="0"/>
              <a:t>. pressure</a:t>
            </a:r>
          </a:p>
        </p:txBody>
      </p:sp>
      <p:pic>
        <p:nvPicPr>
          <p:cNvPr id="8" name="Picture 7" descr="Graph_msheath_pts1"/>
          <p:cNvPicPr>
            <a:picLocks noChangeAspect="1" noChangeArrowheads="1"/>
          </p:cNvPicPr>
          <p:nvPr/>
        </p:nvPicPr>
        <p:blipFill>
          <a:blip r:embed="rId2"/>
          <a:srcRect/>
          <a:stretch>
            <a:fillRect/>
          </a:stretch>
        </p:blipFill>
        <p:spPr bwMode="auto">
          <a:xfrm>
            <a:off x="93663" y="1325562"/>
            <a:ext cx="4935537" cy="4694238"/>
          </a:xfrm>
          <a:prstGeom prst="rect">
            <a:avLst/>
          </a:prstGeom>
          <a:solidFill>
            <a:schemeClr val="tx1"/>
          </a:solidFill>
          <a:ln w="9525">
            <a:solidFill>
              <a:schemeClr val="tx1"/>
            </a:solidFill>
            <a:miter lim="800000"/>
            <a:headEnd/>
            <a:tailEnd/>
          </a:ln>
        </p:spPr>
      </p:pic>
      <p:pic>
        <p:nvPicPr>
          <p:cNvPr id="9" name="Picture 8" descr="Graph_Geotail_YZ"/>
          <p:cNvPicPr>
            <a:picLocks noChangeAspect="1" noChangeArrowheads="1"/>
          </p:cNvPicPr>
          <p:nvPr/>
        </p:nvPicPr>
        <p:blipFill>
          <a:blip r:embed="rId3"/>
          <a:srcRect/>
          <a:stretch>
            <a:fillRect/>
          </a:stretch>
        </p:blipFill>
        <p:spPr bwMode="auto">
          <a:xfrm>
            <a:off x="4876800" y="1654175"/>
            <a:ext cx="4095750" cy="3041650"/>
          </a:xfrm>
          <a:prstGeom prst="rect">
            <a:avLst/>
          </a:prstGeom>
          <a:solidFill>
            <a:schemeClr val="tx1"/>
          </a:solidFill>
          <a:ln w="9525">
            <a:solidFill>
              <a:schemeClr val="tx1"/>
            </a:solidFill>
            <a:miter lim="800000"/>
            <a:headEnd/>
            <a:tailEnd/>
          </a:ln>
        </p:spPr>
      </p:pic>
      <p:sp>
        <p:nvSpPr>
          <p:cNvPr id="10" name="Rectangle 9"/>
          <p:cNvSpPr/>
          <p:nvPr/>
        </p:nvSpPr>
        <p:spPr>
          <a:xfrm>
            <a:off x="322921" y="152400"/>
            <a:ext cx="3765518" cy="461665"/>
          </a:xfrm>
          <a:prstGeom prst="rect">
            <a:avLst/>
          </a:prstGeom>
        </p:spPr>
        <p:txBody>
          <a:bodyPr wrap="none">
            <a:spAutoFit/>
          </a:bodyPr>
          <a:lstStyle/>
          <a:p>
            <a:r>
              <a:rPr lang="en-US" sz="2400" u="sng" dirty="0" smtClean="0">
                <a:solidFill>
                  <a:srgbClr val="FFFF00"/>
                </a:solidFill>
              </a:rPr>
              <a:t>Within the </a:t>
            </a:r>
            <a:r>
              <a:rPr lang="en-US" sz="2400" u="sng" dirty="0" err="1" smtClean="0">
                <a:solidFill>
                  <a:srgbClr val="FFFF00"/>
                </a:solidFill>
              </a:rPr>
              <a:t>magnetosheath</a:t>
            </a:r>
            <a:endParaRPr lang="en-US" sz="2400" u="sng" dirty="0">
              <a:solidFill>
                <a:srgbClr val="FFFF00"/>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FEFE59A-261F-4231-A23A-2373465430AD}" type="slidenum">
              <a:rPr lang="en-US" smtClean="0"/>
              <a:pPr/>
              <a:t>38</a:t>
            </a:fld>
            <a:endParaRPr lang="en-US" dirty="0"/>
          </a:p>
        </p:txBody>
      </p:sp>
      <p:sp>
        <p:nvSpPr>
          <p:cNvPr id="4" name="Footer Placeholder 3"/>
          <p:cNvSpPr>
            <a:spLocks noGrp="1"/>
          </p:cNvSpPr>
          <p:nvPr>
            <p:ph type="ftr" sz="quarter" idx="11"/>
          </p:nvPr>
        </p:nvSpPr>
        <p:spPr/>
        <p:txBody>
          <a:bodyPr/>
          <a:lstStyle/>
          <a:p>
            <a:pPr algn="l"/>
            <a:r>
              <a:rPr lang="en-US" smtClean="0"/>
              <a:t>GEM Summer Workshop: 20-27 June 2009</a:t>
            </a:r>
            <a:endParaRPr lang="en-US" dirty="0"/>
          </a:p>
        </p:txBody>
      </p:sp>
      <p:sp>
        <p:nvSpPr>
          <p:cNvPr id="5" name="Text Box 4"/>
          <p:cNvSpPr txBox="1">
            <a:spLocks noChangeArrowheads="1"/>
          </p:cNvSpPr>
          <p:nvPr/>
        </p:nvSpPr>
        <p:spPr bwMode="auto">
          <a:xfrm>
            <a:off x="609600" y="1217613"/>
            <a:ext cx="7924800" cy="3005137"/>
          </a:xfrm>
          <a:prstGeom prst="rect">
            <a:avLst/>
          </a:prstGeom>
          <a:noFill/>
          <a:ln w="9525">
            <a:noFill/>
            <a:miter lim="800000"/>
            <a:headEnd/>
            <a:tailEnd/>
          </a:ln>
          <a:effectLst/>
        </p:spPr>
        <p:txBody>
          <a:bodyPr>
            <a:spAutoFit/>
          </a:bodyPr>
          <a:lstStyle/>
          <a:p>
            <a:pPr>
              <a:lnSpc>
                <a:spcPct val="130000"/>
              </a:lnSpc>
            </a:pPr>
            <a:r>
              <a:rPr lang="en-US" u="sng" dirty="0"/>
              <a:t>Potential problems (placing boundaries):</a:t>
            </a:r>
          </a:p>
          <a:p>
            <a:pPr>
              <a:lnSpc>
                <a:spcPct val="130000"/>
              </a:lnSpc>
              <a:spcAft>
                <a:spcPct val="30000"/>
              </a:spcAft>
              <a:buFontTx/>
              <a:buChar char="•"/>
            </a:pPr>
            <a:r>
              <a:rPr lang="en-US" dirty="0"/>
              <a:t> Misidentification</a:t>
            </a:r>
          </a:p>
          <a:p>
            <a:pPr>
              <a:lnSpc>
                <a:spcPct val="130000"/>
              </a:lnSpc>
              <a:spcAft>
                <a:spcPct val="30000"/>
              </a:spcAft>
              <a:buFontTx/>
              <a:buChar char="•"/>
            </a:pPr>
            <a:r>
              <a:rPr lang="en-US" dirty="0"/>
              <a:t> Solar wind pressures not accurate (</a:t>
            </a:r>
            <a:r>
              <a:rPr lang="en-US" dirty="0" err="1"/>
              <a:t>n</a:t>
            </a:r>
            <a:r>
              <a:rPr lang="en-US" baseline="-25000" dirty="0" err="1"/>
              <a:t>H</a:t>
            </a:r>
            <a:r>
              <a:rPr lang="en-US" sz="1600" baseline="-25000" dirty="0"/>
              <a:t>+</a:t>
            </a:r>
            <a:r>
              <a:rPr lang="en-US" dirty="0"/>
              <a:t>, </a:t>
            </a:r>
            <a:r>
              <a:rPr lang="en-US" dirty="0" err="1"/>
              <a:t>n</a:t>
            </a:r>
            <a:r>
              <a:rPr lang="en-US" baseline="-25000" dirty="0" err="1"/>
              <a:t>He</a:t>
            </a:r>
            <a:r>
              <a:rPr lang="en-US" sz="1600" baseline="-25000" dirty="0"/>
              <a:t>++</a:t>
            </a:r>
            <a:r>
              <a:rPr lang="en-US" sz="1600" dirty="0"/>
              <a:t>,</a:t>
            </a:r>
            <a:r>
              <a:rPr lang="en-US" sz="1600" baseline="-25000" dirty="0"/>
              <a:t> </a:t>
            </a:r>
            <a:r>
              <a:rPr lang="en-US" sz="1600" dirty="0"/>
              <a:t>etc.</a:t>
            </a:r>
            <a:r>
              <a:rPr lang="en-US" dirty="0"/>
              <a:t>)</a:t>
            </a:r>
          </a:p>
          <a:p>
            <a:pPr>
              <a:lnSpc>
                <a:spcPct val="130000"/>
              </a:lnSpc>
              <a:spcAft>
                <a:spcPct val="30000"/>
              </a:spcAft>
              <a:buFontTx/>
              <a:buChar char="•"/>
            </a:pPr>
            <a:r>
              <a:rPr lang="en-US" dirty="0"/>
              <a:t> Wind spacecraft too far off Sun-Earth axis</a:t>
            </a:r>
          </a:p>
          <a:p>
            <a:pPr>
              <a:lnSpc>
                <a:spcPct val="130000"/>
              </a:lnSpc>
              <a:spcAft>
                <a:spcPct val="30000"/>
              </a:spcAft>
              <a:buFontTx/>
              <a:buChar char="•"/>
            </a:pPr>
            <a:r>
              <a:rPr lang="en-US" dirty="0"/>
              <a:t> Estimated solar wind convection time incorrect</a:t>
            </a:r>
          </a:p>
          <a:p>
            <a:pPr>
              <a:lnSpc>
                <a:spcPct val="130000"/>
              </a:lnSpc>
              <a:spcAft>
                <a:spcPct val="30000"/>
              </a:spcAft>
              <a:buFontTx/>
              <a:buChar char="•"/>
            </a:pPr>
            <a:r>
              <a:rPr lang="en-US" dirty="0"/>
              <a:t> Short-term oscillations of the boundaries not accounted for</a:t>
            </a:r>
          </a:p>
          <a:p>
            <a:pPr>
              <a:lnSpc>
                <a:spcPct val="130000"/>
              </a:lnSpc>
              <a:spcAft>
                <a:spcPct val="30000"/>
              </a:spcAft>
              <a:buFontTx/>
              <a:buChar char="•"/>
            </a:pPr>
            <a:r>
              <a:rPr lang="en-US" dirty="0"/>
              <a:t> Discontinuities in the solar wind and traveling through the </a:t>
            </a:r>
            <a:r>
              <a:rPr lang="en-US" dirty="0" err="1"/>
              <a:t>magnetosheath</a:t>
            </a:r>
            <a:r>
              <a:rPr lang="en-US" dirty="0"/>
              <a:t> </a:t>
            </a:r>
          </a:p>
        </p:txBody>
      </p:sp>
      <p:sp>
        <p:nvSpPr>
          <p:cNvPr id="6" name="Rectangle 5"/>
          <p:cNvSpPr/>
          <p:nvPr/>
        </p:nvSpPr>
        <p:spPr>
          <a:xfrm>
            <a:off x="322921" y="152400"/>
            <a:ext cx="3765518" cy="461665"/>
          </a:xfrm>
          <a:prstGeom prst="rect">
            <a:avLst/>
          </a:prstGeom>
        </p:spPr>
        <p:txBody>
          <a:bodyPr wrap="none">
            <a:spAutoFit/>
          </a:bodyPr>
          <a:lstStyle/>
          <a:p>
            <a:r>
              <a:rPr lang="en-US" sz="2400" u="sng" dirty="0" smtClean="0">
                <a:solidFill>
                  <a:srgbClr val="FFFF00"/>
                </a:solidFill>
              </a:rPr>
              <a:t>Within the </a:t>
            </a:r>
            <a:r>
              <a:rPr lang="en-US" sz="2400" u="sng" dirty="0" err="1" smtClean="0">
                <a:solidFill>
                  <a:srgbClr val="FFFF00"/>
                </a:solidFill>
              </a:rPr>
              <a:t>magnetosheath</a:t>
            </a:r>
            <a:endParaRPr lang="en-US" sz="2400" u="sng" dirty="0">
              <a:solidFill>
                <a:srgbClr val="FFFF00"/>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FEFE59A-261F-4231-A23A-2373465430AD}" type="slidenum">
              <a:rPr lang="en-US" smtClean="0"/>
              <a:pPr/>
              <a:t>39</a:t>
            </a:fld>
            <a:endParaRPr lang="en-US" dirty="0"/>
          </a:p>
        </p:txBody>
      </p:sp>
      <p:sp>
        <p:nvSpPr>
          <p:cNvPr id="4" name="Footer Placeholder 3"/>
          <p:cNvSpPr>
            <a:spLocks noGrp="1"/>
          </p:cNvSpPr>
          <p:nvPr>
            <p:ph type="ftr" sz="quarter" idx="11"/>
          </p:nvPr>
        </p:nvSpPr>
        <p:spPr/>
        <p:txBody>
          <a:bodyPr/>
          <a:lstStyle/>
          <a:p>
            <a:pPr algn="l"/>
            <a:r>
              <a:rPr lang="en-US" smtClean="0"/>
              <a:t>GEM Summer Workshop: 20-27 June 2009</a:t>
            </a:r>
            <a:endParaRPr lang="en-US" dirty="0"/>
          </a:p>
        </p:txBody>
      </p:sp>
      <p:pic>
        <p:nvPicPr>
          <p:cNvPr id="5" name="Picture 5" descr="Graph_pspiral_vec"/>
          <p:cNvPicPr>
            <a:picLocks noChangeAspect="1" noChangeArrowheads="1"/>
          </p:cNvPicPr>
          <p:nvPr/>
        </p:nvPicPr>
        <p:blipFill>
          <a:blip r:embed="rId2"/>
          <a:srcRect/>
          <a:stretch>
            <a:fillRect/>
          </a:stretch>
        </p:blipFill>
        <p:spPr bwMode="auto">
          <a:xfrm>
            <a:off x="4419600" y="755650"/>
            <a:ext cx="4516438" cy="5705475"/>
          </a:xfrm>
          <a:prstGeom prst="rect">
            <a:avLst/>
          </a:prstGeom>
          <a:solidFill>
            <a:schemeClr val="tx1"/>
          </a:solidFill>
        </p:spPr>
      </p:pic>
      <p:pic>
        <p:nvPicPr>
          <p:cNvPr id="6" name="Picture 6" descr="Graph_pspiral_brat"/>
          <p:cNvPicPr>
            <a:picLocks noChangeAspect="1" noChangeArrowheads="1"/>
          </p:cNvPicPr>
          <p:nvPr/>
        </p:nvPicPr>
        <p:blipFill>
          <a:blip r:embed="rId3"/>
          <a:srcRect/>
          <a:stretch>
            <a:fillRect/>
          </a:stretch>
        </p:blipFill>
        <p:spPr bwMode="auto">
          <a:xfrm>
            <a:off x="152400" y="755650"/>
            <a:ext cx="4543425" cy="5721350"/>
          </a:xfrm>
          <a:prstGeom prst="rect">
            <a:avLst/>
          </a:prstGeom>
          <a:solidFill>
            <a:schemeClr val="tx1"/>
          </a:solidFill>
        </p:spPr>
      </p:pic>
      <p:sp>
        <p:nvSpPr>
          <p:cNvPr id="8" name="Text Box 7"/>
          <p:cNvSpPr txBox="1">
            <a:spLocks noChangeArrowheads="1"/>
          </p:cNvSpPr>
          <p:nvPr/>
        </p:nvSpPr>
        <p:spPr bwMode="auto">
          <a:xfrm>
            <a:off x="3333750" y="374650"/>
            <a:ext cx="2838450" cy="366713"/>
          </a:xfrm>
          <a:prstGeom prst="rect">
            <a:avLst/>
          </a:prstGeom>
          <a:noFill/>
          <a:ln w="9525">
            <a:noFill/>
            <a:miter lim="800000"/>
            <a:headEnd/>
            <a:tailEnd/>
          </a:ln>
          <a:effectLst/>
        </p:spPr>
        <p:txBody>
          <a:bodyPr wrap="none">
            <a:spAutoFit/>
          </a:bodyPr>
          <a:lstStyle/>
          <a:p>
            <a:r>
              <a:rPr lang="en-US" dirty="0" err="1"/>
              <a:t>Geotail</a:t>
            </a:r>
            <a:r>
              <a:rPr lang="en-US" dirty="0"/>
              <a:t> MGF observations</a:t>
            </a:r>
          </a:p>
        </p:txBody>
      </p:sp>
      <p:sp>
        <p:nvSpPr>
          <p:cNvPr id="7" name="Rectangle 6"/>
          <p:cNvSpPr/>
          <p:nvPr/>
        </p:nvSpPr>
        <p:spPr>
          <a:xfrm>
            <a:off x="322921" y="0"/>
            <a:ext cx="3765518" cy="461665"/>
          </a:xfrm>
          <a:prstGeom prst="rect">
            <a:avLst/>
          </a:prstGeom>
        </p:spPr>
        <p:txBody>
          <a:bodyPr wrap="none">
            <a:spAutoFit/>
          </a:bodyPr>
          <a:lstStyle/>
          <a:p>
            <a:r>
              <a:rPr lang="en-US" sz="2400" u="sng" dirty="0" smtClean="0">
                <a:solidFill>
                  <a:srgbClr val="FFFF00"/>
                </a:solidFill>
              </a:rPr>
              <a:t>Within the </a:t>
            </a:r>
            <a:r>
              <a:rPr lang="en-US" sz="2400" u="sng" dirty="0" err="1" smtClean="0">
                <a:solidFill>
                  <a:srgbClr val="FFFF00"/>
                </a:solidFill>
              </a:rPr>
              <a:t>magnetosheath</a:t>
            </a:r>
            <a:endParaRPr lang="en-US" sz="2400" u="sng" dirty="0">
              <a:solidFill>
                <a:srgbClr val="FFFF00"/>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2921" y="152400"/>
            <a:ext cx="4039054" cy="461665"/>
          </a:xfrm>
          <a:prstGeom prst="rect">
            <a:avLst/>
          </a:prstGeom>
        </p:spPr>
        <p:txBody>
          <a:bodyPr wrap="none">
            <a:spAutoFit/>
          </a:bodyPr>
          <a:lstStyle/>
          <a:p>
            <a:r>
              <a:rPr lang="en-US" sz="2400" u="sng" dirty="0" smtClean="0">
                <a:solidFill>
                  <a:srgbClr val="FFFF00"/>
                </a:solidFill>
              </a:rPr>
              <a:t>Outer boundary (Bow shock)</a:t>
            </a:r>
            <a:endParaRPr lang="en-US" sz="2400" u="sng" dirty="0">
              <a:solidFill>
                <a:srgbClr val="FFFF00"/>
              </a:solidFill>
            </a:endParaRPr>
          </a:p>
        </p:txBody>
      </p:sp>
      <p:pic>
        <p:nvPicPr>
          <p:cNvPr id="4" name="Picture 3" descr="mach_image.png"/>
          <p:cNvPicPr>
            <a:picLocks noChangeAspect="1"/>
          </p:cNvPicPr>
          <p:nvPr/>
        </p:nvPicPr>
        <p:blipFill>
          <a:blip r:embed="rId2"/>
          <a:srcRect b="13608"/>
          <a:stretch>
            <a:fillRect/>
          </a:stretch>
        </p:blipFill>
        <p:spPr>
          <a:xfrm>
            <a:off x="1968055" y="762000"/>
            <a:ext cx="5194745" cy="5562600"/>
          </a:xfrm>
          <a:prstGeom prst="rect">
            <a:avLst/>
          </a:prstGeom>
        </p:spPr>
      </p:pic>
      <p:sp>
        <p:nvSpPr>
          <p:cNvPr id="5" name="TextBox 4"/>
          <p:cNvSpPr txBox="1"/>
          <p:nvPr/>
        </p:nvSpPr>
        <p:spPr>
          <a:xfrm>
            <a:off x="7315200" y="5334000"/>
            <a:ext cx="1523999" cy="954107"/>
          </a:xfrm>
          <a:prstGeom prst="rect">
            <a:avLst/>
          </a:prstGeom>
          <a:noFill/>
        </p:spPr>
        <p:txBody>
          <a:bodyPr wrap="square" rtlCol="0">
            <a:spAutoFit/>
          </a:bodyPr>
          <a:lstStyle/>
          <a:p>
            <a:r>
              <a:rPr lang="en-US" sz="1400" dirty="0" smtClean="0"/>
              <a:t>From </a:t>
            </a:r>
            <a:r>
              <a:rPr lang="en-US" sz="1400" u="sng" dirty="0" smtClean="0"/>
              <a:t>An Album of Fluid Motion</a:t>
            </a:r>
            <a:r>
              <a:rPr lang="en-US" sz="1400" dirty="0" smtClean="0"/>
              <a:t> by Milton Van Dyke</a:t>
            </a:r>
            <a:endParaRPr lang="en-US" sz="1400" dirty="0"/>
          </a:p>
        </p:txBody>
      </p:sp>
      <p:sp>
        <p:nvSpPr>
          <p:cNvPr id="7" name="Slide Number Placeholder 6"/>
          <p:cNvSpPr>
            <a:spLocks noGrp="1"/>
          </p:cNvSpPr>
          <p:nvPr>
            <p:ph type="sldNum" sz="quarter" idx="12"/>
          </p:nvPr>
        </p:nvSpPr>
        <p:spPr/>
        <p:txBody>
          <a:bodyPr/>
          <a:lstStyle/>
          <a:p>
            <a:fld id="{AFEFE59A-261F-4231-A23A-2373465430AD}" type="slidenum">
              <a:rPr lang="en-US" smtClean="0"/>
              <a:pPr/>
              <a:t>4</a:t>
            </a:fld>
            <a:endParaRPr lang="en-US" dirty="0"/>
          </a:p>
        </p:txBody>
      </p:sp>
      <p:sp>
        <p:nvSpPr>
          <p:cNvPr id="8" name="Footer Placeholder 7"/>
          <p:cNvSpPr>
            <a:spLocks noGrp="1"/>
          </p:cNvSpPr>
          <p:nvPr>
            <p:ph type="ftr" sz="quarter" idx="11"/>
          </p:nvPr>
        </p:nvSpPr>
        <p:spPr/>
        <p:txBody>
          <a:bodyPr/>
          <a:lstStyle/>
          <a:p>
            <a:pPr algn="l"/>
            <a:r>
              <a:rPr lang="en-US" smtClean="0"/>
              <a:t>GEM Summer Workshop: 20-27 June 2009</a:t>
            </a:r>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_bvec_10_30.emf"/>
          <p:cNvPicPr>
            <a:picLocks noChangeAspect="1"/>
          </p:cNvPicPr>
          <p:nvPr/>
        </p:nvPicPr>
        <p:blipFill>
          <a:blip r:embed="rId2"/>
          <a:stretch>
            <a:fillRect/>
          </a:stretch>
        </p:blipFill>
        <p:spPr>
          <a:xfrm>
            <a:off x="4495800" y="619125"/>
            <a:ext cx="4512634" cy="5701345"/>
          </a:xfrm>
          <a:prstGeom prst="rect">
            <a:avLst/>
          </a:prstGeom>
          <a:solidFill>
            <a:schemeClr val="tx1"/>
          </a:solidFill>
        </p:spPr>
      </p:pic>
      <p:sp>
        <p:nvSpPr>
          <p:cNvPr id="2" name="Slide Number Placeholder 1"/>
          <p:cNvSpPr>
            <a:spLocks noGrp="1"/>
          </p:cNvSpPr>
          <p:nvPr>
            <p:ph type="sldNum" sz="quarter" idx="12"/>
          </p:nvPr>
        </p:nvSpPr>
        <p:spPr/>
        <p:txBody>
          <a:bodyPr/>
          <a:lstStyle/>
          <a:p>
            <a:fld id="{AFEFE59A-261F-4231-A23A-2373465430AD}" type="slidenum">
              <a:rPr lang="en-US" smtClean="0"/>
              <a:pPr/>
              <a:t>40</a:t>
            </a:fld>
            <a:endParaRPr lang="en-US" dirty="0"/>
          </a:p>
        </p:txBody>
      </p:sp>
      <p:sp>
        <p:nvSpPr>
          <p:cNvPr id="3" name="Footer Placeholder 2"/>
          <p:cNvSpPr>
            <a:spLocks noGrp="1"/>
          </p:cNvSpPr>
          <p:nvPr>
            <p:ph type="ftr" sz="quarter" idx="11"/>
          </p:nvPr>
        </p:nvSpPr>
        <p:spPr/>
        <p:txBody>
          <a:bodyPr/>
          <a:lstStyle/>
          <a:p>
            <a:pPr algn="l"/>
            <a:r>
              <a:rPr lang="en-US" smtClean="0"/>
              <a:t>GEM Summer Workshop: 20-27 June 2009</a:t>
            </a:r>
            <a:endParaRPr lang="en-US" dirty="0"/>
          </a:p>
        </p:txBody>
      </p:sp>
      <p:pic>
        <p:nvPicPr>
          <p:cNvPr id="4" name="Picture 5" descr="Graph_pspiral_vec"/>
          <p:cNvPicPr>
            <a:picLocks noChangeAspect="1" noChangeArrowheads="1"/>
          </p:cNvPicPr>
          <p:nvPr/>
        </p:nvPicPr>
        <p:blipFill>
          <a:blip r:embed="rId3"/>
          <a:srcRect/>
          <a:stretch>
            <a:fillRect/>
          </a:stretch>
        </p:blipFill>
        <p:spPr bwMode="auto">
          <a:xfrm>
            <a:off x="228600" y="619125"/>
            <a:ext cx="4516438" cy="5705475"/>
          </a:xfrm>
          <a:prstGeom prst="rect">
            <a:avLst/>
          </a:prstGeom>
          <a:solidFill>
            <a:schemeClr val="tx1"/>
          </a:solidFill>
        </p:spPr>
      </p:pic>
      <p:cxnSp>
        <p:nvCxnSpPr>
          <p:cNvPr id="7" name="Straight Connector 6"/>
          <p:cNvCxnSpPr/>
          <p:nvPr/>
        </p:nvCxnSpPr>
        <p:spPr>
          <a:xfrm rot="16200000" flipH="1">
            <a:off x="2133600" y="4581525"/>
            <a:ext cx="1295400" cy="990600"/>
          </a:xfrm>
          <a:prstGeom prst="line">
            <a:avLst/>
          </a:prstGeom>
          <a:ln w="25400">
            <a:prstDash val="dash"/>
          </a:ln>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a:xfrm rot="16200000" flipH="1">
            <a:off x="6210301" y="4695824"/>
            <a:ext cx="914398" cy="381000"/>
          </a:xfrm>
          <a:prstGeom prst="line">
            <a:avLst/>
          </a:prstGeom>
          <a:ln w="25400">
            <a:prstDash val="dash"/>
          </a:ln>
        </p:spPr>
        <p:style>
          <a:lnRef idx="1">
            <a:schemeClr val="dk1"/>
          </a:lnRef>
          <a:fillRef idx="0">
            <a:schemeClr val="dk1"/>
          </a:fillRef>
          <a:effectRef idx="0">
            <a:schemeClr val="dk1"/>
          </a:effectRef>
          <a:fontRef idx="minor">
            <a:schemeClr val="tx1"/>
          </a:fontRef>
        </p:style>
      </p:cxnSp>
      <p:sp>
        <p:nvSpPr>
          <p:cNvPr id="8" name="Rectangle 7"/>
          <p:cNvSpPr/>
          <p:nvPr/>
        </p:nvSpPr>
        <p:spPr>
          <a:xfrm>
            <a:off x="322921" y="0"/>
            <a:ext cx="3765518" cy="461665"/>
          </a:xfrm>
          <a:prstGeom prst="rect">
            <a:avLst/>
          </a:prstGeom>
        </p:spPr>
        <p:txBody>
          <a:bodyPr wrap="none">
            <a:spAutoFit/>
          </a:bodyPr>
          <a:lstStyle/>
          <a:p>
            <a:r>
              <a:rPr lang="en-US" sz="2400" u="sng" dirty="0" smtClean="0">
                <a:solidFill>
                  <a:srgbClr val="FFFF00"/>
                </a:solidFill>
              </a:rPr>
              <a:t>Within the </a:t>
            </a:r>
            <a:r>
              <a:rPr lang="en-US" sz="2400" u="sng" dirty="0" err="1" smtClean="0">
                <a:solidFill>
                  <a:srgbClr val="FFFF00"/>
                </a:solidFill>
              </a:rPr>
              <a:t>magnetosheath</a:t>
            </a:r>
            <a:endParaRPr lang="en-US" sz="2400" u="sng"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FEFE59A-261F-4231-A23A-2373465430AD}" type="slidenum">
              <a:rPr lang="en-US" smtClean="0"/>
              <a:pPr/>
              <a:t>41</a:t>
            </a:fld>
            <a:endParaRPr lang="en-US" dirty="0"/>
          </a:p>
        </p:txBody>
      </p:sp>
      <p:sp>
        <p:nvSpPr>
          <p:cNvPr id="4" name="Footer Placeholder 3"/>
          <p:cNvSpPr>
            <a:spLocks noGrp="1"/>
          </p:cNvSpPr>
          <p:nvPr>
            <p:ph type="ftr" sz="quarter" idx="11"/>
          </p:nvPr>
        </p:nvSpPr>
        <p:spPr/>
        <p:txBody>
          <a:bodyPr/>
          <a:lstStyle/>
          <a:p>
            <a:pPr algn="l"/>
            <a:r>
              <a:rPr lang="en-US" smtClean="0"/>
              <a:t>GEM Summer Workshop: 20-27 June 2009</a:t>
            </a:r>
            <a:endParaRPr lang="en-US" dirty="0"/>
          </a:p>
        </p:txBody>
      </p:sp>
      <p:pic>
        <p:nvPicPr>
          <p:cNvPr id="5" name="Picture 2" descr="Graph_perp2swflow_vec"/>
          <p:cNvPicPr>
            <a:picLocks noChangeAspect="1" noChangeArrowheads="1"/>
          </p:cNvPicPr>
          <p:nvPr/>
        </p:nvPicPr>
        <p:blipFill>
          <a:blip r:embed="rId3"/>
          <a:srcRect/>
          <a:stretch>
            <a:fillRect/>
          </a:stretch>
        </p:blipFill>
        <p:spPr bwMode="auto">
          <a:xfrm>
            <a:off x="4419600" y="765175"/>
            <a:ext cx="4516438" cy="5705475"/>
          </a:xfrm>
          <a:prstGeom prst="rect">
            <a:avLst/>
          </a:prstGeom>
          <a:solidFill>
            <a:schemeClr val="tx1"/>
          </a:solidFill>
        </p:spPr>
      </p:pic>
      <p:pic>
        <p:nvPicPr>
          <p:cNvPr id="6" name="Picture 3" descr="Graph_perp2swflow_brat"/>
          <p:cNvPicPr>
            <a:picLocks noChangeAspect="1" noChangeArrowheads="1"/>
          </p:cNvPicPr>
          <p:nvPr/>
        </p:nvPicPr>
        <p:blipFill>
          <a:blip r:embed="rId4"/>
          <a:srcRect/>
          <a:stretch>
            <a:fillRect/>
          </a:stretch>
        </p:blipFill>
        <p:spPr bwMode="auto">
          <a:xfrm>
            <a:off x="152400" y="755650"/>
            <a:ext cx="4543425" cy="5721350"/>
          </a:xfrm>
          <a:prstGeom prst="rect">
            <a:avLst/>
          </a:prstGeom>
          <a:solidFill>
            <a:schemeClr val="tx1"/>
          </a:solidFill>
        </p:spPr>
      </p:pic>
      <p:sp>
        <p:nvSpPr>
          <p:cNvPr id="7" name="Text Box 4"/>
          <p:cNvSpPr txBox="1">
            <a:spLocks noChangeArrowheads="1"/>
          </p:cNvSpPr>
          <p:nvPr/>
        </p:nvSpPr>
        <p:spPr bwMode="auto">
          <a:xfrm>
            <a:off x="3333750" y="374650"/>
            <a:ext cx="2838450" cy="366713"/>
          </a:xfrm>
          <a:prstGeom prst="rect">
            <a:avLst/>
          </a:prstGeom>
          <a:noFill/>
          <a:ln w="9525">
            <a:noFill/>
            <a:miter lim="800000"/>
            <a:headEnd/>
            <a:tailEnd/>
          </a:ln>
          <a:effectLst/>
        </p:spPr>
        <p:txBody>
          <a:bodyPr wrap="none">
            <a:spAutoFit/>
          </a:bodyPr>
          <a:lstStyle/>
          <a:p>
            <a:r>
              <a:rPr lang="en-US" dirty="0" err="1"/>
              <a:t>Geotail</a:t>
            </a:r>
            <a:r>
              <a:rPr lang="en-US" dirty="0"/>
              <a:t> MGF observations</a:t>
            </a:r>
          </a:p>
        </p:txBody>
      </p:sp>
      <p:graphicFrame>
        <p:nvGraphicFramePr>
          <p:cNvPr id="8" name="Object 5"/>
          <p:cNvGraphicFramePr>
            <a:graphicFrameLocks noChangeAspect="1"/>
          </p:cNvGraphicFramePr>
          <p:nvPr/>
        </p:nvGraphicFramePr>
        <p:xfrm>
          <a:off x="2513013" y="2427288"/>
          <a:ext cx="2249487" cy="2254250"/>
        </p:xfrm>
        <a:graphic>
          <a:graphicData uri="http://schemas.openxmlformats.org/presentationml/2006/ole">
            <p:oleObj spid="_x0000_s2050" name="Image" r:id="rId5" imgW="4485714" imgH="4495238" progId="Photoshop.Image.6">
              <p:embed/>
            </p:oleObj>
          </a:graphicData>
        </a:graphic>
      </p:graphicFrame>
      <p:sp>
        <p:nvSpPr>
          <p:cNvPr id="9" name="Text Box 6"/>
          <p:cNvSpPr txBox="1">
            <a:spLocks noChangeArrowheads="1"/>
          </p:cNvSpPr>
          <p:nvPr/>
        </p:nvSpPr>
        <p:spPr bwMode="auto">
          <a:xfrm>
            <a:off x="3098800" y="2051050"/>
            <a:ext cx="1321196" cy="400110"/>
          </a:xfrm>
          <a:prstGeom prst="rect">
            <a:avLst/>
          </a:prstGeom>
          <a:noFill/>
          <a:ln w="9525">
            <a:noFill/>
            <a:miter lim="800000"/>
            <a:headEnd/>
            <a:tailEnd/>
          </a:ln>
          <a:effectLst/>
        </p:spPr>
        <p:txBody>
          <a:bodyPr wrap="none">
            <a:spAutoFit/>
          </a:bodyPr>
          <a:lstStyle/>
          <a:p>
            <a:r>
              <a:rPr lang="en-US" sz="1000" i="1" dirty="0">
                <a:solidFill>
                  <a:schemeClr val="bg1"/>
                </a:solidFill>
              </a:rPr>
              <a:t>Petrinec and Russell</a:t>
            </a:r>
            <a:r>
              <a:rPr lang="en-US" sz="1000" dirty="0">
                <a:solidFill>
                  <a:schemeClr val="bg1"/>
                </a:solidFill>
              </a:rPr>
              <a:t>,</a:t>
            </a:r>
          </a:p>
          <a:p>
            <a:r>
              <a:rPr lang="en-US" sz="1000" dirty="0">
                <a:solidFill>
                  <a:schemeClr val="bg1"/>
                </a:solidFill>
              </a:rPr>
              <a:t>Space Sci. Rev, 1997</a:t>
            </a:r>
          </a:p>
        </p:txBody>
      </p:sp>
      <p:sp>
        <p:nvSpPr>
          <p:cNvPr id="10" name="Rectangle 9"/>
          <p:cNvSpPr/>
          <p:nvPr/>
        </p:nvSpPr>
        <p:spPr>
          <a:xfrm>
            <a:off x="322921" y="0"/>
            <a:ext cx="3765518" cy="461665"/>
          </a:xfrm>
          <a:prstGeom prst="rect">
            <a:avLst/>
          </a:prstGeom>
        </p:spPr>
        <p:txBody>
          <a:bodyPr wrap="none">
            <a:spAutoFit/>
          </a:bodyPr>
          <a:lstStyle/>
          <a:p>
            <a:r>
              <a:rPr lang="en-US" sz="2400" u="sng" dirty="0" smtClean="0">
                <a:solidFill>
                  <a:srgbClr val="FFFF00"/>
                </a:solidFill>
              </a:rPr>
              <a:t>Within the </a:t>
            </a:r>
            <a:r>
              <a:rPr lang="en-US" sz="2400" u="sng" dirty="0" err="1" smtClean="0">
                <a:solidFill>
                  <a:srgbClr val="FFFF00"/>
                </a:solidFill>
              </a:rPr>
              <a:t>magnetosheath</a:t>
            </a:r>
            <a:endParaRPr lang="en-US" sz="2400" u="sng"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FEFE59A-261F-4231-A23A-2373465430AD}" type="slidenum">
              <a:rPr lang="en-US" smtClean="0"/>
              <a:pPr/>
              <a:t>42</a:t>
            </a:fld>
            <a:endParaRPr lang="en-US" dirty="0"/>
          </a:p>
        </p:txBody>
      </p:sp>
      <p:sp>
        <p:nvSpPr>
          <p:cNvPr id="4" name="Footer Placeholder 3"/>
          <p:cNvSpPr>
            <a:spLocks noGrp="1"/>
          </p:cNvSpPr>
          <p:nvPr>
            <p:ph type="ftr" sz="quarter" idx="11"/>
          </p:nvPr>
        </p:nvSpPr>
        <p:spPr/>
        <p:txBody>
          <a:bodyPr/>
          <a:lstStyle/>
          <a:p>
            <a:pPr algn="l"/>
            <a:r>
              <a:rPr lang="en-US" smtClean="0"/>
              <a:t>GEM Summer Workshop: 20-27 June 2009</a:t>
            </a:r>
            <a:endParaRPr lang="en-US" dirty="0"/>
          </a:p>
        </p:txBody>
      </p:sp>
      <p:pic>
        <p:nvPicPr>
          <p:cNvPr id="6" name="Picture 3" descr="Graph_pspiral_brat"/>
          <p:cNvPicPr>
            <a:picLocks noChangeAspect="1" noChangeArrowheads="1"/>
          </p:cNvPicPr>
          <p:nvPr/>
        </p:nvPicPr>
        <p:blipFill>
          <a:blip r:embed="rId3"/>
          <a:srcRect/>
          <a:stretch>
            <a:fillRect/>
          </a:stretch>
        </p:blipFill>
        <p:spPr bwMode="auto">
          <a:xfrm>
            <a:off x="381000" y="777875"/>
            <a:ext cx="4543425" cy="5721350"/>
          </a:xfrm>
          <a:prstGeom prst="rect">
            <a:avLst/>
          </a:prstGeom>
          <a:solidFill>
            <a:schemeClr val="tx1"/>
          </a:solidFill>
        </p:spPr>
      </p:pic>
      <p:pic>
        <p:nvPicPr>
          <p:cNvPr id="7" name="Picture 4" descr="kf_parker"/>
          <p:cNvPicPr>
            <a:picLocks noChangeAspect="1" noChangeArrowheads="1"/>
          </p:cNvPicPr>
          <p:nvPr/>
        </p:nvPicPr>
        <p:blipFill>
          <a:blip r:embed="rId4"/>
          <a:srcRect/>
          <a:stretch>
            <a:fillRect/>
          </a:stretch>
        </p:blipFill>
        <p:spPr bwMode="auto">
          <a:xfrm>
            <a:off x="5181600" y="320675"/>
            <a:ext cx="3336925" cy="3336925"/>
          </a:xfrm>
          <a:prstGeom prst="rect">
            <a:avLst/>
          </a:prstGeom>
          <a:noFill/>
        </p:spPr>
      </p:pic>
      <p:pic>
        <p:nvPicPr>
          <p:cNvPr id="8" name="Picture 5" descr="retal_parker"/>
          <p:cNvPicPr>
            <a:picLocks noChangeAspect="1" noChangeArrowheads="1"/>
          </p:cNvPicPr>
          <p:nvPr/>
        </p:nvPicPr>
        <p:blipFill>
          <a:blip r:embed="rId5"/>
          <a:srcRect/>
          <a:stretch>
            <a:fillRect/>
          </a:stretch>
        </p:blipFill>
        <p:spPr bwMode="auto">
          <a:xfrm>
            <a:off x="5181600" y="3292475"/>
            <a:ext cx="3336925" cy="3336925"/>
          </a:xfrm>
          <a:prstGeom prst="rect">
            <a:avLst/>
          </a:prstGeom>
          <a:noFill/>
        </p:spPr>
      </p:pic>
      <p:sp>
        <p:nvSpPr>
          <p:cNvPr id="9" name="Text Box 6"/>
          <p:cNvSpPr txBox="1">
            <a:spLocks noChangeArrowheads="1"/>
          </p:cNvSpPr>
          <p:nvPr/>
        </p:nvSpPr>
        <p:spPr bwMode="auto">
          <a:xfrm>
            <a:off x="1428750" y="471487"/>
            <a:ext cx="2838450" cy="366713"/>
          </a:xfrm>
          <a:prstGeom prst="rect">
            <a:avLst/>
          </a:prstGeom>
          <a:noFill/>
          <a:ln w="9525">
            <a:noFill/>
            <a:miter lim="800000"/>
            <a:headEnd/>
            <a:tailEnd/>
          </a:ln>
          <a:effectLst/>
        </p:spPr>
        <p:txBody>
          <a:bodyPr wrap="none">
            <a:spAutoFit/>
          </a:bodyPr>
          <a:lstStyle/>
          <a:p>
            <a:r>
              <a:rPr lang="en-US" dirty="0" err="1"/>
              <a:t>Geotail</a:t>
            </a:r>
            <a:r>
              <a:rPr lang="en-US" dirty="0"/>
              <a:t> MGF observations</a:t>
            </a:r>
          </a:p>
        </p:txBody>
      </p:sp>
      <p:graphicFrame>
        <p:nvGraphicFramePr>
          <p:cNvPr id="10" name="Object 7"/>
          <p:cNvGraphicFramePr>
            <a:graphicFrameLocks noChangeAspect="1"/>
          </p:cNvGraphicFramePr>
          <p:nvPr/>
        </p:nvGraphicFramePr>
        <p:xfrm>
          <a:off x="2743200" y="2454275"/>
          <a:ext cx="2312988" cy="2251075"/>
        </p:xfrm>
        <a:graphic>
          <a:graphicData uri="http://schemas.openxmlformats.org/presentationml/2006/ole">
            <p:oleObj spid="_x0000_s1026" name="Image" r:id="rId6" imgW="4619048" imgH="4495238" progId="Photoshop.Image.6">
              <p:embed/>
            </p:oleObj>
          </a:graphicData>
        </a:graphic>
      </p:graphicFrame>
      <p:sp>
        <p:nvSpPr>
          <p:cNvPr id="11" name="Text Box 8"/>
          <p:cNvSpPr txBox="1">
            <a:spLocks noChangeArrowheads="1"/>
          </p:cNvSpPr>
          <p:nvPr/>
        </p:nvSpPr>
        <p:spPr bwMode="auto">
          <a:xfrm>
            <a:off x="3327400" y="2073275"/>
            <a:ext cx="1321196" cy="400110"/>
          </a:xfrm>
          <a:prstGeom prst="rect">
            <a:avLst/>
          </a:prstGeom>
          <a:noFill/>
          <a:ln w="9525">
            <a:solidFill>
              <a:schemeClr val="tx1"/>
            </a:solidFill>
            <a:miter lim="800000"/>
            <a:headEnd/>
            <a:tailEnd/>
          </a:ln>
          <a:effectLst/>
        </p:spPr>
        <p:txBody>
          <a:bodyPr wrap="none">
            <a:spAutoFit/>
          </a:bodyPr>
          <a:lstStyle/>
          <a:p>
            <a:r>
              <a:rPr lang="en-US" sz="1000" i="1" dirty="0">
                <a:solidFill>
                  <a:schemeClr val="bg1"/>
                </a:solidFill>
              </a:rPr>
              <a:t>Petrinec and Russell</a:t>
            </a:r>
            <a:r>
              <a:rPr lang="en-US" sz="1000" dirty="0">
                <a:solidFill>
                  <a:schemeClr val="bg1"/>
                </a:solidFill>
              </a:rPr>
              <a:t>,</a:t>
            </a:r>
          </a:p>
          <a:p>
            <a:r>
              <a:rPr lang="en-US" sz="1000" dirty="0">
                <a:solidFill>
                  <a:schemeClr val="bg1"/>
                </a:solidFill>
              </a:rPr>
              <a:t>Space Sci. Rev, 1997</a:t>
            </a:r>
          </a:p>
        </p:txBody>
      </p:sp>
      <p:sp>
        <p:nvSpPr>
          <p:cNvPr id="12" name="Rectangle 11"/>
          <p:cNvSpPr/>
          <p:nvPr/>
        </p:nvSpPr>
        <p:spPr>
          <a:xfrm>
            <a:off x="322921" y="0"/>
            <a:ext cx="3765518" cy="461665"/>
          </a:xfrm>
          <a:prstGeom prst="rect">
            <a:avLst/>
          </a:prstGeom>
        </p:spPr>
        <p:txBody>
          <a:bodyPr wrap="none">
            <a:spAutoFit/>
          </a:bodyPr>
          <a:lstStyle/>
          <a:p>
            <a:r>
              <a:rPr lang="en-US" sz="2400" u="sng" dirty="0" smtClean="0">
                <a:solidFill>
                  <a:srgbClr val="FFFF00"/>
                </a:solidFill>
              </a:rPr>
              <a:t>Within the </a:t>
            </a:r>
            <a:r>
              <a:rPr lang="en-US" sz="2400" u="sng" dirty="0" err="1" smtClean="0">
                <a:solidFill>
                  <a:srgbClr val="FFFF00"/>
                </a:solidFill>
              </a:rPr>
              <a:t>magnetosheath</a:t>
            </a:r>
            <a:endParaRPr lang="en-US" sz="2400" u="sng"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FEFE59A-261F-4231-A23A-2373465430AD}" type="slidenum">
              <a:rPr lang="en-US" smtClean="0"/>
              <a:pPr/>
              <a:t>43</a:t>
            </a:fld>
            <a:endParaRPr lang="en-US" dirty="0"/>
          </a:p>
        </p:txBody>
      </p:sp>
      <p:sp>
        <p:nvSpPr>
          <p:cNvPr id="3" name="Footer Placeholder 2"/>
          <p:cNvSpPr>
            <a:spLocks noGrp="1"/>
          </p:cNvSpPr>
          <p:nvPr>
            <p:ph type="ftr" sz="quarter" idx="11"/>
          </p:nvPr>
        </p:nvSpPr>
        <p:spPr/>
        <p:txBody>
          <a:bodyPr/>
          <a:lstStyle/>
          <a:p>
            <a:pPr algn="l"/>
            <a:r>
              <a:rPr lang="en-US" smtClean="0"/>
              <a:t>GEM Summer Workshop: 20-27 June 2009</a:t>
            </a:r>
            <a:endParaRPr lang="en-US" dirty="0"/>
          </a:p>
        </p:txBody>
      </p:sp>
      <p:pic>
        <p:nvPicPr>
          <p:cNvPr id="4" name="Picture 2" descr="Graph_para2swflow_vec"/>
          <p:cNvPicPr>
            <a:picLocks noChangeAspect="1" noChangeArrowheads="1"/>
          </p:cNvPicPr>
          <p:nvPr/>
        </p:nvPicPr>
        <p:blipFill>
          <a:blip r:embed="rId2"/>
          <a:srcRect/>
          <a:stretch>
            <a:fillRect/>
          </a:stretch>
        </p:blipFill>
        <p:spPr bwMode="auto">
          <a:xfrm>
            <a:off x="4398963" y="755650"/>
            <a:ext cx="4516437" cy="5705475"/>
          </a:xfrm>
          <a:prstGeom prst="rect">
            <a:avLst/>
          </a:prstGeom>
          <a:solidFill>
            <a:schemeClr val="tx1"/>
          </a:solidFill>
        </p:spPr>
      </p:pic>
      <p:pic>
        <p:nvPicPr>
          <p:cNvPr id="5" name="Picture 3" descr="Graph_para2swflow_brat"/>
          <p:cNvPicPr>
            <a:picLocks noChangeAspect="1" noChangeArrowheads="1"/>
          </p:cNvPicPr>
          <p:nvPr/>
        </p:nvPicPr>
        <p:blipFill>
          <a:blip r:embed="rId3"/>
          <a:srcRect/>
          <a:stretch>
            <a:fillRect/>
          </a:stretch>
        </p:blipFill>
        <p:spPr bwMode="auto">
          <a:xfrm>
            <a:off x="180975" y="755650"/>
            <a:ext cx="4543425" cy="5721350"/>
          </a:xfrm>
          <a:prstGeom prst="rect">
            <a:avLst/>
          </a:prstGeom>
          <a:solidFill>
            <a:schemeClr val="tx1"/>
          </a:solidFill>
        </p:spPr>
      </p:pic>
      <p:sp>
        <p:nvSpPr>
          <p:cNvPr id="6" name="Text Box 4"/>
          <p:cNvSpPr txBox="1">
            <a:spLocks noChangeArrowheads="1"/>
          </p:cNvSpPr>
          <p:nvPr/>
        </p:nvSpPr>
        <p:spPr bwMode="auto">
          <a:xfrm>
            <a:off x="3333750" y="374650"/>
            <a:ext cx="2838450" cy="366713"/>
          </a:xfrm>
          <a:prstGeom prst="rect">
            <a:avLst/>
          </a:prstGeom>
          <a:noFill/>
          <a:ln w="9525">
            <a:noFill/>
            <a:miter lim="800000"/>
            <a:headEnd/>
            <a:tailEnd/>
          </a:ln>
          <a:effectLst/>
        </p:spPr>
        <p:txBody>
          <a:bodyPr wrap="none">
            <a:spAutoFit/>
          </a:bodyPr>
          <a:lstStyle/>
          <a:p>
            <a:r>
              <a:rPr lang="en-US" dirty="0" err="1"/>
              <a:t>Geotail</a:t>
            </a:r>
            <a:r>
              <a:rPr lang="en-US" dirty="0"/>
              <a:t> MGF observations</a:t>
            </a:r>
          </a:p>
        </p:txBody>
      </p:sp>
      <p:sp>
        <p:nvSpPr>
          <p:cNvPr id="7" name="Rectangle 6"/>
          <p:cNvSpPr/>
          <p:nvPr/>
        </p:nvSpPr>
        <p:spPr>
          <a:xfrm>
            <a:off x="322921" y="0"/>
            <a:ext cx="3765518" cy="461665"/>
          </a:xfrm>
          <a:prstGeom prst="rect">
            <a:avLst/>
          </a:prstGeom>
        </p:spPr>
        <p:txBody>
          <a:bodyPr wrap="none">
            <a:spAutoFit/>
          </a:bodyPr>
          <a:lstStyle/>
          <a:p>
            <a:r>
              <a:rPr lang="en-US" sz="2400" u="sng" dirty="0" smtClean="0">
                <a:solidFill>
                  <a:srgbClr val="FFFF00"/>
                </a:solidFill>
              </a:rPr>
              <a:t>Within the </a:t>
            </a:r>
            <a:r>
              <a:rPr lang="en-US" sz="2400" u="sng" dirty="0" err="1" smtClean="0">
                <a:solidFill>
                  <a:srgbClr val="FFFF00"/>
                </a:solidFill>
              </a:rPr>
              <a:t>magnetosheath</a:t>
            </a:r>
            <a:endParaRPr lang="en-US" sz="2400" u="sng" dirty="0">
              <a:solidFill>
                <a:srgbClr val="FFFF00"/>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FEFE59A-261F-4231-A23A-2373465430AD}" type="slidenum">
              <a:rPr lang="en-US" smtClean="0"/>
              <a:pPr/>
              <a:t>44</a:t>
            </a:fld>
            <a:endParaRPr lang="en-US" dirty="0"/>
          </a:p>
        </p:txBody>
      </p:sp>
      <p:sp>
        <p:nvSpPr>
          <p:cNvPr id="3" name="Footer Placeholder 2"/>
          <p:cNvSpPr>
            <a:spLocks noGrp="1"/>
          </p:cNvSpPr>
          <p:nvPr>
            <p:ph type="ftr" sz="quarter" idx="11"/>
          </p:nvPr>
        </p:nvSpPr>
        <p:spPr/>
        <p:txBody>
          <a:bodyPr/>
          <a:lstStyle/>
          <a:p>
            <a:pPr algn="l"/>
            <a:r>
              <a:rPr lang="en-US" smtClean="0"/>
              <a:t>GEM Summer Workshop: 20-27 June 2009</a:t>
            </a:r>
            <a:endParaRPr lang="en-US" dirty="0"/>
          </a:p>
        </p:txBody>
      </p:sp>
      <p:sp>
        <p:nvSpPr>
          <p:cNvPr id="4" name="Text Box 3"/>
          <p:cNvSpPr txBox="1">
            <a:spLocks noChangeArrowheads="1"/>
          </p:cNvSpPr>
          <p:nvPr/>
        </p:nvSpPr>
        <p:spPr bwMode="auto">
          <a:xfrm>
            <a:off x="1174750" y="319088"/>
            <a:ext cx="2711450" cy="366712"/>
          </a:xfrm>
          <a:prstGeom prst="rect">
            <a:avLst/>
          </a:prstGeom>
          <a:noFill/>
          <a:ln w="9525">
            <a:noFill/>
            <a:miter lim="800000"/>
            <a:headEnd/>
            <a:tailEnd/>
          </a:ln>
          <a:effectLst/>
        </p:spPr>
        <p:txBody>
          <a:bodyPr wrap="none">
            <a:spAutoFit/>
          </a:bodyPr>
          <a:lstStyle/>
          <a:p>
            <a:r>
              <a:rPr lang="en-US" dirty="0" err="1"/>
              <a:t>Geotail</a:t>
            </a:r>
            <a:r>
              <a:rPr lang="en-US" dirty="0"/>
              <a:t> CPI observations</a:t>
            </a:r>
          </a:p>
        </p:txBody>
      </p:sp>
      <p:pic>
        <p:nvPicPr>
          <p:cNvPr id="5" name="Picture 4" descr="SS_2"/>
          <p:cNvPicPr>
            <a:picLocks noChangeAspect="1" noChangeArrowheads="1"/>
          </p:cNvPicPr>
          <p:nvPr/>
        </p:nvPicPr>
        <p:blipFill>
          <a:blip r:embed="rId2"/>
          <a:srcRect/>
          <a:stretch>
            <a:fillRect/>
          </a:stretch>
        </p:blipFill>
        <p:spPr bwMode="auto">
          <a:xfrm>
            <a:off x="5105400" y="609600"/>
            <a:ext cx="3949700" cy="3457575"/>
          </a:xfrm>
          <a:prstGeom prst="rect">
            <a:avLst/>
          </a:prstGeom>
          <a:noFill/>
        </p:spPr>
      </p:pic>
      <p:sp>
        <p:nvSpPr>
          <p:cNvPr id="6" name="Text Box 5"/>
          <p:cNvSpPr txBox="1">
            <a:spLocks noChangeArrowheads="1"/>
          </p:cNvSpPr>
          <p:nvPr/>
        </p:nvSpPr>
        <p:spPr bwMode="auto">
          <a:xfrm>
            <a:off x="5759450" y="316468"/>
            <a:ext cx="2471574" cy="369332"/>
          </a:xfrm>
          <a:prstGeom prst="rect">
            <a:avLst/>
          </a:prstGeom>
          <a:noFill/>
          <a:ln w="9525">
            <a:noFill/>
            <a:miter lim="800000"/>
            <a:headEnd/>
            <a:tailEnd/>
          </a:ln>
          <a:effectLst/>
        </p:spPr>
        <p:txBody>
          <a:bodyPr wrap="none">
            <a:spAutoFit/>
          </a:bodyPr>
          <a:lstStyle/>
          <a:p>
            <a:r>
              <a:rPr lang="en-US" i="1" dirty="0" err="1"/>
              <a:t>Spreiter</a:t>
            </a:r>
            <a:r>
              <a:rPr lang="en-US" i="1" dirty="0"/>
              <a:t> et al.,</a:t>
            </a:r>
            <a:r>
              <a:rPr lang="en-US" dirty="0"/>
              <a:t> PSS 1966</a:t>
            </a:r>
          </a:p>
        </p:txBody>
      </p:sp>
      <p:pic>
        <p:nvPicPr>
          <p:cNvPr id="10" name="Picture 6" descr="Graph_nrat_all"/>
          <p:cNvPicPr>
            <a:picLocks noChangeAspect="1" noChangeArrowheads="1"/>
          </p:cNvPicPr>
          <p:nvPr/>
        </p:nvPicPr>
        <p:blipFill>
          <a:blip r:embed="rId3"/>
          <a:srcRect/>
          <a:stretch>
            <a:fillRect/>
          </a:stretch>
        </p:blipFill>
        <p:spPr bwMode="auto">
          <a:xfrm>
            <a:off x="153988" y="609600"/>
            <a:ext cx="4826000" cy="6076950"/>
          </a:xfrm>
          <a:prstGeom prst="rect">
            <a:avLst/>
          </a:prstGeom>
          <a:solidFill>
            <a:schemeClr val="tx1"/>
          </a:solidFill>
        </p:spPr>
      </p:pic>
      <p:pic>
        <p:nvPicPr>
          <p:cNvPr id="11" name="Picture 10" descr="Graph_screen"/>
          <p:cNvPicPr>
            <a:picLocks noChangeAspect="1" noChangeArrowheads="1"/>
          </p:cNvPicPr>
          <p:nvPr/>
        </p:nvPicPr>
        <p:blipFill>
          <a:blip r:embed="rId4"/>
          <a:srcRect/>
          <a:stretch>
            <a:fillRect/>
          </a:stretch>
        </p:blipFill>
        <p:spPr bwMode="auto">
          <a:xfrm>
            <a:off x="152400" y="611188"/>
            <a:ext cx="4799012" cy="6062662"/>
          </a:xfrm>
          <a:prstGeom prst="rect">
            <a:avLst/>
          </a:prstGeom>
          <a:noFill/>
        </p:spPr>
      </p:pic>
      <p:sp>
        <p:nvSpPr>
          <p:cNvPr id="9" name="Rectangle 8"/>
          <p:cNvSpPr/>
          <p:nvPr/>
        </p:nvSpPr>
        <p:spPr>
          <a:xfrm>
            <a:off x="322921" y="0"/>
            <a:ext cx="3765518" cy="461665"/>
          </a:xfrm>
          <a:prstGeom prst="rect">
            <a:avLst/>
          </a:prstGeom>
        </p:spPr>
        <p:txBody>
          <a:bodyPr wrap="none">
            <a:spAutoFit/>
          </a:bodyPr>
          <a:lstStyle/>
          <a:p>
            <a:r>
              <a:rPr lang="en-US" sz="2400" u="sng" dirty="0" smtClean="0">
                <a:solidFill>
                  <a:srgbClr val="FFFF00"/>
                </a:solidFill>
              </a:rPr>
              <a:t>Within the </a:t>
            </a:r>
            <a:r>
              <a:rPr lang="en-US" sz="2400" u="sng" dirty="0" err="1" smtClean="0">
                <a:solidFill>
                  <a:srgbClr val="FFFF00"/>
                </a:solidFill>
              </a:rPr>
              <a:t>magnetosheath</a:t>
            </a:r>
            <a:endParaRPr lang="en-US" sz="2400" u="sng"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FEFE59A-261F-4231-A23A-2373465430AD}" type="slidenum">
              <a:rPr lang="en-US" smtClean="0"/>
              <a:pPr/>
              <a:t>45</a:t>
            </a:fld>
            <a:endParaRPr lang="en-US" dirty="0"/>
          </a:p>
        </p:txBody>
      </p:sp>
      <p:sp>
        <p:nvSpPr>
          <p:cNvPr id="3" name="Footer Placeholder 2"/>
          <p:cNvSpPr>
            <a:spLocks noGrp="1"/>
          </p:cNvSpPr>
          <p:nvPr>
            <p:ph type="ftr" sz="quarter" idx="11"/>
          </p:nvPr>
        </p:nvSpPr>
        <p:spPr/>
        <p:txBody>
          <a:bodyPr/>
          <a:lstStyle/>
          <a:p>
            <a:pPr algn="l"/>
            <a:r>
              <a:rPr lang="en-US" smtClean="0"/>
              <a:t>GEM Summer Workshop: 20-27 June 2009</a:t>
            </a:r>
            <a:endParaRPr lang="en-US" dirty="0"/>
          </a:p>
        </p:txBody>
      </p:sp>
      <p:sp>
        <p:nvSpPr>
          <p:cNvPr id="4" name="Footer Placeholder 2"/>
          <p:cNvSpPr txBox="1">
            <a:spLocks/>
          </p:cNvSpPr>
          <p:nvPr/>
        </p:nvSpPr>
        <p:spPr>
          <a:xfrm>
            <a:off x="304800" y="6400800"/>
            <a:ext cx="3581400" cy="384048"/>
          </a:xfrm>
          <a:prstGeom prst="rect">
            <a:avLst/>
          </a:prstGeom>
        </p:spPr>
        <p:txBody>
          <a:bodyPr vert="horz"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schemeClr val="tx2"/>
                </a:solidFill>
                <a:effectLst/>
                <a:uLnTx/>
                <a:uFillTx/>
                <a:latin typeface="+mn-lt"/>
                <a:ea typeface="+mn-ea"/>
                <a:cs typeface="+mn-cs"/>
              </a:rPr>
              <a:t>GEM Summer Workshop: 20-27 June 2009</a:t>
            </a:r>
            <a:endParaRPr kumimoji="0" lang="en-US" sz="1200" b="0" i="0" u="none" strike="noStrike" kern="1200" cap="none" spc="0" normalizeH="0" baseline="0" noProof="0" dirty="0">
              <a:ln>
                <a:noFill/>
              </a:ln>
              <a:solidFill>
                <a:schemeClr val="tx2"/>
              </a:solidFill>
              <a:effectLst/>
              <a:uLnTx/>
              <a:uFillTx/>
              <a:latin typeface="+mn-lt"/>
              <a:ea typeface="+mn-ea"/>
              <a:cs typeface="+mn-cs"/>
            </a:endParaRPr>
          </a:p>
        </p:txBody>
      </p:sp>
      <p:sp>
        <p:nvSpPr>
          <p:cNvPr id="5" name="Text Box 3"/>
          <p:cNvSpPr txBox="1">
            <a:spLocks noChangeArrowheads="1"/>
          </p:cNvSpPr>
          <p:nvPr/>
        </p:nvSpPr>
        <p:spPr bwMode="auto">
          <a:xfrm>
            <a:off x="1174750" y="319088"/>
            <a:ext cx="2711450" cy="366712"/>
          </a:xfrm>
          <a:prstGeom prst="rect">
            <a:avLst/>
          </a:prstGeom>
          <a:noFill/>
          <a:ln w="9525">
            <a:noFill/>
            <a:miter lim="800000"/>
            <a:headEnd/>
            <a:tailEnd/>
          </a:ln>
          <a:effectLst/>
        </p:spPr>
        <p:txBody>
          <a:bodyPr wrap="none">
            <a:spAutoFit/>
          </a:bodyPr>
          <a:lstStyle/>
          <a:p>
            <a:r>
              <a:rPr lang="en-US" dirty="0" err="1"/>
              <a:t>Geotail</a:t>
            </a:r>
            <a:r>
              <a:rPr lang="en-US" dirty="0"/>
              <a:t> CPI observations</a:t>
            </a:r>
          </a:p>
        </p:txBody>
      </p:sp>
      <p:pic>
        <p:nvPicPr>
          <p:cNvPr id="6" name="Picture 6" descr="Graph_nrat_all"/>
          <p:cNvPicPr>
            <a:picLocks noChangeAspect="1" noChangeArrowheads="1"/>
          </p:cNvPicPr>
          <p:nvPr/>
        </p:nvPicPr>
        <p:blipFill>
          <a:blip r:embed="rId2"/>
          <a:srcRect/>
          <a:stretch>
            <a:fillRect/>
          </a:stretch>
        </p:blipFill>
        <p:spPr bwMode="auto">
          <a:xfrm>
            <a:off x="153988" y="609600"/>
            <a:ext cx="4826000" cy="6076950"/>
          </a:xfrm>
          <a:prstGeom prst="rect">
            <a:avLst/>
          </a:prstGeom>
          <a:solidFill>
            <a:schemeClr val="tx1"/>
          </a:solidFill>
        </p:spPr>
      </p:pic>
      <p:pic>
        <p:nvPicPr>
          <p:cNvPr id="7" name="Picture 6" descr="Graph_screen"/>
          <p:cNvPicPr>
            <a:picLocks noChangeAspect="1" noChangeArrowheads="1"/>
          </p:cNvPicPr>
          <p:nvPr/>
        </p:nvPicPr>
        <p:blipFill>
          <a:blip r:embed="rId3"/>
          <a:srcRect/>
          <a:stretch>
            <a:fillRect/>
          </a:stretch>
        </p:blipFill>
        <p:spPr bwMode="auto">
          <a:xfrm>
            <a:off x="152400" y="611188"/>
            <a:ext cx="4799012" cy="6062662"/>
          </a:xfrm>
          <a:prstGeom prst="rect">
            <a:avLst/>
          </a:prstGeom>
          <a:noFill/>
        </p:spPr>
      </p:pic>
      <p:sp>
        <p:nvSpPr>
          <p:cNvPr id="8" name="Rectangle 7"/>
          <p:cNvSpPr/>
          <p:nvPr/>
        </p:nvSpPr>
        <p:spPr>
          <a:xfrm>
            <a:off x="322921" y="0"/>
            <a:ext cx="3765518" cy="461665"/>
          </a:xfrm>
          <a:prstGeom prst="rect">
            <a:avLst/>
          </a:prstGeom>
        </p:spPr>
        <p:txBody>
          <a:bodyPr wrap="none">
            <a:spAutoFit/>
          </a:bodyPr>
          <a:lstStyle/>
          <a:p>
            <a:r>
              <a:rPr lang="en-US" sz="2400" u="sng" dirty="0" smtClean="0">
                <a:solidFill>
                  <a:srgbClr val="FFFF00"/>
                </a:solidFill>
              </a:rPr>
              <a:t>Within the </a:t>
            </a:r>
            <a:r>
              <a:rPr lang="en-US" sz="2400" u="sng" dirty="0" err="1" smtClean="0">
                <a:solidFill>
                  <a:srgbClr val="FFFF00"/>
                </a:solidFill>
              </a:rPr>
              <a:t>magnetosheath</a:t>
            </a:r>
            <a:endParaRPr lang="en-US" sz="2400" u="sng" dirty="0">
              <a:solidFill>
                <a:srgbClr val="FFFF00"/>
              </a:solidFill>
            </a:endParaRPr>
          </a:p>
        </p:txBody>
      </p:sp>
      <p:pic>
        <p:nvPicPr>
          <p:cNvPr id="9" name="Picture 8" descr="Paularena_et_al.png"/>
          <p:cNvPicPr>
            <a:picLocks noChangeAspect="1"/>
          </p:cNvPicPr>
          <p:nvPr/>
        </p:nvPicPr>
        <p:blipFill>
          <a:blip r:embed="rId4"/>
          <a:stretch>
            <a:fillRect/>
          </a:stretch>
        </p:blipFill>
        <p:spPr>
          <a:xfrm>
            <a:off x="5334000" y="609600"/>
            <a:ext cx="2790858" cy="6100286"/>
          </a:xfrm>
          <a:prstGeom prst="rect">
            <a:avLst/>
          </a:prstGeom>
        </p:spPr>
      </p:pic>
      <p:sp>
        <p:nvSpPr>
          <p:cNvPr id="10" name="TextBox 9"/>
          <p:cNvSpPr txBox="1"/>
          <p:nvPr/>
        </p:nvSpPr>
        <p:spPr>
          <a:xfrm>
            <a:off x="5638800" y="338328"/>
            <a:ext cx="2175532" cy="307777"/>
          </a:xfrm>
          <a:prstGeom prst="rect">
            <a:avLst/>
          </a:prstGeom>
          <a:noFill/>
        </p:spPr>
        <p:txBody>
          <a:bodyPr wrap="none" rtlCol="0">
            <a:spAutoFit/>
          </a:bodyPr>
          <a:lstStyle/>
          <a:p>
            <a:r>
              <a:rPr lang="en-US" sz="1400" i="1" dirty="0" err="1" smtClean="0"/>
              <a:t>Paularena</a:t>
            </a:r>
            <a:r>
              <a:rPr lang="en-US" sz="1400" i="1" dirty="0" smtClean="0"/>
              <a:t> et al., JGR</a:t>
            </a:r>
            <a:r>
              <a:rPr lang="en-US" sz="1400" dirty="0" smtClean="0"/>
              <a:t>, 2001</a:t>
            </a:r>
            <a:endParaRPr lang="en-US" sz="1400"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FEFE59A-261F-4231-A23A-2373465430AD}" type="slidenum">
              <a:rPr lang="en-US" smtClean="0"/>
              <a:pPr/>
              <a:t>46</a:t>
            </a:fld>
            <a:endParaRPr lang="en-US" dirty="0"/>
          </a:p>
        </p:txBody>
      </p:sp>
      <p:sp>
        <p:nvSpPr>
          <p:cNvPr id="3" name="Footer Placeholder 2"/>
          <p:cNvSpPr>
            <a:spLocks noGrp="1"/>
          </p:cNvSpPr>
          <p:nvPr>
            <p:ph type="ftr" sz="quarter" idx="11"/>
          </p:nvPr>
        </p:nvSpPr>
        <p:spPr/>
        <p:txBody>
          <a:bodyPr/>
          <a:lstStyle/>
          <a:p>
            <a:pPr algn="l"/>
            <a:r>
              <a:rPr lang="en-US" smtClean="0"/>
              <a:t>GEM Summer Workshop: 20-27 June 2009</a:t>
            </a:r>
            <a:endParaRPr lang="en-US" dirty="0"/>
          </a:p>
        </p:txBody>
      </p:sp>
      <p:sp>
        <p:nvSpPr>
          <p:cNvPr id="5" name="Text Box 5"/>
          <p:cNvSpPr txBox="1">
            <a:spLocks noChangeArrowheads="1"/>
          </p:cNvSpPr>
          <p:nvPr/>
        </p:nvSpPr>
        <p:spPr bwMode="auto">
          <a:xfrm>
            <a:off x="1174750" y="319088"/>
            <a:ext cx="2711450" cy="366712"/>
          </a:xfrm>
          <a:prstGeom prst="rect">
            <a:avLst/>
          </a:prstGeom>
          <a:noFill/>
          <a:ln w="9525">
            <a:noFill/>
            <a:miter lim="800000"/>
            <a:headEnd/>
            <a:tailEnd/>
          </a:ln>
          <a:effectLst/>
        </p:spPr>
        <p:txBody>
          <a:bodyPr wrap="none">
            <a:spAutoFit/>
          </a:bodyPr>
          <a:lstStyle/>
          <a:p>
            <a:r>
              <a:rPr lang="en-US" dirty="0" err="1"/>
              <a:t>Geotail</a:t>
            </a:r>
            <a:r>
              <a:rPr lang="en-US" dirty="0"/>
              <a:t> CPI observations</a:t>
            </a:r>
          </a:p>
        </p:txBody>
      </p:sp>
      <p:pic>
        <p:nvPicPr>
          <p:cNvPr id="6" name="Picture 6" descr="SS_3"/>
          <p:cNvPicPr>
            <a:picLocks noChangeAspect="1" noChangeArrowheads="1"/>
          </p:cNvPicPr>
          <p:nvPr/>
        </p:nvPicPr>
        <p:blipFill>
          <a:blip r:embed="rId2"/>
          <a:srcRect/>
          <a:stretch>
            <a:fillRect/>
          </a:stretch>
        </p:blipFill>
        <p:spPr bwMode="auto">
          <a:xfrm>
            <a:off x="5334000" y="609600"/>
            <a:ext cx="3482975" cy="3519488"/>
          </a:xfrm>
          <a:prstGeom prst="rect">
            <a:avLst/>
          </a:prstGeom>
          <a:noFill/>
        </p:spPr>
      </p:pic>
      <p:sp>
        <p:nvSpPr>
          <p:cNvPr id="7" name="Text Box 7"/>
          <p:cNvSpPr txBox="1">
            <a:spLocks noChangeArrowheads="1"/>
          </p:cNvSpPr>
          <p:nvPr/>
        </p:nvSpPr>
        <p:spPr bwMode="auto">
          <a:xfrm>
            <a:off x="5683250" y="316468"/>
            <a:ext cx="2471574" cy="369332"/>
          </a:xfrm>
          <a:prstGeom prst="rect">
            <a:avLst/>
          </a:prstGeom>
          <a:noFill/>
          <a:ln w="9525">
            <a:noFill/>
            <a:miter lim="800000"/>
            <a:headEnd/>
            <a:tailEnd/>
          </a:ln>
          <a:effectLst/>
        </p:spPr>
        <p:txBody>
          <a:bodyPr wrap="none">
            <a:spAutoFit/>
          </a:bodyPr>
          <a:lstStyle/>
          <a:p>
            <a:r>
              <a:rPr lang="en-US" i="1" dirty="0" err="1"/>
              <a:t>Spreiter</a:t>
            </a:r>
            <a:r>
              <a:rPr lang="en-US" i="1" dirty="0"/>
              <a:t> et al.,</a:t>
            </a:r>
            <a:r>
              <a:rPr lang="en-US" dirty="0"/>
              <a:t> PSS 1966</a:t>
            </a:r>
          </a:p>
        </p:txBody>
      </p:sp>
      <p:pic>
        <p:nvPicPr>
          <p:cNvPr id="8" name="Picture 8" descr="Graph_vrat_all"/>
          <p:cNvPicPr>
            <a:picLocks noChangeAspect="1" noChangeArrowheads="1"/>
          </p:cNvPicPr>
          <p:nvPr/>
        </p:nvPicPr>
        <p:blipFill>
          <a:blip r:embed="rId3"/>
          <a:srcRect/>
          <a:stretch>
            <a:fillRect/>
          </a:stretch>
        </p:blipFill>
        <p:spPr bwMode="auto">
          <a:xfrm>
            <a:off x="152400" y="609600"/>
            <a:ext cx="4826000" cy="6076950"/>
          </a:xfrm>
          <a:prstGeom prst="rect">
            <a:avLst/>
          </a:prstGeom>
          <a:solidFill>
            <a:schemeClr val="tx1"/>
          </a:solidFill>
        </p:spPr>
      </p:pic>
      <p:pic>
        <p:nvPicPr>
          <p:cNvPr id="9" name="Picture 9" descr="Graph_screen"/>
          <p:cNvPicPr>
            <a:picLocks noChangeAspect="1" noChangeArrowheads="1"/>
          </p:cNvPicPr>
          <p:nvPr/>
        </p:nvPicPr>
        <p:blipFill>
          <a:blip r:embed="rId4"/>
          <a:srcRect/>
          <a:stretch>
            <a:fillRect/>
          </a:stretch>
        </p:blipFill>
        <p:spPr bwMode="auto">
          <a:xfrm>
            <a:off x="152400" y="611188"/>
            <a:ext cx="4799012" cy="6062662"/>
          </a:xfrm>
          <a:prstGeom prst="rect">
            <a:avLst/>
          </a:prstGeom>
          <a:noFill/>
        </p:spPr>
      </p:pic>
      <p:sp>
        <p:nvSpPr>
          <p:cNvPr id="10" name="Rectangle 9"/>
          <p:cNvSpPr/>
          <p:nvPr/>
        </p:nvSpPr>
        <p:spPr>
          <a:xfrm>
            <a:off x="322921" y="0"/>
            <a:ext cx="3765518" cy="461665"/>
          </a:xfrm>
          <a:prstGeom prst="rect">
            <a:avLst/>
          </a:prstGeom>
        </p:spPr>
        <p:txBody>
          <a:bodyPr wrap="none">
            <a:spAutoFit/>
          </a:bodyPr>
          <a:lstStyle/>
          <a:p>
            <a:r>
              <a:rPr lang="en-US" sz="2400" u="sng" dirty="0" smtClean="0">
                <a:solidFill>
                  <a:srgbClr val="FFFF00"/>
                </a:solidFill>
              </a:rPr>
              <a:t>Within the </a:t>
            </a:r>
            <a:r>
              <a:rPr lang="en-US" sz="2400" u="sng" dirty="0" err="1" smtClean="0">
                <a:solidFill>
                  <a:srgbClr val="FFFF00"/>
                </a:solidFill>
              </a:rPr>
              <a:t>magnetosheath</a:t>
            </a:r>
            <a:endParaRPr lang="en-US" sz="2400" u="sng"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FEFE59A-261F-4231-A23A-2373465430AD}" type="slidenum">
              <a:rPr lang="en-US" smtClean="0"/>
              <a:pPr/>
              <a:t>47</a:t>
            </a:fld>
            <a:endParaRPr lang="en-US" dirty="0"/>
          </a:p>
        </p:txBody>
      </p:sp>
      <p:sp>
        <p:nvSpPr>
          <p:cNvPr id="3" name="Footer Placeholder 2"/>
          <p:cNvSpPr>
            <a:spLocks noGrp="1"/>
          </p:cNvSpPr>
          <p:nvPr>
            <p:ph type="ftr" sz="quarter" idx="11"/>
          </p:nvPr>
        </p:nvSpPr>
        <p:spPr/>
        <p:txBody>
          <a:bodyPr/>
          <a:lstStyle/>
          <a:p>
            <a:pPr algn="l"/>
            <a:r>
              <a:rPr lang="en-US" smtClean="0"/>
              <a:t>GEM Summer Workshop: 20-27 June 2009</a:t>
            </a:r>
            <a:endParaRPr lang="en-US" dirty="0"/>
          </a:p>
        </p:txBody>
      </p:sp>
      <p:pic>
        <p:nvPicPr>
          <p:cNvPr id="4" name="Picture 2" descr="Longmore_fig1"/>
          <p:cNvPicPr>
            <a:picLocks noChangeAspect="1" noChangeArrowheads="1"/>
          </p:cNvPicPr>
          <p:nvPr/>
        </p:nvPicPr>
        <p:blipFill>
          <a:blip r:embed="rId2"/>
          <a:srcRect/>
          <a:stretch>
            <a:fillRect/>
          </a:stretch>
        </p:blipFill>
        <p:spPr bwMode="auto">
          <a:xfrm>
            <a:off x="152400" y="823913"/>
            <a:ext cx="2266950" cy="2757487"/>
          </a:xfrm>
          <a:prstGeom prst="rect">
            <a:avLst/>
          </a:prstGeom>
          <a:noFill/>
        </p:spPr>
      </p:pic>
      <p:sp>
        <p:nvSpPr>
          <p:cNvPr id="5" name="Text Box 4"/>
          <p:cNvSpPr txBox="1">
            <a:spLocks noChangeArrowheads="1"/>
          </p:cNvSpPr>
          <p:nvPr/>
        </p:nvSpPr>
        <p:spPr bwMode="auto">
          <a:xfrm>
            <a:off x="103188" y="381000"/>
            <a:ext cx="2965450" cy="457200"/>
          </a:xfrm>
          <a:prstGeom prst="rect">
            <a:avLst/>
          </a:prstGeom>
          <a:noFill/>
          <a:ln w="9525">
            <a:noFill/>
            <a:miter lim="800000"/>
            <a:headEnd/>
            <a:tailEnd/>
          </a:ln>
          <a:effectLst/>
        </p:spPr>
        <p:txBody>
          <a:bodyPr wrap="none">
            <a:spAutoFit/>
          </a:bodyPr>
          <a:lstStyle/>
          <a:p>
            <a:r>
              <a:rPr lang="en-US" sz="1200" b="1" dirty="0"/>
              <a:t>Cluster comparison: </a:t>
            </a:r>
          </a:p>
          <a:p>
            <a:r>
              <a:rPr lang="en-US" sz="1200" b="1" i="1" dirty="0" err="1"/>
              <a:t>Longmore</a:t>
            </a:r>
            <a:r>
              <a:rPr lang="en-US" sz="1200" b="1" i="1" dirty="0"/>
              <a:t> et al</a:t>
            </a:r>
            <a:r>
              <a:rPr lang="en-US" sz="1200" b="1" dirty="0"/>
              <a:t>., Ann. </a:t>
            </a:r>
            <a:r>
              <a:rPr lang="en-US" sz="1200" b="1" dirty="0" err="1"/>
              <a:t>Geophys</a:t>
            </a:r>
            <a:r>
              <a:rPr lang="en-US" sz="1200" b="1" dirty="0"/>
              <a:t>. (2005)</a:t>
            </a:r>
          </a:p>
        </p:txBody>
      </p:sp>
      <p:pic>
        <p:nvPicPr>
          <p:cNvPr id="6" name="Picture 6" descr="Graph_vrat_zgsmgt0"/>
          <p:cNvPicPr>
            <a:picLocks noChangeAspect="1" noChangeArrowheads="1"/>
          </p:cNvPicPr>
          <p:nvPr/>
        </p:nvPicPr>
        <p:blipFill>
          <a:blip r:embed="rId3"/>
          <a:srcRect/>
          <a:stretch>
            <a:fillRect/>
          </a:stretch>
        </p:blipFill>
        <p:spPr bwMode="auto">
          <a:xfrm>
            <a:off x="6096000" y="392112"/>
            <a:ext cx="3016250" cy="3798888"/>
          </a:xfrm>
          <a:prstGeom prst="rect">
            <a:avLst/>
          </a:prstGeom>
          <a:solidFill>
            <a:schemeClr val="tx1"/>
          </a:solidFill>
        </p:spPr>
      </p:pic>
      <p:pic>
        <p:nvPicPr>
          <p:cNvPr id="7" name="Picture 5" descr="Graph_vrat_zgsmlt0"/>
          <p:cNvPicPr>
            <a:picLocks noChangeAspect="1" noChangeArrowheads="1"/>
          </p:cNvPicPr>
          <p:nvPr/>
        </p:nvPicPr>
        <p:blipFill>
          <a:blip r:embed="rId4"/>
          <a:srcRect/>
          <a:stretch>
            <a:fillRect/>
          </a:stretch>
        </p:blipFill>
        <p:spPr bwMode="auto">
          <a:xfrm>
            <a:off x="3276600" y="392112"/>
            <a:ext cx="3006725" cy="3786188"/>
          </a:xfrm>
          <a:prstGeom prst="rect">
            <a:avLst/>
          </a:prstGeom>
          <a:solidFill>
            <a:schemeClr val="tx1"/>
          </a:solidFill>
        </p:spPr>
      </p:pic>
      <p:pic>
        <p:nvPicPr>
          <p:cNvPr id="8" name="Picture 3" descr="Longmore_fig2"/>
          <p:cNvPicPr>
            <a:picLocks noChangeAspect="1" noChangeArrowheads="1"/>
          </p:cNvPicPr>
          <p:nvPr/>
        </p:nvPicPr>
        <p:blipFill>
          <a:blip r:embed="rId5"/>
          <a:srcRect/>
          <a:stretch>
            <a:fillRect/>
          </a:stretch>
        </p:blipFill>
        <p:spPr bwMode="auto">
          <a:xfrm>
            <a:off x="52388" y="3670300"/>
            <a:ext cx="4214812" cy="3111500"/>
          </a:xfrm>
          <a:prstGeom prst="rect">
            <a:avLst/>
          </a:prstGeom>
          <a:noFill/>
        </p:spPr>
      </p:pic>
      <p:pic>
        <p:nvPicPr>
          <p:cNvPr id="9" name="Picture 7"/>
          <p:cNvPicPr>
            <a:picLocks noChangeAspect="1" noChangeArrowheads="1"/>
          </p:cNvPicPr>
          <p:nvPr/>
        </p:nvPicPr>
        <p:blipFill>
          <a:blip r:embed="rId6"/>
          <a:srcRect/>
          <a:stretch>
            <a:fillRect/>
          </a:stretch>
        </p:blipFill>
        <p:spPr bwMode="auto">
          <a:xfrm>
            <a:off x="152400" y="4343400"/>
            <a:ext cx="5838825" cy="1838325"/>
          </a:xfrm>
          <a:prstGeom prst="rect">
            <a:avLst/>
          </a:prstGeom>
          <a:noFill/>
          <a:ln w="9525">
            <a:solidFill>
              <a:schemeClr val="tx1"/>
            </a:solidFill>
            <a:miter lim="800000"/>
            <a:headEnd/>
            <a:tailEnd/>
          </a:ln>
        </p:spPr>
      </p:pic>
      <p:sp>
        <p:nvSpPr>
          <p:cNvPr id="10" name="Text Box 8"/>
          <p:cNvSpPr txBox="1">
            <a:spLocks noChangeArrowheads="1"/>
          </p:cNvSpPr>
          <p:nvPr/>
        </p:nvSpPr>
        <p:spPr bwMode="auto">
          <a:xfrm>
            <a:off x="4749800" y="1546225"/>
            <a:ext cx="1265218" cy="523220"/>
          </a:xfrm>
          <a:prstGeom prst="rect">
            <a:avLst/>
          </a:prstGeom>
          <a:noFill/>
          <a:ln w="9525">
            <a:noFill/>
            <a:miter lim="800000"/>
            <a:headEnd/>
            <a:tailEnd/>
          </a:ln>
          <a:effectLst/>
        </p:spPr>
        <p:txBody>
          <a:bodyPr wrap="none">
            <a:spAutoFit/>
          </a:bodyPr>
          <a:lstStyle/>
          <a:p>
            <a:pPr algn="ctr"/>
            <a:r>
              <a:rPr lang="en-US" sz="1400" dirty="0">
                <a:solidFill>
                  <a:schemeClr val="bg1"/>
                </a:solidFill>
              </a:rPr>
              <a:t>Velocity Ratio</a:t>
            </a:r>
          </a:p>
          <a:p>
            <a:pPr algn="ctr"/>
            <a:r>
              <a:rPr lang="en-US" sz="1400" dirty="0" err="1">
                <a:solidFill>
                  <a:schemeClr val="bg1"/>
                </a:solidFill>
              </a:rPr>
              <a:t>Z</a:t>
            </a:r>
            <a:r>
              <a:rPr lang="en-US" sz="1400" baseline="-25000" dirty="0" err="1">
                <a:solidFill>
                  <a:schemeClr val="bg1"/>
                </a:solidFill>
              </a:rPr>
              <a:t>aGSM</a:t>
            </a:r>
            <a:r>
              <a:rPr lang="en-US" sz="1400" dirty="0">
                <a:solidFill>
                  <a:schemeClr val="bg1"/>
                </a:solidFill>
              </a:rPr>
              <a:t> &lt; 0</a:t>
            </a:r>
          </a:p>
        </p:txBody>
      </p:sp>
      <p:sp>
        <p:nvSpPr>
          <p:cNvPr id="11" name="Text Box 9"/>
          <p:cNvSpPr txBox="1">
            <a:spLocks noChangeArrowheads="1"/>
          </p:cNvSpPr>
          <p:nvPr/>
        </p:nvSpPr>
        <p:spPr bwMode="auto">
          <a:xfrm>
            <a:off x="7620000" y="1550987"/>
            <a:ext cx="1265218" cy="523220"/>
          </a:xfrm>
          <a:prstGeom prst="rect">
            <a:avLst/>
          </a:prstGeom>
          <a:noFill/>
          <a:ln w="9525">
            <a:noFill/>
            <a:miter lim="800000"/>
            <a:headEnd/>
            <a:tailEnd/>
          </a:ln>
          <a:effectLst/>
        </p:spPr>
        <p:txBody>
          <a:bodyPr wrap="none">
            <a:spAutoFit/>
          </a:bodyPr>
          <a:lstStyle/>
          <a:p>
            <a:pPr algn="ctr"/>
            <a:r>
              <a:rPr lang="en-US" sz="1400" dirty="0">
                <a:solidFill>
                  <a:schemeClr val="bg1"/>
                </a:solidFill>
              </a:rPr>
              <a:t>Velocity Ratio</a:t>
            </a:r>
          </a:p>
          <a:p>
            <a:pPr algn="ctr"/>
            <a:r>
              <a:rPr lang="en-US" sz="1400" dirty="0" err="1">
                <a:solidFill>
                  <a:schemeClr val="bg1"/>
                </a:solidFill>
              </a:rPr>
              <a:t>Z</a:t>
            </a:r>
            <a:r>
              <a:rPr lang="en-US" sz="1400" baseline="-25000" dirty="0" err="1">
                <a:solidFill>
                  <a:schemeClr val="bg1"/>
                </a:solidFill>
              </a:rPr>
              <a:t>aGSM</a:t>
            </a:r>
            <a:r>
              <a:rPr lang="en-US" sz="1400" dirty="0">
                <a:solidFill>
                  <a:schemeClr val="bg1"/>
                </a:solidFill>
              </a:rPr>
              <a:t> &gt; 0</a:t>
            </a:r>
          </a:p>
        </p:txBody>
      </p:sp>
      <p:sp>
        <p:nvSpPr>
          <p:cNvPr id="12" name="Text Box 10"/>
          <p:cNvSpPr txBox="1">
            <a:spLocks noChangeArrowheads="1"/>
          </p:cNvSpPr>
          <p:nvPr/>
        </p:nvSpPr>
        <p:spPr bwMode="auto">
          <a:xfrm>
            <a:off x="6019800" y="4419600"/>
            <a:ext cx="2759075" cy="1600438"/>
          </a:xfrm>
          <a:prstGeom prst="rect">
            <a:avLst/>
          </a:prstGeom>
          <a:noFill/>
          <a:ln w="9525">
            <a:noFill/>
            <a:miter lim="800000"/>
            <a:headEnd/>
            <a:tailEnd/>
          </a:ln>
          <a:effectLst/>
        </p:spPr>
        <p:txBody>
          <a:bodyPr>
            <a:spAutoFit/>
          </a:bodyPr>
          <a:lstStyle/>
          <a:p>
            <a:r>
              <a:rPr lang="en-US" sz="1400" dirty="0"/>
              <a:t>Authors conclude that higher velocities are seen in the dusk </a:t>
            </a:r>
            <a:r>
              <a:rPr lang="en-US" sz="1400" dirty="0" err="1"/>
              <a:t>magnetosheath</a:t>
            </a:r>
            <a:r>
              <a:rPr lang="en-US" sz="1400" dirty="0"/>
              <a:t> north of the equator; higher in the dawn south of the equator. Not supported by </a:t>
            </a:r>
            <a:r>
              <a:rPr lang="en-US" sz="1400" dirty="0" err="1"/>
              <a:t>Geotail</a:t>
            </a:r>
            <a:r>
              <a:rPr lang="en-US" sz="1400" dirty="0"/>
              <a:t> observations.</a:t>
            </a:r>
          </a:p>
        </p:txBody>
      </p:sp>
      <p:sp>
        <p:nvSpPr>
          <p:cNvPr id="13" name="Rectangle 12"/>
          <p:cNvSpPr/>
          <p:nvPr/>
        </p:nvSpPr>
        <p:spPr>
          <a:xfrm>
            <a:off x="322921" y="-4465"/>
            <a:ext cx="3765518" cy="461665"/>
          </a:xfrm>
          <a:prstGeom prst="rect">
            <a:avLst/>
          </a:prstGeom>
        </p:spPr>
        <p:txBody>
          <a:bodyPr wrap="none">
            <a:spAutoFit/>
          </a:bodyPr>
          <a:lstStyle/>
          <a:p>
            <a:r>
              <a:rPr lang="en-US" sz="2400" u="sng" dirty="0" smtClean="0">
                <a:solidFill>
                  <a:srgbClr val="FFFF00"/>
                </a:solidFill>
              </a:rPr>
              <a:t>Within the </a:t>
            </a:r>
            <a:r>
              <a:rPr lang="en-US" sz="2400" u="sng" dirty="0" err="1" smtClean="0">
                <a:solidFill>
                  <a:srgbClr val="FFFF00"/>
                </a:solidFill>
              </a:rPr>
              <a:t>magnetosheath</a:t>
            </a:r>
            <a:endParaRPr lang="en-US" sz="2400" u="sng"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amond(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FEFE59A-261F-4231-A23A-2373465430AD}" type="slidenum">
              <a:rPr lang="en-US" smtClean="0"/>
              <a:pPr/>
              <a:t>48</a:t>
            </a:fld>
            <a:endParaRPr lang="en-US" dirty="0"/>
          </a:p>
        </p:txBody>
      </p:sp>
      <p:sp>
        <p:nvSpPr>
          <p:cNvPr id="3" name="Footer Placeholder 2"/>
          <p:cNvSpPr>
            <a:spLocks noGrp="1"/>
          </p:cNvSpPr>
          <p:nvPr>
            <p:ph type="ftr" sz="quarter" idx="11"/>
          </p:nvPr>
        </p:nvSpPr>
        <p:spPr/>
        <p:txBody>
          <a:bodyPr/>
          <a:lstStyle/>
          <a:p>
            <a:pPr algn="l"/>
            <a:r>
              <a:rPr lang="en-US" smtClean="0"/>
              <a:t>GEM Summer Workshop: 20-27 June 2009</a:t>
            </a:r>
            <a:endParaRPr lang="en-US" dirty="0"/>
          </a:p>
        </p:txBody>
      </p:sp>
      <p:sp>
        <p:nvSpPr>
          <p:cNvPr id="6" name="Text Box 4"/>
          <p:cNvSpPr txBox="1">
            <a:spLocks noChangeArrowheads="1"/>
          </p:cNvSpPr>
          <p:nvPr/>
        </p:nvSpPr>
        <p:spPr bwMode="auto">
          <a:xfrm>
            <a:off x="2133600" y="365125"/>
            <a:ext cx="5040313" cy="336550"/>
          </a:xfrm>
          <a:prstGeom prst="rect">
            <a:avLst/>
          </a:prstGeom>
          <a:noFill/>
          <a:ln w="9525">
            <a:noFill/>
            <a:miter lim="800000"/>
            <a:headEnd/>
            <a:tailEnd/>
          </a:ln>
          <a:effectLst/>
        </p:spPr>
        <p:txBody>
          <a:bodyPr wrap="none">
            <a:spAutoFit/>
          </a:bodyPr>
          <a:lstStyle/>
          <a:p>
            <a:r>
              <a:rPr lang="en-US" sz="1600" dirty="0"/>
              <a:t>Low solar wind Mach number; IMF along Parker spiral</a:t>
            </a:r>
          </a:p>
        </p:txBody>
      </p:sp>
      <p:pic>
        <p:nvPicPr>
          <p:cNvPr id="7" name="Picture 8" descr="Graph_machlt5_simf_pspiral"/>
          <p:cNvPicPr>
            <a:picLocks noChangeAspect="1" noChangeArrowheads="1"/>
          </p:cNvPicPr>
          <p:nvPr/>
        </p:nvPicPr>
        <p:blipFill>
          <a:blip r:embed="rId2"/>
          <a:srcRect/>
          <a:stretch>
            <a:fillRect/>
          </a:stretch>
        </p:blipFill>
        <p:spPr bwMode="auto">
          <a:xfrm>
            <a:off x="4371975" y="679450"/>
            <a:ext cx="4543425" cy="5721350"/>
          </a:xfrm>
          <a:prstGeom prst="rect">
            <a:avLst/>
          </a:prstGeom>
          <a:solidFill>
            <a:schemeClr val="tx1"/>
          </a:solidFill>
        </p:spPr>
      </p:pic>
      <p:pic>
        <p:nvPicPr>
          <p:cNvPr id="8" name="Picture 7" descr="Graph_machlt5_nimf_pspiral"/>
          <p:cNvPicPr>
            <a:picLocks noChangeAspect="1" noChangeArrowheads="1"/>
          </p:cNvPicPr>
          <p:nvPr/>
        </p:nvPicPr>
        <p:blipFill>
          <a:blip r:embed="rId3"/>
          <a:srcRect/>
          <a:stretch>
            <a:fillRect/>
          </a:stretch>
        </p:blipFill>
        <p:spPr bwMode="auto">
          <a:xfrm>
            <a:off x="152400" y="679450"/>
            <a:ext cx="4543425" cy="5721350"/>
          </a:xfrm>
          <a:prstGeom prst="rect">
            <a:avLst/>
          </a:prstGeom>
          <a:solidFill>
            <a:schemeClr val="tx1"/>
          </a:solidFill>
        </p:spPr>
      </p:pic>
      <p:pic>
        <p:nvPicPr>
          <p:cNvPr id="9" name="Picture 9" descr="Graph_screen"/>
          <p:cNvPicPr>
            <a:picLocks noChangeAspect="1" noChangeArrowheads="1"/>
          </p:cNvPicPr>
          <p:nvPr/>
        </p:nvPicPr>
        <p:blipFill>
          <a:blip r:embed="rId4"/>
          <a:srcRect/>
          <a:stretch>
            <a:fillRect/>
          </a:stretch>
        </p:blipFill>
        <p:spPr bwMode="auto">
          <a:xfrm>
            <a:off x="152400" y="685800"/>
            <a:ext cx="4516438" cy="5705475"/>
          </a:xfrm>
          <a:prstGeom prst="rect">
            <a:avLst/>
          </a:prstGeom>
          <a:noFill/>
        </p:spPr>
      </p:pic>
      <p:pic>
        <p:nvPicPr>
          <p:cNvPr id="10" name="Picture 10" descr="Graph_screen"/>
          <p:cNvPicPr>
            <a:picLocks noChangeAspect="1" noChangeArrowheads="1"/>
          </p:cNvPicPr>
          <p:nvPr/>
        </p:nvPicPr>
        <p:blipFill>
          <a:blip r:embed="rId4"/>
          <a:srcRect/>
          <a:stretch>
            <a:fillRect/>
          </a:stretch>
        </p:blipFill>
        <p:spPr bwMode="auto">
          <a:xfrm>
            <a:off x="4398962" y="685800"/>
            <a:ext cx="4516438" cy="5705475"/>
          </a:xfrm>
          <a:prstGeom prst="rect">
            <a:avLst/>
          </a:prstGeom>
          <a:noFill/>
        </p:spPr>
      </p:pic>
      <p:sp>
        <p:nvSpPr>
          <p:cNvPr id="11" name="Rectangle 10"/>
          <p:cNvSpPr/>
          <p:nvPr/>
        </p:nvSpPr>
        <p:spPr>
          <a:xfrm>
            <a:off x="322921" y="0"/>
            <a:ext cx="3765518" cy="461665"/>
          </a:xfrm>
          <a:prstGeom prst="rect">
            <a:avLst/>
          </a:prstGeom>
        </p:spPr>
        <p:txBody>
          <a:bodyPr wrap="none">
            <a:spAutoFit/>
          </a:bodyPr>
          <a:lstStyle/>
          <a:p>
            <a:r>
              <a:rPr lang="en-US" sz="2400" u="sng" dirty="0" smtClean="0">
                <a:solidFill>
                  <a:srgbClr val="FFFF00"/>
                </a:solidFill>
              </a:rPr>
              <a:t>Within the </a:t>
            </a:r>
            <a:r>
              <a:rPr lang="en-US" sz="2400" u="sng" dirty="0" err="1" smtClean="0">
                <a:solidFill>
                  <a:srgbClr val="FFFF00"/>
                </a:solidFill>
              </a:rPr>
              <a:t>magnetosheath</a:t>
            </a:r>
            <a:endParaRPr lang="en-US" sz="2400" u="sng" dirty="0">
              <a:solidFill>
                <a:srgbClr val="FFFF00"/>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FEFE59A-261F-4231-A23A-2373465430AD}" type="slidenum">
              <a:rPr lang="en-US" smtClean="0"/>
              <a:pPr/>
              <a:t>49</a:t>
            </a:fld>
            <a:endParaRPr lang="en-US" dirty="0"/>
          </a:p>
        </p:txBody>
      </p:sp>
      <p:sp>
        <p:nvSpPr>
          <p:cNvPr id="3" name="Footer Placeholder 2"/>
          <p:cNvSpPr>
            <a:spLocks noGrp="1"/>
          </p:cNvSpPr>
          <p:nvPr>
            <p:ph type="ftr" sz="quarter" idx="11"/>
          </p:nvPr>
        </p:nvSpPr>
        <p:spPr/>
        <p:txBody>
          <a:bodyPr/>
          <a:lstStyle/>
          <a:p>
            <a:pPr algn="l"/>
            <a:r>
              <a:rPr lang="en-US" smtClean="0"/>
              <a:t>GEM Summer Workshop: 20-27 June 2009</a:t>
            </a:r>
            <a:endParaRPr lang="en-US" dirty="0"/>
          </a:p>
        </p:txBody>
      </p:sp>
      <p:sp>
        <p:nvSpPr>
          <p:cNvPr id="4" name="Text Box 6"/>
          <p:cNvSpPr txBox="1">
            <a:spLocks noChangeArrowheads="1"/>
          </p:cNvSpPr>
          <p:nvPr/>
        </p:nvSpPr>
        <p:spPr bwMode="auto">
          <a:xfrm>
            <a:off x="2133600" y="358775"/>
            <a:ext cx="5084763" cy="336550"/>
          </a:xfrm>
          <a:prstGeom prst="rect">
            <a:avLst/>
          </a:prstGeom>
          <a:noFill/>
          <a:ln w="9525">
            <a:noFill/>
            <a:miter lim="800000"/>
            <a:headEnd/>
            <a:tailEnd/>
          </a:ln>
          <a:effectLst/>
        </p:spPr>
        <p:txBody>
          <a:bodyPr wrap="none">
            <a:spAutoFit/>
          </a:bodyPr>
          <a:lstStyle/>
          <a:p>
            <a:r>
              <a:rPr lang="en-US" sz="1600" dirty="0"/>
              <a:t>High solar wind Mach number; IMF along Parker spiral</a:t>
            </a:r>
          </a:p>
        </p:txBody>
      </p:sp>
      <p:pic>
        <p:nvPicPr>
          <p:cNvPr id="5" name="Picture 8" descr="Graph_machgt5_simf_pspiral"/>
          <p:cNvPicPr>
            <a:picLocks noChangeAspect="1" noChangeArrowheads="1"/>
          </p:cNvPicPr>
          <p:nvPr/>
        </p:nvPicPr>
        <p:blipFill>
          <a:blip r:embed="rId2"/>
          <a:srcRect/>
          <a:stretch>
            <a:fillRect/>
          </a:stretch>
        </p:blipFill>
        <p:spPr bwMode="auto">
          <a:xfrm>
            <a:off x="4368800" y="679450"/>
            <a:ext cx="4543425" cy="5721350"/>
          </a:xfrm>
          <a:prstGeom prst="rect">
            <a:avLst/>
          </a:prstGeom>
          <a:solidFill>
            <a:schemeClr val="tx1"/>
          </a:solidFill>
        </p:spPr>
      </p:pic>
      <p:pic>
        <p:nvPicPr>
          <p:cNvPr id="6" name="Picture 7" descr="Graph_machgt5_nimf_pspiral"/>
          <p:cNvPicPr>
            <a:picLocks noChangeAspect="1" noChangeArrowheads="1"/>
          </p:cNvPicPr>
          <p:nvPr/>
        </p:nvPicPr>
        <p:blipFill>
          <a:blip r:embed="rId3"/>
          <a:srcRect/>
          <a:stretch>
            <a:fillRect/>
          </a:stretch>
        </p:blipFill>
        <p:spPr bwMode="auto">
          <a:xfrm>
            <a:off x="152400" y="679450"/>
            <a:ext cx="4543425" cy="5721350"/>
          </a:xfrm>
          <a:prstGeom prst="rect">
            <a:avLst/>
          </a:prstGeom>
          <a:solidFill>
            <a:schemeClr val="tx1"/>
          </a:solidFill>
        </p:spPr>
      </p:pic>
      <p:pic>
        <p:nvPicPr>
          <p:cNvPr id="7" name="Picture 9" descr="Graph_screen"/>
          <p:cNvPicPr>
            <a:picLocks noChangeAspect="1" noChangeArrowheads="1"/>
          </p:cNvPicPr>
          <p:nvPr/>
        </p:nvPicPr>
        <p:blipFill>
          <a:blip r:embed="rId4"/>
          <a:srcRect/>
          <a:stretch>
            <a:fillRect/>
          </a:stretch>
        </p:blipFill>
        <p:spPr bwMode="auto">
          <a:xfrm>
            <a:off x="152400" y="679450"/>
            <a:ext cx="4516438" cy="5705475"/>
          </a:xfrm>
          <a:prstGeom prst="rect">
            <a:avLst/>
          </a:prstGeom>
          <a:noFill/>
        </p:spPr>
      </p:pic>
      <p:pic>
        <p:nvPicPr>
          <p:cNvPr id="8" name="Picture 10" descr="Graph_screen"/>
          <p:cNvPicPr>
            <a:picLocks noChangeAspect="1" noChangeArrowheads="1"/>
          </p:cNvPicPr>
          <p:nvPr/>
        </p:nvPicPr>
        <p:blipFill>
          <a:blip r:embed="rId4"/>
          <a:srcRect/>
          <a:stretch>
            <a:fillRect/>
          </a:stretch>
        </p:blipFill>
        <p:spPr bwMode="auto">
          <a:xfrm>
            <a:off x="4368800" y="681038"/>
            <a:ext cx="4516438" cy="5705475"/>
          </a:xfrm>
          <a:prstGeom prst="rect">
            <a:avLst/>
          </a:prstGeom>
          <a:noFill/>
        </p:spPr>
      </p:pic>
      <p:sp>
        <p:nvSpPr>
          <p:cNvPr id="9" name="Rectangle 8"/>
          <p:cNvSpPr/>
          <p:nvPr/>
        </p:nvSpPr>
        <p:spPr>
          <a:xfrm>
            <a:off x="322921" y="0"/>
            <a:ext cx="3765518" cy="461665"/>
          </a:xfrm>
          <a:prstGeom prst="rect">
            <a:avLst/>
          </a:prstGeom>
        </p:spPr>
        <p:txBody>
          <a:bodyPr wrap="none">
            <a:spAutoFit/>
          </a:bodyPr>
          <a:lstStyle/>
          <a:p>
            <a:r>
              <a:rPr lang="en-US" sz="2400" u="sng" dirty="0" smtClean="0">
                <a:solidFill>
                  <a:srgbClr val="FFFF00"/>
                </a:solidFill>
              </a:rPr>
              <a:t>Within the </a:t>
            </a:r>
            <a:r>
              <a:rPr lang="en-US" sz="2400" u="sng" dirty="0" err="1" smtClean="0">
                <a:solidFill>
                  <a:srgbClr val="FFFF00"/>
                </a:solidFill>
              </a:rPr>
              <a:t>magnetosheath</a:t>
            </a:r>
            <a:endParaRPr lang="en-US" sz="2400" u="sng" dirty="0">
              <a:solidFill>
                <a:srgbClr val="FFFF00"/>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FEFE59A-261F-4231-A23A-2373465430AD}" type="slidenum">
              <a:rPr lang="en-US" smtClean="0"/>
              <a:pPr/>
              <a:t>5</a:t>
            </a:fld>
            <a:endParaRPr lang="en-US" dirty="0"/>
          </a:p>
        </p:txBody>
      </p:sp>
      <p:sp>
        <p:nvSpPr>
          <p:cNvPr id="4" name="Footer Placeholder 3"/>
          <p:cNvSpPr>
            <a:spLocks noGrp="1"/>
          </p:cNvSpPr>
          <p:nvPr>
            <p:ph type="ftr" sz="quarter" idx="11"/>
          </p:nvPr>
        </p:nvSpPr>
        <p:spPr/>
        <p:txBody>
          <a:bodyPr/>
          <a:lstStyle/>
          <a:p>
            <a:pPr algn="l"/>
            <a:r>
              <a:rPr lang="en-US" smtClean="0"/>
              <a:t>GEM Summer Workshop: 20-27 June 2009</a:t>
            </a:r>
            <a:endParaRPr lang="en-US" dirty="0"/>
          </a:p>
        </p:txBody>
      </p:sp>
      <p:pic>
        <p:nvPicPr>
          <p:cNvPr id="8" name="Picture 7" descr="Space_sci_rev_eq_set1.png"/>
          <p:cNvPicPr>
            <a:picLocks noChangeAspect="1"/>
          </p:cNvPicPr>
          <p:nvPr/>
        </p:nvPicPr>
        <p:blipFill>
          <a:blip r:embed="rId2">
            <a:lum contrast="20000"/>
          </a:blip>
          <a:stretch>
            <a:fillRect/>
          </a:stretch>
        </p:blipFill>
        <p:spPr>
          <a:xfrm>
            <a:off x="381000" y="914400"/>
            <a:ext cx="4552855" cy="2565178"/>
          </a:xfrm>
          <a:prstGeom prst="rect">
            <a:avLst/>
          </a:prstGeom>
          <a:ln w="19050">
            <a:solidFill>
              <a:schemeClr val="bg1"/>
            </a:solidFill>
          </a:ln>
        </p:spPr>
      </p:pic>
      <p:pic>
        <p:nvPicPr>
          <p:cNvPr id="9" name="Picture 8" descr="Space_sci_rev_eq_set2.png"/>
          <p:cNvPicPr>
            <a:picLocks noChangeAspect="1"/>
          </p:cNvPicPr>
          <p:nvPr/>
        </p:nvPicPr>
        <p:blipFill>
          <a:blip r:embed="rId3">
            <a:lum contrast="20000"/>
          </a:blip>
          <a:stretch>
            <a:fillRect/>
          </a:stretch>
        </p:blipFill>
        <p:spPr>
          <a:xfrm>
            <a:off x="2743200" y="3505200"/>
            <a:ext cx="4525994" cy="2994946"/>
          </a:xfrm>
          <a:prstGeom prst="rect">
            <a:avLst/>
          </a:prstGeom>
          <a:ln w="19050">
            <a:solidFill>
              <a:schemeClr val="bg1"/>
            </a:solidFill>
          </a:ln>
        </p:spPr>
      </p:pic>
      <p:sp>
        <p:nvSpPr>
          <p:cNvPr id="10" name="Rectangle 9"/>
          <p:cNvSpPr/>
          <p:nvPr/>
        </p:nvSpPr>
        <p:spPr>
          <a:xfrm>
            <a:off x="322921" y="152400"/>
            <a:ext cx="4039054" cy="461665"/>
          </a:xfrm>
          <a:prstGeom prst="rect">
            <a:avLst/>
          </a:prstGeom>
        </p:spPr>
        <p:txBody>
          <a:bodyPr wrap="none">
            <a:spAutoFit/>
          </a:bodyPr>
          <a:lstStyle/>
          <a:p>
            <a:r>
              <a:rPr lang="en-US" sz="2400" u="sng" dirty="0" smtClean="0">
                <a:solidFill>
                  <a:srgbClr val="FFFF00"/>
                </a:solidFill>
              </a:rPr>
              <a:t>Outer boundary (Bow shock)</a:t>
            </a:r>
            <a:endParaRPr lang="en-US" sz="2400" u="sng" dirty="0">
              <a:solidFill>
                <a:srgbClr val="FFFF00"/>
              </a:solidFill>
            </a:endParaRPr>
          </a:p>
        </p:txBody>
      </p:sp>
      <p:sp>
        <p:nvSpPr>
          <p:cNvPr id="11" name="TextBox 10"/>
          <p:cNvSpPr txBox="1"/>
          <p:nvPr/>
        </p:nvSpPr>
        <p:spPr>
          <a:xfrm>
            <a:off x="381000" y="533400"/>
            <a:ext cx="3053721" cy="369332"/>
          </a:xfrm>
          <a:prstGeom prst="rect">
            <a:avLst/>
          </a:prstGeom>
          <a:noFill/>
        </p:spPr>
        <p:txBody>
          <a:bodyPr wrap="none" rtlCol="0">
            <a:spAutoFit/>
          </a:bodyPr>
          <a:lstStyle/>
          <a:p>
            <a:r>
              <a:rPr lang="en-US" dirty="0" err="1" smtClean="0"/>
              <a:t>Rankine</a:t>
            </a:r>
            <a:r>
              <a:rPr lang="en-US" dirty="0" smtClean="0"/>
              <a:t> </a:t>
            </a:r>
            <a:r>
              <a:rPr lang="en-US" dirty="0" err="1" smtClean="0"/>
              <a:t>Hugoniot</a:t>
            </a:r>
            <a:r>
              <a:rPr lang="en-US" dirty="0" smtClean="0"/>
              <a:t> relations:</a:t>
            </a:r>
            <a:endParaRPr lang="en-US" dirty="0"/>
          </a:p>
        </p:txBody>
      </p:sp>
      <p:sp>
        <p:nvSpPr>
          <p:cNvPr id="12" name="TextBox 11"/>
          <p:cNvSpPr txBox="1"/>
          <p:nvPr/>
        </p:nvSpPr>
        <p:spPr>
          <a:xfrm>
            <a:off x="7315200" y="6172200"/>
            <a:ext cx="1467325" cy="307777"/>
          </a:xfrm>
          <a:prstGeom prst="rect">
            <a:avLst/>
          </a:prstGeom>
          <a:solidFill>
            <a:schemeClr val="tx1"/>
          </a:solidFill>
          <a:ln w="19050">
            <a:solidFill>
              <a:schemeClr val="bg1"/>
            </a:solidFill>
          </a:ln>
        </p:spPr>
        <p:txBody>
          <a:bodyPr wrap="none" rtlCol="0">
            <a:spAutoFit/>
          </a:bodyPr>
          <a:lstStyle/>
          <a:p>
            <a:r>
              <a:rPr lang="en-US" sz="1400" dirty="0" smtClean="0">
                <a:solidFill>
                  <a:schemeClr val="bg1"/>
                </a:solidFill>
              </a:rPr>
              <a:t>Define X = </a:t>
            </a:r>
            <a:r>
              <a:rPr lang="en-US" sz="1400" i="1" dirty="0" smtClean="0">
                <a:solidFill>
                  <a:schemeClr val="bg1"/>
                </a:solidFill>
                <a:latin typeface="Symbol" pitchFamily="18" charset="2"/>
              </a:rPr>
              <a:t>r</a:t>
            </a:r>
            <a:r>
              <a:rPr lang="en-US" sz="1400" baseline="-25000" dirty="0" smtClean="0">
                <a:solidFill>
                  <a:schemeClr val="bg1"/>
                </a:solidFill>
              </a:rPr>
              <a:t>∞</a:t>
            </a:r>
            <a:r>
              <a:rPr lang="en-US" sz="1400" dirty="0" smtClean="0">
                <a:solidFill>
                  <a:schemeClr val="bg1"/>
                </a:solidFill>
              </a:rPr>
              <a:t>/</a:t>
            </a:r>
            <a:r>
              <a:rPr lang="en-US" sz="1400" i="1" dirty="0" smtClean="0">
                <a:solidFill>
                  <a:schemeClr val="bg1"/>
                </a:solidFill>
                <a:latin typeface="Symbol" pitchFamily="18" charset="2"/>
              </a:rPr>
              <a:t>r</a:t>
            </a:r>
            <a:endParaRPr lang="en-US" sz="1400" dirty="0">
              <a:solidFill>
                <a:schemeClr val="bg1"/>
              </a:solidFill>
            </a:endParaRPr>
          </a:p>
        </p:txBody>
      </p:sp>
      <p:sp>
        <p:nvSpPr>
          <p:cNvPr id="13" name="TextBox 12"/>
          <p:cNvSpPr txBox="1"/>
          <p:nvPr/>
        </p:nvSpPr>
        <p:spPr>
          <a:xfrm>
            <a:off x="5150781" y="1371600"/>
            <a:ext cx="3383619" cy="523220"/>
          </a:xfrm>
          <a:prstGeom prst="rect">
            <a:avLst/>
          </a:prstGeom>
          <a:noFill/>
        </p:spPr>
        <p:txBody>
          <a:bodyPr wrap="none" rtlCol="0">
            <a:spAutoFit/>
          </a:bodyPr>
          <a:lstStyle/>
          <a:p>
            <a:r>
              <a:rPr lang="en-US" sz="1400" i="1" dirty="0" err="1" smtClean="0"/>
              <a:t>Zhuang</a:t>
            </a:r>
            <a:r>
              <a:rPr lang="en-US" sz="1400" i="1" dirty="0" smtClean="0"/>
              <a:t> and Russell, JGR</a:t>
            </a:r>
            <a:r>
              <a:rPr lang="en-US" sz="1400" dirty="0" smtClean="0"/>
              <a:t>, 1981</a:t>
            </a:r>
          </a:p>
          <a:p>
            <a:r>
              <a:rPr lang="en-US" sz="1400" i="1" dirty="0" smtClean="0"/>
              <a:t>Petrinec and Russell, Space Sci. Rev., </a:t>
            </a:r>
            <a:r>
              <a:rPr lang="en-US" sz="1400" dirty="0" smtClean="0"/>
              <a:t>1997</a:t>
            </a:r>
            <a:endParaRPr lang="en-US"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FEFE59A-261F-4231-A23A-2373465430AD}" type="slidenum">
              <a:rPr lang="en-US" smtClean="0"/>
              <a:pPr/>
              <a:t>50</a:t>
            </a:fld>
            <a:endParaRPr lang="en-US" dirty="0"/>
          </a:p>
        </p:txBody>
      </p:sp>
      <p:sp>
        <p:nvSpPr>
          <p:cNvPr id="3" name="Footer Placeholder 2"/>
          <p:cNvSpPr>
            <a:spLocks noGrp="1"/>
          </p:cNvSpPr>
          <p:nvPr>
            <p:ph type="ftr" sz="quarter" idx="11"/>
          </p:nvPr>
        </p:nvSpPr>
        <p:spPr/>
        <p:txBody>
          <a:bodyPr/>
          <a:lstStyle/>
          <a:p>
            <a:pPr algn="l"/>
            <a:r>
              <a:rPr lang="en-US" smtClean="0"/>
              <a:t>GEM Summer Workshop: 20-27 June 2009</a:t>
            </a:r>
            <a:endParaRPr lang="en-US" dirty="0"/>
          </a:p>
        </p:txBody>
      </p:sp>
      <p:sp>
        <p:nvSpPr>
          <p:cNvPr id="4" name="TextBox 3"/>
          <p:cNvSpPr txBox="1"/>
          <p:nvPr/>
        </p:nvSpPr>
        <p:spPr>
          <a:xfrm>
            <a:off x="990600" y="838200"/>
            <a:ext cx="1683923" cy="523220"/>
          </a:xfrm>
          <a:prstGeom prst="rect">
            <a:avLst/>
          </a:prstGeom>
          <a:noFill/>
        </p:spPr>
        <p:txBody>
          <a:bodyPr wrap="none" rtlCol="0">
            <a:spAutoFit/>
          </a:bodyPr>
          <a:lstStyle/>
          <a:p>
            <a:r>
              <a:rPr lang="en-US" sz="2800" dirty="0" smtClean="0">
                <a:solidFill>
                  <a:srgbClr val="FFFF00"/>
                </a:solidFill>
              </a:rPr>
              <a:t>Summary</a:t>
            </a:r>
            <a:endParaRPr lang="en-US" sz="2800" dirty="0">
              <a:solidFill>
                <a:srgbClr val="FFFF00"/>
              </a:solidFill>
            </a:endParaRPr>
          </a:p>
        </p:txBody>
      </p:sp>
      <p:sp>
        <p:nvSpPr>
          <p:cNvPr id="5" name="TextBox 4"/>
          <p:cNvSpPr txBox="1"/>
          <p:nvPr/>
        </p:nvSpPr>
        <p:spPr>
          <a:xfrm>
            <a:off x="1143000" y="1524000"/>
            <a:ext cx="6934200" cy="3970318"/>
          </a:xfrm>
          <a:prstGeom prst="rect">
            <a:avLst/>
          </a:prstGeom>
          <a:noFill/>
        </p:spPr>
        <p:txBody>
          <a:bodyPr wrap="square" rtlCol="0">
            <a:spAutoFit/>
          </a:bodyPr>
          <a:lstStyle/>
          <a:p>
            <a:r>
              <a:rPr lang="en-US" dirty="0" smtClean="0"/>
              <a:t>The </a:t>
            </a:r>
            <a:r>
              <a:rPr lang="en-US" dirty="0" err="1" smtClean="0"/>
              <a:t>magnetosheath</a:t>
            </a:r>
            <a:r>
              <a:rPr lang="en-US" dirty="0" smtClean="0"/>
              <a:t> contains many features. Some are fairly well-understood, while others are not. Observations are very important for determining the weaknesses, and for constraining analytic  and MHD models. The difficulty with </a:t>
            </a:r>
            <a:r>
              <a:rPr lang="en-US" i="1" dirty="0" smtClean="0"/>
              <a:t>in situ </a:t>
            </a:r>
            <a:r>
              <a:rPr lang="en-US" dirty="0" smtClean="0"/>
              <a:t>observations is placing them in spatial context with respect to the boundaries, and accurately matching with the solar wind.</a:t>
            </a:r>
          </a:p>
          <a:p>
            <a:endParaRPr lang="en-US" dirty="0" smtClean="0"/>
          </a:p>
          <a:p>
            <a:r>
              <a:rPr lang="en-US" dirty="0" smtClean="0"/>
              <a:t>The most prevalent physical phenomena in the outer </a:t>
            </a:r>
            <a:r>
              <a:rPr lang="en-US" dirty="0" err="1" smtClean="0"/>
              <a:t>magnetosheath</a:t>
            </a:r>
            <a:r>
              <a:rPr lang="en-US" dirty="0" smtClean="0"/>
              <a:t> include plasma compression, diversion, and heating, beams, and plasma instabilities. The inner edge of the </a:t>
            </a:r>
            <a:r>
              <a:rPr lang="en-US" dirty="0" err="1" smtClean="0"/>
              <a:t>magnetosheath</a:t>
            </a:r>
            <a:r>
              <a:rPr lang="en-US" dirty="0" smtClean="0"/>
              <a:t> is where the slow mode discontinuities and plasma depletion layers occur. The interaction between the solar wind and the magnetosphere (primarily via the reconnection process) also occurs at the inner edge of the </a:t>
            </a:r>
            <a:r>
              <a:rPr lang="en-US" dirty="0" err="1" smtClean="0"/>
              <a:t>magnetosheath</a:t>
            </a:r>
            <a:r>
              <a:rPr lang="en-US" dirty="0" smtClean="0"/>
              <a:t>. </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FEFE59A-261F-4231-A23A-2373465430AD}" type="slidenum">
              <a:rPr lang="en-US" smtClean="0"/>
              <a:pPr/>
              <a:t>6</a:t>
            </a:fld>
            <a:endParaRPr lang="en-US" dirty="0"/>
          </a:p>
        </p:txBody>
      </p:sp>
      <p:sp>
        <p:nvSpPr>
          <p:cNvPr id="3" name="Footer Placeholder 2"/>
          <p:cNvSpPr>
            <a:spLocks noGrp="1"/>
          </p:cNvSpPr>
          <p:nvPr>
            <p:ph type="ftr" sz="quarter" idx="11"/>
          </p:nvPr>
        </p:nvSpPr>
        <p:spPr/>
        <p:txBody>
          <a:bodyPr/>
          <a:lstStyle/>
          <a:p>
            <a:pPr algn="l"/>
            <a:r>
              <a:rPr lang="en-US" smtClean="0"/>
              <a:t>GEM Summer Workshop: 20-27 June 2009</a:t>
            </a:r>
            <a:endParaRPr lang="en-US" dirty="0"/>
          </a:p>
        </p:txBody>
      </p:sp>
      <p:sp>
        <p:nvSpPr>
          <p:cNvPr id="5" name="Rectangle 4"/>
          <p:cNvSpPr/>
          <p:nvPr/>
        </p:nvSpPr>
        <p:spPr>
          <a:xfrm>
            <a:off x="322921" y="152400"/>
            <a:ext cx="4039054" cy="461665"/>
          </a:xfrm>
          <a:prstGeom prst="rect">
            <a:avLst/>
          </a:prstGeom>
        </p:spPr>
        <p:txBody>
          <a:bodyPr wrap="none">
            <a:spAutoFit/>
          </a:bodyPr>
          <a:lstStyle/>
          <a:p>
            <a:r>
              <a:rPr lang="en-US" sz="2400" u="sng" dirty="0" smtClean="0">
                <a:solidFill>
                  <a:srgbClr val="FFFF00"/>
                </a:solidFill>
              </a:rPr>
              <a:t>Outer boundary (Bow shock)</a:t>
            </a:r>
            <a:endParaRPr lang="en-US" sz="2400" u="sng" dirty="0">
              <a:solidFill>
                <a:srgbClr val="FFFF00"/>
              </a:solidFill>
            </a:endParaRPr>
          </a:p>
        </p:txBody>
      </p:sp>
      <p:pic>
        <p:nvPicPr>
          <p:cNvPr id="6" name="Picture 5" descr="Space_sci_rev_eq_set3.png"/>
          <p:cNvPicPr>
            <a:picLocks noChangeAspect="1"/>
          </p:cNvPicPr>
          <p:nvPr/>
        </p:nvPicPr>
        <p:blipFill>
          <a:blip r:embed="rId2">
            <a:lum contrast="20000"/>
          </a:blip>
          <a:srcRect b="89226"/>
          <a:stretch>
            <a:fillRect/>
          </a:stretch>
        </p:blipFill>
        <p:spPr>
          <a:xfrm>
            <a:off x="838200" y="1066800"/>
            <a:ext cx="7429500" cy="457200"/>
          </a:xfrm>
          <a:prstGeom prst="rect">
            <a:avLst/>
          </a:prstGeom>
          <a:ln w="19050">
            <a:solidFill>
              <a:schemeClr val="dk1"/>
            </a:solidFill>
          </a:ln>
        </p:spPr>
      </p:pic>
      <p:sp>
        <p:nvSpPr>
          <p:cNvPr id="7" name="TextBox 6"/>
          <p:cNvSpPr txBox="1"/>
          <p:nvPr/>
        </p:nvSpPr>
        <p:spPr>
          <a:xfrm>
            <a:off x="5531781" y="5953780"/>
            <a:ext cx="3315267" cy="307777"/>
          </a:xfrm>
          <a:prstGeom prst="rect">
            <a:avLst/>
          </a:prstGeom>
          <a:noFill/>
        </p:spPr>
        <p:txBody>
          <a:bodyPr wrap="none" rtlCol="0">
            <a:spAutoFit/>
          </a:bodyPr>
          <a:lstStyle/>
          <a:p>
            <a:r>
              <a:rPr lang="en-US" sz="1400" i="1" dirty="0" smtClean="0"/>
              <a:t>Petrinec and Russell, Space Sci. Rev., </a:t>
            </a:r>
            <a:r>
              <a:rPr lang="en-US" sz="1400" dirty="0" smtClean="0"/>
              <a:t>1997</a:t>
            </a:r>
            <a:endParaRPr lang="en-US" sz="1400" dirty="0"/>
          </a:p>
        </p:txBody>
      </p:sp>
      <p:sp>
        <p:nvSpPr>
          <p:cNvPr id="9" name="TextBox 8"/>
          <p:cNvSpPr txBox="1"/>
          <p:nvPr/>
        </p:nvSpPr>
        <p:spPr>
          <a:xfrm>
            <a:off x="381000" y="533400"/>
            <a:ext cx="2531078" cy="369332"/>
          </a:xfrm>
          <a:prstGeom prst="rect">
            <a:avLst/>
          </a:prstGeom>
          <a:noFill/>
        </p:spPr>
        <p:txBody>
          <a:bodyPr wrap="none" rtlCol="0">
            <a:spAutoFit/>
          </a:bodyPr>
          <a:lstStyle/>
          <a:p>
            <a:r>
              <a:rPr lang="en-US" dirty="0" smtClean="0"/>
              <a:t>Shock jump conditions:</a:t>
            </a:r>
            <a:endParaRPr lang="en-US" dirty="0"/>
          </a:p>
        </p:txBody>
      </p:sp>
      <p:pic>
        <p:nvPicPr>
          <p:cNvPr id="8" name="Picture 7" descr="Space_sci_rev_eq_set3.png"/>
          <p:cNvPicPr>
            <a:picLocks noChangeAspect="1"/>
          </p:cNvPicPr>
          <p:nvPr/>
        </p:nvPicPr>
        <p:blipFill>
          <a:blip r:embed="rId2">
            <a:lum contrast="20000"/>
          </a:blip>
          <a:srcRect t="8979"/>
          <a:stretch>
            <a:fillRect/>
          </a:stretch>
        </p:blipFill>
        <p:spPr>
          <a:xfrm>
            <a:off x="838200" y="1524000"/>
            <a:ext cx="7429500" cy="3862388"/>
          </a:xfrm>
          <a:prstGeom prst="rect">
            <a:avLst/>
          </a:prstGeom>
          <a:ln w="19050">
            <a:solidFill>
              <a:schemeClr val="dk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FEFE59A-261F-4231-A23A-2373465430AD}" type="slidenum">
              <a:rPr lang="en-US" smtClean="0"/>
              <a:pPr/>
              <a:t>7</a:t>
            </a:fld>
            <a:endParaRPr lang="en-US" dirty="0"/>
          </a:p>
        </p:txBody>
      </p:sp>
      <p:sp>
        <p:nvSpPr>
          <p:cNvPr id="3" name="Footer Placeholder 2"/>
          <p:cNvSpPr>
            <a:spLocks noGrp="1"/>
          </p:cNvSpPr>
          <p:nvPr>
            <p:ph type="ftr" sz="quarter" idx="11"/>
          </p:nvPr>
        </p:nvSpPr>
        <p:spPr/>
        <p:txBody>
          <a:bodyPr/>
          <a:lstStyle/>
          <a:p>
            <a:pPr algn="l"/>
            <a:r>
              <a:rPr lang="en-US" smtClean="0"/>
              <a:t>GEM Summer Workshop: 20-27 June 2009</a:t>
            </a:r>
            <a:endParaRPr lang="en-US" dirty="0"/>
          </a:p>
        </p:txBody>
      </p:sp>
      <p:sp>
        <p:nvSpPr>
          <p:cNvPr id="5" name="Rectangle 4"/>
          <p:cNvSpPr/>
          <p:nvPr/>
        </p:nvSpPr>
        <p:spPr>
          <a:xfrm>
            <a:off x="322921" y="152400"/>
            <a:ext cx="4039054" cy="461665"/>
          </a:xfrm>
          <a:prstGeom prst="rect">
            <a:avLst/>
          </a:prstGeom>
        </p:spPr>
        <p:txBody>
          <a:bodyPr wrap="none">
            <a:spAutoFit/>
          </a:bodyPr>
          <a:lstStyle/>
          <a:p>
            <a:r>
              <a:rPr lang="en-US" sz="2400" u="sng" dirty="0" smtClean="0">
                <a:solidFill>
                  <a:srgbClr val="FFFF00"/>
                </a:solidFill>
              </a:rPr>
              <a:t>Outer boundary (Bow shock)</a:t>
            </a:r>
            <a:endParaRPr lang="en-US" sz="2400" u="sng" dirty="0">
              <a:solidFill>
                <a:srgbClr val="FFFF00"/>
              </a:solidFill>
            </a:endParaRPr>
          </a:p>
        </p:txBody>
      </p:sp>
      <p:pic>
        <p:nvPicPr>
          <p:cNvPr id="7" name="Picture 6" descr="Space_sci_rev_eq_set4.png"/>
          <p:cNvPicPr>
            <a:picLocks noChangeAspect="1"/>
          </p:cNvPicPr>
          <p:nvPr/>
        </p:nvPicPr>
        <p:blipFill>
          <a:blip r:embed="rId2">
            <a:lum contrast="20000"/>
          </a:blip>
          <a:stretch>
            <a:fillRect/>
          </a:stretch>
        </p:blipFill>
        <p:spPr>
          <a:xfrm>
            <a:off x="838200" y="1447800"/>
            <a:ext cx="7515225" cy="3371850"/>
          </a:xfrm>
          <a:prstGeom prst="rect">
            <a:avLst/>
          </a:prstGeom>
          <a:ln w="19050">
            <a:solidFill>
              <a:schemeClr val="dk1"/>
            </a:solidFill>
          </a:ln>
        </p:spPr>
      </p:pic>
      <p:sp>
        <p:nvSpPr>
          <p:cNvPr id="6" name="TextBox 5"/>
          <p:cNvSpPr txBox="1"/>
          <p:nvPr/>
        </p:nvSpPr>
        <p:spPr>
          <a:xfrm>
            <a:off x="5531781" y="5953780"/>
            <a:ext cx="3315267" cy="307777"/>
          </a:xfrm>
          <a:prstGeom prst="rect">
            <a:avLst/>
          </a:prstGeom>
          <a:noFill/>
        </p:spPr>
        <p:txBody>
          <a:bodyPr wrap="none" rtlCol="0">
            <a:spAutoFit/>
          </a:bodyPr>
          <a:lstStyle/>
          <a:p>
            <a:r>
              <a:rPr lang="en-US" sz="1400" i="1" dirty="0" smtClean="0"/>
              <a:t>Petrinec and Russell, Space Sci. Rev., </a:t>
            </a:r>
            <a:r>
              <a:rPr lang="en-US" sz="1400" dirty="0" smtClean="0"/>
              <a:t>1997</a:t>
            </a:r>
            <a:endParaRPr lang="en-US" sz="1400" dirty="0"/>
          </a:p>
        </p:txBody>
      </p:sp>
      <p:sp>
        <p:nvSpPr>
          <p:cNvPr id="8" name="TextBox 7"/>
          <p:cNvSpPr txBox="1"/>
          <p:nvPr/>
        </p:nvSpPr>
        <p:spPr>
          <a:xfrm>
            <a:off x="838200" y="990600"/>
            <a:ext cx="2335383" cy="369332"/>
          </a:xfrm>
          <a:prstGeom prst="rect">
            <a:avLst/>
          </a:prstGeom>
          <a:solidFill>
            <a:schemeClr val="tx1"/>
          </a:solidFill>
          <a:ln w="19050">
            <a:solidFill>
              <a:schemeClr val="dk1"/>
            </a:solidFill>
          </a:ln>
        </p:spPr>
        <p:txBody>
          <a:bodyPr wrap="none" rtlCol="0">
            <a:spAutoFit/>
          </a:bodyPr>
          <a:lstStyle/>
          <a:p>
            <a:r>
              <a:rPr lang="en-US" dirty="0" smtClean="0">
                <a:solidFill>
                  <a:schemeClr val="bg1"/>
                </a:solidFill>
              </a:rPr>
              <a:t>X = 1 (trivial solution)</a:t>
            </a:r>
            <a:endParaRPr lang="en-US" dirty="0">
              <a:solidFill>
                <a:schemeClr val="bg1"/>
              </a:solidFill>
            </a:endParaRPr>
          </a:p>
        </p:txBody>
      </p:sp>
      <p:sp>
        <p:nvSpPr>
          <p:cNvPr id="9" name="TextBox 8"/>
          <p:cNvSpPr txBox="1"/>
          <p:nvPr/>
        </p:nvSpPr>
        <p:spPr>
          <a:xfrm>
            <a:off x="838200" y="5181600"/>
            <a:ext cx="5965351" cy="369332"/>
          </a:xfrm>
          <a:prstGeom prst="rect">
            <a:avLst/>
          </a:prstGeom>
          <a:solidFill>
            <a:schemeClr val="tx1"/>
          </a:solidFill>
          <a:ln w="19050">
            <a:solidFill>
              <a:schemeClr val="dk1"/>
            </a:solidFill>
          </a:ln>
        </p:spPr>
        <p:txBody>
          <a:bodyPr wrap="none" rtlCol="0">
            <a:spAutoFit/>
          </a:bodyPr>
          <a:lstStyle/>
          <a:p>
            <a:r>
              <a:rPr lang="en-US" dirty="0" smtClean="0">
                <a:solidFill>
                  <a:schemeClr val="bg1"/>
                </a:solidFill>
              </a:rPr>
              <a:t>Analytic solutions exist! (one real root; two complex roots)</a:t>
            </a:r>
            <a:endParaRPr lang="en-US" dirty="0">
              <a:solidFill>
                <a:schemeClr val="bg1"/>
              </a:solidFill>
            </a:endParaRPr>
          </a:p>
        </p:txBody>
      </p:sp>
      <p:sp>
        <p:nvSpPr>
          <p:cNvPr id="10" name="TextBox 9"/>
          <p:cNvSpPr txBox="1"/>
          <p:nvPr/>
        </p:nvSpPr>
        <p:spPr>
          <a:xfrm>
            <a:off x="381000" y="533400"/>
            <a:ext cx="2531078" cy="369332"/>
          </a:xfrm>
          <a:prstGeom prst="rect">
            <a:avLst/>
          </a:prstGeom>
          <a:noFill/>
        </p:spPr>
        <p:txBody>
          <a:bodyPr wrap="none" rtlCol="0">
            <a:spAutoFit/>
          </a:bodyPr>
          <a:lstStyle/>
          <a:p>
            <a:r>
              <a:rPr lang="en-US" dirty="0" smtClean="0"/>
              <a:t>Shock jump conditions: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FEFE59A-261F-4231-A23A-2373465430AD}" type="slidenum">
              <a:rPr lang="en-US" smtClean="0"/>
              <a:pPr/>
              <a:t>8</a:t>
            </a:fld>
            <a:endParaRPr lang="en-US" dirty="0"/>
          </a:p>
        </p:txBody>
      </p:sp>
      <p:sp>
        <p:nvSpPr>
          <p:cNvPr id="3" name="Footer Placeholder 2"/>
          <p:cNvSpPr>
            <a:spLocks noGrp="1"/>
          </p:cNvSpPr>
          <p:nvPr>
            <p:ph type="ftr" sz="quarter" idx="11"/>
          </p:nvPr>
        </p:nvSpPr>
        <p:spPr/>
        <p:txBody>
          <a:bodyPr/>
          <a:lstStyle/>
          <a:p>
            <a:pPr algn="l"/>
            <a:r>
              <a:rPr lang="en-US" smtClean="0"/>
              <a:t>GEM Summer Workshop: 20-27 June 2009</a:t>
            </a:r>
            <a:endParaRPr lang="en-US" dirty="0"/>
          </a:p>
        </p:txBody>
      </p:sp>
      <p:pic>
        <p:nvPicPr>
          <p:cNvPr id="4" name="Picture 3" descr="Space_sci_rev_eq_set5.png"/>
          <p:cNvPicPr>
            <a:picLocks noChangeAspect="1"/>
          </p:cNvPicPr>
          <p:nvPr/>
        </p:nvPicPr>
        <p:blipFill>
          <a:blip r:embed="rId2">
            <a:lum contrast="20000"/>
          </a:blip>
          <a:stretch>
            <a:fillRect/>
          </a:stretch>
        </p:blipFill>
        <p:spPr>
          <a:xfrm>
            <a:off x="1600200" y="710089"/>
            <a:ext cx="5909310" cy="2531745"/>
          </a:xfrm>
          <a:prstGeom prst="rect">
            <a:avLst/>
          </a:prstGeom>
        </p:spPr>
      </p:pic>
      <p:pic>
        <p:nvPicPr>
          <p:cNvPr id="5" name="Picture 4" descr="Space_sci_rev_eq_set6.png"/>
          <p:cNvPicPr>
            <a:picLocks noChangeAspect="1"/>
          </p:cNvPicPr>
          <p:nvPr/>
        </p:nvPicPr>
        <p:blipFill>
          <a:blip r:embed="rId3">
            <a:lum contrast="20000"/>
          </a:blip>
          <a:stretch>
            <a:fillRect/>
          </a:stretch>
        </p:blipFill>
        <p:spPr>
          <a:xfrm>
            <a:off x="2516981" y="3241834"/>
            <a:ext cx="4112419" cy="3158966"/>
          </a:xfrm>
          <a:prstGeom prst="rect">
            <a:avLst/>
          </a:prstGeom>
        </p:spPr>
      </p:pic>
      <p:sp>
        <p:nvSpPr>
          <p:cNvPr id="6" name="Rectangle 5"/>
          <p:cNvSpPr/>
          <p:nvPr/>
        </p:nvSpPr>
        <p:spPr>
          <a:xfrm>
            <a:off x="322921" y="152400"/>
            <a:ext cx="4039054" cy="461665"/>
          </a:xfrm>
          <a:prstGeom prst="rect">
            <a:avLst/>
          </a:prstGeom>
        </p:spPr>
        <p:txBody>
          <a:bodyPr wrap="none">
            <a:spAutoFit/>
          </a:bodyPr>
          <a:lstStyle/>
          <a:p>
            <a:r>
              <a:rPr lang="en-US" sz="2400" u="sng" dirty="0" smtClean="0">
                <a:solidFill>
                  <a:srgbClr val="FFFF00"/>
                </a:solidFill>
              </a:rPr>
              <a:t>Outer boundary (Bow shock)</a:t>
            </a:r>
            <a:endParaRPr lang="en-US" sz="2400" u="sng" dirty="0">
              <a:solidFill>
                <a:srgbClr val="FFFF00"/>
              </a:solidFill>
            </a:endParaRPr>
          </a:p>
        </p:txBody>
      </p:sp>
      <p:sp>
        <p:nvSpPr>
          <p:cNvPr id="7" name="TextBox 6"/>
          <p:cNvSpPr txBox="1"/>
          <p:nvPr/>
        </p:nvSpPr>
        <p:spPr>
          <a:xfrm>
            <a:off x="7119396" y="5953780"/>
            <a:ext cx="1796004" cy="523220"/>
          </a:xfrm>
          <a:prstGeom prst="rect">
            <a:avLst/>
          </a:prstGeom>
          <a:noFill/>
        </p:spPr>
        <p:txBody>
          <a:bodyPr wrap="none" rtlCol="0">
            <a:spAutoFit/>
          </a:bodyPr>
          <a:lstStyle/>
          <a:p>
            <a:r>
              <a:rPr lang="en-US" sz="1400" i="1" dirty="0" smtClean="0"/>
              <a:t>Petrinec and Russell, </a:t>
            </a:r>
          </a:p>
          <a:p>
            <a:r>
              <a:rPr lang="en-US" sz="1400" i="1" dirty="0" smtClean="0"/>
              <a:t>Space Sci. Rev., </a:t>
            </a:r>
            <a:r>
              <a:rPr lang="en-US" sz="1400" dirty="0" smtClean="0"/>
              <a:t>1997</a:t>
            </a:r>
            <a:endParaRPr lang="en-US" sz="14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FEFE59A-261F-4231-A23A-2373465430AD}" type="slidenum">
              <a:rPr lang="en-US" smtClean="0"/>
              <a:pPr/>
              <a:t>9</a:t>
            </a:fld>
            <a:endParaRPr lang="en-US" dirty="0"/>
          </a:p>
        </p:txBody>
      </p:sp>
      <p:sp>
        <p:nvSpPr>
          <p:cNvPr id="3" name="Footer Placeholder 2"/>
          <p:cNvSpPr>
            <a:spLocks noGrp="1"/>
          </p:cNvSpPr>
          <p:nvPr>
            <p:ph type="ftr" sz="quarter" idx="11"/>
          </p:nvPr>
        </p:nvSpPr>
        <p:spPr/>
        <p:txBody>
          <a:bodyPr/>
          <a:lstStyle/>
          <a:p>
            <a:pPr algn="l"/>
            <a:r>
              <a:rPr lang="en-US" smtClean="0"/>
              <a:t>GEM Summer Workshop: 20-27 June 2009</a:t>
            </a:r>
            <a:endParaRPr lang="en-US" dirty="0"/>
          </a:p>
        </p:txBody>
      </p:sp>
      <p:pic>
        <p:nvPicPr>
          <p:cNvPr id="4" name="Picture 3" descr="petrinec_russell_mhd1.png"/>
          <p:cNvPicPr>
            <a:picLocks noChangeAspect="1"/>
          </p:cNvPicPr>
          <p:nvPr/>
        </p:nvPicPr>
        <p:blipFill>
          <a:blip r:embed="rId2">
            <a:lum contrast="20000"/>
          </a:blip>
          <a:stretch>
            <a:fillRect/>
          </a:stretch>
        </p:blipFill>
        <p:spPr>
          <a:xfrm>
            <a:off x="2796159" y="620268"/>
            <a:ext cx="3528441" cy="5856732"/>
          </a:xfrm>
          <a:prstGeom prst="rect">
            <a:avLst/>
          </a:prstGeom>
        </p:spPr>
      </p:pic>
      <p:sp>
        <p:nvSpPr>
          <p:cNvPr id="5" name="Rectangle 4"/>
          <p:cNvSpPr/>
          <p:nvPr/>
        </p:nvSpPr>
        <p:spPr>
          <a:xfrm>
            <a:off x="322921" y="152400"/>
            <a:ext cx="4039054" cy="461665"/>
          </a:xfrm>
          <a:prstGeom prst="rect">
            <a:avLst/>
          </a:prstGeom>
        </p:spPr>
        <p:txBody>
          <a:bodyPr wrap="none">
            <a:spAutoFit/>
          </a:bodyPr>
          <a:lstStyle/>
          <a:p>
            <a:r>
              <a:rPr lang="en-US" sz="2400" u="sng" dirty="0" smtClean="0">
                <a:solidFill>
                  <a:srgbClr val="FFFF00"/>
                </a:solidFill>
              </a:rPr>
              <a:t>Outer boundary (Bow shock)</a:t>
            </a:r>
            <a:endParaRPr lang="en-US" sz="2400" u="sng" dirty="0">
              <a:solidFill>
                <a:srgbClr val="FFFF00"/>
              </a:solidFill>
            </a:endParaRPr>
          </a:p>
        </p:txBody>
      </p:sp>
      <p:sp>
        <p:nvSpPr>
          <p:cNvPr id="7" name="TextBox 6"/>
          <p:cNvSpPr txBox="1"/>
          <p:nvPr/>
        </p:nvSpPr>
        <p:spPr>
          <a:xfrm>
            <a:off x="7119396" y="5953780"/>
            <a:ext cx="1796004" cy="523220"/>
          </a:xfrm>
          <a:prstGeom prst="rect">
            <a:avLst/>
          </a:prstGeom>
          <a:noFill/>
        </p:spPr>
        <p:txBody>
          <a:bodyPr wrap="none" rtlCol="0">
            <a:spAutoFit/>
          </a:bodyPr>
          <a:lstStyle/>
          <a:p>
            <a:r>
              <a:rPr lang="en-US" sz="1400" i="1" dirty="0" smtClean="0"/>
              <a:t>Petrinec and Russell, </a:t>
            </a:r>
          </a:p>
          <a:p>
            <a:r>
              <a:rPr lang="en-US" sz="1400" i="1" dirty="0" smtClean="0"/>
              <a:t>Space Sci. Rev., </a:t>
            </a:r>
            <a:r>
              <a:rPr lang="en-US" sz="1400" dirty="0" smtClean="0"/>
              <a:t>1997</a:t>
            </a:r>
            <a:endParaRPr lang="en-US" sz="1400" dirty="0"/>
          </a:p>
        </p:txBody>
      </p:sp>
      <p:sp>
        <p:nvSpPr>
          <p:cNvPr id="8" name="TextBox 7"/>
          <p:cNvSpPr txBox="1"/>
          <p:nvPr/>
        </p:nvSpPr>
        <p:spPr>
          <a:xfrm>
            <a:off x="288322" y="533400"/>
            <a:ext cx="2531078" cy="369332"/>
          </a:xfrm>
          <a:prstGeom prst="rect">
            <a:avLst/>
          </a:prstGeom>
          <a:noFill/>
        </p:spPr>
        <p:txBody>
          <a:bodyPr wrap="none" rtlCol="0">
            <a:spAutoFit/>
          </a:bodyPr>
          <a:lstStyle/>
          <a:p>
            <a:r>
              <a:rPr lang="en-US" dirty="0" smtClean="0"/>
              <a:t>Shock jump conditions:</a:t>
            </a:r>
            <a:endParaRPr lang="en-US"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1847</TotalTime>
  <Words>2074</Words>
  <Application>Microsoft Office PowerPoint</Application>
  <PresentationFormat>On-screen Show (4:3)</PresentationFormat>
  <Paragraphs>337</Paragraphs>
  <Slides>50</Slides>
  <Notes>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50</vt:i4>
      </vt:variant>
    </vt:vector>
  </HeadingPairs>
  <TitlesOfParts>
    <vt:vector size="52" baseType="lpstr">
      <vt:lpstr>Paper</vt:lpstr>
      <vt:lpstr>Image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vector>
  </TitlesOfParts>
  <Company>Lockheed Martin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SPETRINE</dc:creator>
  <cp:lastModifiedBy>SPETRINE</cp:lastModifiedBy>
  <cp:revision>141</cp:revision>
  <dcterms:created xsi:type="dcterms:W3CDTF">2009-06-14T21:17:26Z</dcterms:created>
  <dcterms:modified xsi:type="dcterms:W3CDTF">2009-06-22T10:08:28Z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ument Sensitivity">
    <vt:lpwstr>Unrestricted</vt:lpwstr>
  </property>
  <property fmtid="{D5CDD505-2E9C-101B-9397-08002B2CF9AE}" pid="3" name="SensitivityID">
    <vt:lpwstr>0</vt:lpwstr>
  </property>
  <property fmtid="{D5CDD505-2E9C-101B-9397-08002B2CF9AE}" pid="4" name="ThirdParty">
    <vt:lpwstr/>
  </property>
</Properties>
</file>