
<file path=[Content_Types].xml><?xml version="1.0" encoding="utf-8"?>
<Types xmlns="http://schemas.openxmlformats.org/package/2006/content-types">
  <Override PartName="/ppt/slideLayouts/slideLayout10.xml" ContentType="application/vnd.openxmlformats-officedocument.presentationml.slideLayout+xml"/>
  <Default Extension="bin" ContentType="application/vnd.openxmlformats-officedocument.presentationml.printerSettings"/>
  <Override PartName="/ppt/slides/slide14.xml" ContentType="application/vnd.openxmlformats-officedocument.presentationml.slide+xml"/>
  <Override PartName="/ppt/embeddings/Microsoft_Equation24.bin" ContentType="application/vnd.openxmlformats-officedocument.oleObject"/>
  <Override PartName="/ppt/embeddings/oleObject8.bin" ContentType="application/vnd.openxmlformats-officedocument.oleObject"/>
  <Default Extension="rels" ContentType="application/vnd.openxmlformats-package.relationships+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embeddings/Microsoft_Equation5.bin" ContentType="application/vnd.openxmlformats-officedocument.oleObject"/>
  <Override PartName="/ppt/embeddings/Microsoft_Equation16.bin" ContentType="application/vnd.openxmlformats-officedocument.oleObject"/>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embeddings/Microsoft_Equation23.bin" ContentType="application/vnd.openxmlformats-officedocument.oleObject"/>
  <Override PartName="/ppt/slides/slide13.xml" ContentType="application/vnd.openxmlformats-officedocument.presentationml.slide+xml"/>
  <Override PartName="/ppt/slideMasters/slideMaster1.xml" ContentType="application/vnd.openxmlformats-officedocument.presentationml.slideMaster+xml"/>
  <Override PartName="/ppt/embeddings/oleObject7.bin" ContentType="application/vnd.openxmlformats-officedocument.oleObject"/>
  <Override PartName="/docProps/core.xml" ContentType="application/vnd.openxmlformats-package.core-properties+xml"/>
  <Override PartName="/ppt/embeddings/Microsoft_Equation4.bin" ContentType="application/vnd.openxmlformats-officedocument.oleObject"/>
  <Override PartName="/ppt/slides/slide44.xml" ContentType="application/vnd.openxmlformats-officedocument.presentationml.slide+xml"/>
  <Override PartName="/ppt/embeddings/Microsoft_Equation15.bin" ContentType="application/vnd.openxmlformats-officedocument.oleObject"/>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embeddings/Microsoft_Equation22.bin" ContentType="application/vnd.openxmlformats-officedocument.oleObject"/>
  <Override PartName="/ppt/slides/slide12.xml" ContentType="application/vnd.openxmlformats-officedocument.presentationml.slide+xml"/>
  <Override PartName="/ppt/embeddings/oleObject6.bin" ContentType="application/vnd.openxmlformats-officedocument.oleObject"/>
  <Override PartName="/ppt/embeddings/Microsoft_Equation3.bin" ContentType="application/vnd.openxmlformats-officedocument.oleObject"/>
  <Override PartName="/ppt/slides/slide43.xml" ContentType="application/vnd.openxmlformats-officedocument.presentationml.slide+xml"/>
  <Override PartName="/ppt/presProps.xml" ContentType="application/vnd.openxmlformats-officedocument.presentationml.presProps+xml"/>
  <Override PartName="/ppt/embeddings/Microsoft_Equation14.bin" ContentType="application/vnd.openxmlformats-officedocument.oleObject"/>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embeddings/Microsoft_Equation21.bin" ContentType="application/vnd.openxmlformats-officedocument.oleObject"/>
  <Override PartName="/ppt/slides/slide11.xml" ContentType="application/vnd.openxmlformats-officedocument.presentationml.slide+xml"/>
  <Override PartName="/ppt/embeddings/oleObject5.bin" ContentType="application/vnd.openxmlformats-officedocument.oleObject"/>
  <Override PartName="/ppt/embeddings/Microsoft_Equation9.bin" ContentType="application/vnd.openxmlformats-officedocument.oleObject"/>
  <Override PartName="/ppt/embeddings/Microsoft_Equation2.bin" ContentType="application/vnd.openxmlformats-officedocument.oleObject"/>
  <Override PartName="/ppt/slides/slide42.xml" ContentType="application/vnd.openxmlformats-officedocument.presentationml.slide+xml"/>
  <Override PartName="/ppt/embeddings/Microsoft_Equation13.bin" ContentType="application/vnd.openxmlformats-officedocument.oleObject"/>
  <Override PartName="/ppt/slideLayouts/slideLayout13.xml" ContentType="application/vnd.openxmlformats-officedocument.presentationml.slideLayout+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embeddings/Microsoft_Equation20.bin" ContentType="application/vnd.openxmlformats-officedocument.oleObject"/>
  <Override PartName="/ppt/slides/slide10.xml" ContentType="application/vnd.openxmlformats-officedocument.presentationml.slide+xml"/>
  <Override PartName="/ppt/embeddings/oleObject4.bin" ContentType="application/vnd.openxmlformats-officedocument.oleObject"/>
  <Default Extension="wmf" ContentType="image/x-wmf"/>
  <Override PartName="/ppt/embeddings/Microsoft_Equation8.bin" ContentType="application/vnd.openxmlformats-officedocument.oleObject"/>
  <Override PartName="/ppt/embeddings/Microsoft_Equation19.bin" ContentType="application/vnd.openxmlformats-officedocument.oleObject"/>
  <Override PartName="/docProps/app.xml" ContentType="application/vnd.openxmlformats-officedocument.extended-properties+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embeddings/Microsoft_Equation12.bin" ContentType="application/vnd.openxmlformats-officedocument.oleObject"/>
  <Override PartName="/ppt/slideLayouts/slideLayout12.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embeddings/oleObject3.bin" ContentType="application/vnd.openxmlformats-officedocument.oleObject"/>
  <Override PartName="/ppt/embeddings/Microsoft_Equation7.bin" ContentType="application/vnd.openxmlformats-officedocument.oleObject"/>
  <Override PartName="/ppt/embeddings/Microsoft_Equation18.bin" ContentType="application/vnd.openxmlformats-officedocument.oleObject"/>
  <Override PartName="/ppt/embeddings/Microsoft_Equation11.bin" ContentType="application/vnd.openxmlformats-officedocument.oleObject"/>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embeddings/Microsoft_Equation25.bin" ContentType="application/vnd.openxmlformats-officedocument.oleObject"/>
  <Override PartName="/ppt/notesMasters/notesMaster1.xml" ContentType="application/vnd.openxmlformats-officedocument.presentationml.notesMaster+xml"/>
  <Override PartName="/ppt/slides/slide15.xml" ContentType="application/vnd.openxmlformats-officedocument.presentationml.slide+xml"/>
  <Override PartName="/ppt/embeddings/oleObject9.bin" ContentType="application/vnd.openxmlformats-officedocument.oleObject"/>
  <Override PartName="/ppt/embeddings/oleObject2.bin" ContentType="application/vnd.openxmlformats-officedocument.oleObject"/>
  <Override PartName="/ppt/embeddings/Microsoft_Equation6.bin" ContentType="application/vnd.openxmlformats-officedocument.oleObject"/>
  <Override PartName="/ppt/embeddings/Microsoft_Equation17.bin" ContentType="application/vnd.openxmlformats-officedocument.oleObject"/>
  <Override PartName="/ppt/slides/slide29.xml" ContentType="application/vnd.openxmlformats-officedocument.presentationml.slide+xml"/>
  <Override PartName="/ppt/embeddings/Microsoft_Equation10.bin" ContentType="application/vnd.openxmlformats-officedocument.oleObject"/>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Default Extension="gif" ContentType="image/gif"/>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9" r:id="rId1"/>
  </p:sldMasterIdLst>
  <p:notesMasterIdLst>
    <p:notesMasterId r:id="rId46"/>
  </p:notesMasterIdLst>
  <p:handoutMasterIdLst>
    <p:handoutMasterId r:id="rId47"/>
  </p:handoutMasterIdLst>
  <p:sldIdLst>
    <p:sldId id="732" r:id="rId2"/>
    <p:sldId id="733" r:id="rId3"/>
    <p:sldId id="749" r:id="rId4"/>
    <p:sldId id="746" r:id="rId5"/>
    <p:sldId id="750" r:id="rId6"/>
    <p:sldId id="751" r:id="rId7"/>
    <p:sldId id="752" r:id="rId8"/>
    <p:sldId id="725" r:id="rId9"/>
    <p:sldId id="747" r:id="rId10"/>
    <p:sldId id="538" r:id="rId11"/>
    <p:sldId id="719" r:id="rId12"/>
    <p:sldId id="720" r:id="rId13"/>
    <p:sldId id="730" r:id="rId14"/>
    <p:sldId id="716" r:id="rId15"/>
    <p:sldId id="448" r:id="rId16"/>
    <p:sldId id="669" r:id="rId17"/>
    <p:sldId id="736" r:id="rId18"/>
    <p:sldId id="670" r:id="rId19"/>
    <p:sldId id="494" r:id="rId20"/>
    <p:sldId id="671" r:id="rId21"/>
    <p:sldId id="672" r:id="rId22"/>
    <p:sldId id="708" r:id="rId23"/>
    <p:sldId id="673" r:id="rId24"/>
    <p:sldId id="577" r:id="rId25"/>
    <p:sldId id="731" r:id="rId26"/>
    <p:sldId id="707" r:id="rId27"/>
    <p:sldId id="701" r:id="rId28"/>
    <p:sldId id="702" r:id="rId29"/>
    <p:sldId id="703" r:id="rId30"/>
    <p:sldId id="704" r:id="rId31"/>
    <p:sldId id="705" r:id="rId32"/>
    <p:sldId id="706" r:id="rId33"/>
    <p:sldId id="729" r:id="rId34"/>
    <p:sldId id="743" r:id="rId35"/>
    <p:sldId id="748" r:id="rId36"/>
    <p:sldId id="735" r:id="rId37"/>
    <p:sldId id="718" r:id="rId38"/>
    <p:sldId id="753" r:id="rId39"/>
    <p:sldId id="741" r:id="rId40"/>
    <p:sldId id="641" r:id="rId41"/>
    <p:sldId id="698" r:id="rId42"/>
    <p:sldId id="682" r:id="rId43"/>
    <p:sldId id="742" r:id="rId44"/>
    <p:sldId id="737" r:id="rId45"/>
  </p:sldIdLst>
  <p:sldSz cx="9144000" cy="6858000" type="screen4x3"/>
  <p:notesSz cx="7315200" cy="9601200"/>
  <p:defaultTextStyle>
    <a:defPPr>
      <a:defRPr lang="en-US"/>
    </a:defPPr>
    <a:lvl1pPr algn="l" rtl="0" eaLnBrk="0" fontAlgn="base" hangingPunct="0">
      <a:spcBef>
        <a:spcPct val="0"/>
      </a:spcBef>
      <a:spcAft>
        <a:spcPct val="0"/>
      </a:spcAft>
      <a:defRPr sz="900" b="1" kern="1200">
        <a:solidFill>
          <a:srgbClr val="000066"/>
        </a:solidFill>
        <a:latin typeface="Tahoma" charset="0"/>
        <a:ea typeface="+mn-ea"/>
        <a:cs typeface="+mn-cs"/>
      </a:defRPr>
    </a:lvl1pPr>
    <a:lvl2pPr marL="457200" algn="l" rtl="0" eaLnBrk="0" fontAlgn="base" hangingPunct="0">
      <a:spcBef>
        <a:spcPct val="0"/>
      </a:spcBef>
      <a:spcAft>
        <a:spcPct val="0"/>
      </a:spcAft>
      <a:defRPr sz="900" b="1" kern="1200">
        <a:solidFill>
          <a:srgbClr val="000066"/>
        </a:solidFill>
        <a:latin typeface="Tahoma" charset="0"/>
        <a:ea typeface="+mn-ea"/>
        <a:cs typeface="+mn-cs"/>
      </a:defRPr>
    </a:lvl2pPr>
    <a:lvl3pPr marL="914400" algn="l" rtl="0" eaLnBrk="0" fontAlgn="base" hangingPunct="0">
      <a:spcBef>
        <a:spcPct val="0"/>
      </a:spcBef>
      <a:spcAft>
        <a:spcPct val="0"/>
      </a:spcAft>
      <a:defRPr sz="900" b="1" kern="1200">
        <a:solidFill>
          <a:srgbClr val="000066"/>
        </a:solidFill>
        <a:latin typeface="Tahoma" charset="0"/>
        <a:ea typeface="+mn-ea"/>
        <a:cs typeface="+mn-cs"/>
      </a:defRPr>
    </a:lvl3pPr>
    <a:lvl4pPr marL="1371600" algn="l" rtl="0" eaLnBrk="0" fontAlgn="base" hangingPunct="0">
      <a:spcBef>
        <a:spcPct val="0"/>
      </a:spcBef>
      <a:spcAft>
        <a:spcPct val="0"/>
      </a:spcAft>
      <a:defRPr sz="900" b="1" kern="1200">
        <a:solidFill>
          <a:srgbClr val="000066"/>
        </a:solidFill>
        <a:latin typeface="Tahoma" charset="0"/>
        <a:ea typeface="+mn-ea"/>
        <a:cs typeface="+mn-cs"/>
      </a:defRPr>
    </a:lvl4pPr>
    <a:lvl5pPr marL="1828800" algn="l" rtl="0" eaLnBrk="0" fontAlgn="base" hangingPunct="0">
      <a:spcBef>
        <a:spcPct val="0"/>
      </a:spcBef>
      <a:spcAft>
        <a:spcPct val="0"/>
      </a:spcAft>
      <a:defRPr sz="900" b="1" kern="1200">
        <a:solidFill>
          <a:srgbClr val="000066"/>
        </a:solidFill>
        <a:latin typeface="Tahoma" charset="0"/>
        <a:ea typeface="+mn-ea"/>
        <a:cs typeface="+mn-cs"/>
      </a:defRPr>
    </a:lvl5pPr>
    <a:lvl6pPr marL="2286000" algn="l" defTabSz="457200" rtl="0" eaLnBrk="1" latinLnBrk="0" hangingPunct="1">
      <a:defRPr sz="900" b="1" kern="1200">
        <a:solidFill>
          <a:srgbClr val="000066"/>
        </a:solidFill>
        <a:latin typeface="Tahoma" charset="0"/>
        <a:ea typeface="+mn-ea"/>
        <a:cs typeface="+mn-cs"/>
      </a:defRPr>
    </a:lvl6pPr>
    <a:lvl7pPr marL="2743200" algn="l" defTabSz="457200" rtl="0" eaLnBrk="1" latinLnBrk="0" hangingPunct="1">
      <a:defRPr sz="900" b="1" kern="1200">
        <a:solidFill>
          <a:srgbClr val="000066"/>
        </a:solidFill>
        <a:latin typeface="Tahoma" charset="0"/>
        <a:ea typeface="+mn-ea"/>
        <a:cs typeface="+mn-cs"/>
      </a:defRPr>
    </a:lvl7pPr>
    <a:lvl8pPr marL="3200400" algn="l" defTabSz="457200" rtl="0" eaLnBrk="1" latinLnBrk="0" hangingPunct="1">
      <a:defRPr sz="900" b="1" kern="1200">
        <a:solidFill>
          <a:srgbClr val="000066"/>
        </a:solidFill>
        <a:latin typeface="Tahoma" charset="0"/>
        <a:ea typeface="+mn-ea"/>
        <a:cs typeface="+mn-cs"/>
      </a:defRPr>
    </a:lvl8pPr>
    <a:lvl9pPr marL="3657600" algn="l" defTabSz="457200" rtl="0" eaLnBrk="1" latinLnBrk="0" hangingPunct="1">
      <a:defRPr sz="900" b="1" kern="1200">
        <a:solidFill>
          <a:srgbClr val="000066"/>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F9FF90"/>
    <a:srgbClr val="A700CE"/>
    <a:srgbClr val="C70000"/>
    <a:srgbClr val="FF00FF"/>
    <a:srgbClr val="000066"/>
    <a:srgbClr val="FFCC00"/>
    <a:srgbClr val="FF3300"/>
    <a:srgbClr val="000000"/>
    <a:srgbClr val="FF0000"/>
    <a:srgbClr val="FF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768" autoAdjust="0"/>
    <p:restoredTop sz="99856" autoAdjust="0"/>
  </p:normalViewPr>
  <p:slideViewPr>
    <p:cSldViewPr showGuides="1">
      <p:cViewPr varScale="1">
        <p:scale>
          <a:sx n="210" d="100"/>
          <a:sy n="210" d="100"/>
        </p:scale>
        <p:origin x="-284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1" Type="http://schemas.openxmlformats.org/officeDocument/2006/relationships/image" Target="../media/image19.wmf"/><Relationship Id="rId2"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pict"/><Relationship Id="rId4" Type="http://schemas.openxmlformats.org/officeDocument/2006/relationships/image" Target="../media/image30.pict"/><Relationship Id="rId1" Type="http://schemas.openxmlformats.org/officeDocument/2006/relationships/image" Target="../media/image27.pict"/><Relationship Id="rId2" Type="http://schemas.openxmlformats.org/officeDocument/2006/relationships/image" Target="../media/image28.pict"/></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5" Type="http://schemas.openxmlformats.org/officeDocument/2006/relationships/image" Target="../media/image37.wmf"/><Relationship Id="rId6" Type="http://schemas.openxmlformats.org/officeDocument/2006/relationships/image" Target="../media/image38.wmf"/><Relationship Id="rId7" Type="http://schemas.openxmlformats.org/officeDocument/2006/relationships/image" Target="../media/image39.wmf"/><Relationship Id="rId8" Type="http://schemas.openxmlformats.org/officeDocument/2006/relationships/image" Target="../media/image40.pict"/><Relationship Id="rId1" Type="http://schemas.openxmlformats.org/officeDocument/2006/relationships/image" Target="../media/image17.wmf"/><Relationship Id="rId2"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8.wmf"/><Relationship Id="rId4" Type="http://schemas.openxmlformats.org/officeDocument/2006/relationships/image" Target="../media/image49.wmf"/><Relationship Id="rId5" Type="http://schemas.openxmlformats.org/officeDocument/2006/relationships/image" Target="../media/image50.wmf"/><Relationship Id="rId1" Type="http://schemas.openxmlformats.org/officeDocument/2006/relationships/image" Target="../media/image46.wmf"/><Relationship Id="rId2"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8.pict"/><Relationship Id="rId4" Type="http://schemas.openxmlformats.org/officeDocument/2006/relationships/image" Target="../media/image89.pict"/><Relationship Id="rId5" Type="http://schemas.openxmlformats.org/officeDocument/2006/relationships/image" Target="../media/image90.pict"/><Relationship Id="rId6" Type="http://schemas.openxmlformats.org/officeDocument/2006/relationships/image" Target="../media/image91.pict"/><Relationship Id="rId7" Type="http://schemas.openxmlformats.org/officeDocument/2006/relationships/image" Target="../media/image92.pict"/><Relationship Id="rId8" Type="http://schemas.openxmlformats.org/officeDocument/2006/relationships/image" Target="../media/image93.pict"/><Relationship Id="rId1" Type="http://schemas.openxmlformats.org/officeDocument/2006/relationships/image" Target="../media/image86.pict"/><Relationship Id="rId2" Type="http://schemas.openxmlformats.org/officeDocument/2006/relationships/image" Target="../media/image87.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lvl1pPr defTabSz="956983">
              <a:defRPr sz="1200" b="0">
                <a:effectLst/>
                <a:latin typeface="Tahoma" pitchFamily="34" charset="0"/>
              </a:defRPr>
            </a:lvl1pPr>
          </a:lstStyle>
          <a:p>
            <a:pPr>
              <a:defRPr/>
            </a:pPr>
            <a:endParaRPr lang="en-US"/>
          </a:p>
        </p:txBody>
      </p:sp>
      <p:sp>
        <p:nvSpPr>
          <p:cNvPr id="16387"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491" tIns="47745" rIns="95491" bIns="47745" numCol="1" anchor="t" anchorCtr="0" compatLnSpc="1">
            <a:prstTxWarp prst="textNoShape">
              <a:avLst/>
            </a:prstTxWarp>
          </a:bodyPr>
          <a:lstStyle>
            <a:lvl1pPr algn="r" defTabSz="956983">
              <a:defRPr sz="1200" b="0">
                <a:effectLst/>
                <a:latin typeface="Tahoma" pitchFamily="34" charset="0"/>
              </a:defRPr>
            </a:lvl1pPr>
          </a:lstStyle>
          <a:p>
            <a:pPr>
              <a:defRPr/>
            </a:pPr>
            <a:endParaRPr lang="en-US"/>
          </a:p>
        </p:txBody>
      </p:sp>
      <p:sp>
        <p:nvSpPr>
          <p:cNvPr id="16388"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491" tIns="47745" rIns="95491" bIns="47745" numCol="1" anchor="b" anchorCtr="0" compatLnSpc="1">
            <a:prstTxWarp prst="textNoShape">
              <a:avLst/>
            </a:prstTxWarp>
          </a:bodyPr>
          <a:lstStyle>
            <a:lvl1pPr defTabSz="956983">
              <a:defRPr sz="1200" b="0">
                <a:effectLst/>
                <a:latin typeface="Tahoma" pitchFamily="34" charset="0"/>
              </a:defRPr>
            </a:lvl1pPr>
          </a:lstStyle>
          <a:p>
            <a:pPr>
              <a:defRPr/>
            </a:pPr>
            <a:endParaRPr lang="en-US"/>
          </a:p>
        </p:txBody>
      </p:sp>
      <p:sp>
        <p:nvSpPr>
          <p:cNvPr id="16389"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491" tIns="47745" rIns="95491" bIns="47745" numCol="1" anchor="b" anchorCtr="0" compatLnSpc="1">
            <a:prstTxWarp prst="textNoShape">
              <a:avLst/>
            </a:prstTxWarp>
          </a:bodyPr>
          <a:lstStyle>
            <a:lvl1pPr algn="r" defTabSz="955675">
              <a:defRPr sz="1200" b="0"/>
            </a:lvl1pPr>
          </a:lstStyle>
          <a:p>
            <a:fld id="{5F7458E0-71B5-B848-A3AC-5CF8053865D7}"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591" tIns="47796" rIns="95591" bIns="47796" numCol="1" anchor="t" anchorCtr="0" compatLnSpc="1">
            <a:prstTxWarp prst="textNoShape">
              <a:avLst/>
            </a:prstTxWarp>
          </a:bodyPr>
          <a:lstStyle>
            <a:lvl1pPr defTabSz="956983" eaLnBrk="1" hangingPunct="1">
              <a:defRPr sz="1200" b="0">
                <a:solidFill>
                  <a:schemeClr val="tx1"/>
                </a:solidFill>
                <a:effectLst/>
                <a:latin typeface="Arial" charset="0"/>
              </a:defRPr>
            </a:lvl1pPr>
          </a:lstStyle>
          <a:p>
            <a:pPr>
              <a:defRPr/>
            </a:pPr>
            <a:endParaRPr lang="en-US"/>
          </a:p>
        </p:txBody>
      </p:sp>
      <p:sp>
        <p:nvSpPr>
          <p:cNvPr id="36659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591" tIns="47796" rIns="95591" bIns="47796" numCol="1" anchor="t" anchorCtr="0" compatLnSpc="1">
            <a:prstTxWarp prst="textNoShape">
              <a:avLst/>
            </a:prstTxWarp>
          </a:bodyPr>
          <a:lstStyle>
            <a:lvl1pPr algn="r" defTabSz="956983" eaLnBrk="1" hangingPunct="1">
              <a:defRPr sz="1200" b="0">
                <a:solidFill>
                  <a:schemeClr val="tx1"/>
                </a:solidFill>
                <a:effectLst/>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255713" y="719138"/>
            <a:ext cx="4802187" cy="3602037"/>
          </a:xfrm>
          <a:prstGeom prst="rect">
            <a:avLst/>
          </a:prstGeom>
          <a:noFill/>
          <a:ln w="9525">
            <a:solidFill>
              <a:srgbClr val="000000"/>
            </a:solidFill>
            <a:miter lim="800000"/>
            <a:headEnd/>
            <a:tailEnd/>
          </a:ln>
        </p:spPr>
      </p:sp>
      <p:sp>
        <p:nvSpPr>
          <p:cNvPr id="36659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591" tIns="47796" rIns="95591" bIns="4779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659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591" tIns="47796" rIns="95591" bIns="47796" numCol="1" anchor="b" anchorCtr="0" compatLnSpc="1">
            <a:prstTxWarp prst="textNoShape">
              <a:avLst/>
            </a:prstTxWarp>
          </a:bodyPr>
          <a:lstStyle>
            <a:lvl1pPr defTabSz="956983" eaLnBrk="1" hangingPunct="1">
              <a:defRPr sz="1200" b="0">
                <a:solidFill>
                  <a:schemeClr val="tx1"/>
                </a:solidFill>
                <a:effectLst/>
                <a:latin typeface="Arial" charset="0"/>
              </a:defRPr>
            </a:lvl1pPr>
          </a:lstStyle>
          <a:p>
            <a:pPr>
              <a:defRPr/>
            </a:pPr>
            <a:endParaRPr lang="en-US"/>
          </a:p>
        </p:txBody>
      </p:sp>
      <p:sp>
        <p:nvSpPr>
          <p:cNvPr id="36659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591" tIns="47796" rIns="95591" bIns="47796" numCol="1" anchor="b" anchorCtr="0" compatLnSpc="1">
            <a:prstTxWarp prst="textNoShape">
              <a:avLst/>
            </a:prstTxWarp>
          </a:bodyPr>
          <a:lstStyle>
            <a:lvl1pPr algn="r" defTabSz="955675" eaLnBrk="1" hangingPunct="1">
              <a:defRPr sz="1200" b="0">
                <a:solidFill>
                  <a:schemeClr val="tx1"/>
                </a:solidFill>
                <a:latin typeface="Arial" charset="0"/>
              </a:defRPr>
            </a:lvl1pPr>
          </a:lstStyle>
          <a:p>
            <a:fld id="{C936086B-17F7-324F-BB45-C2D02AD7FE4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n-US">
              <a:effectLst>
                <a:outerShdw blurRad="38100" dist="38100" dir="2700000" algn="tl">
                  <a:srgbClr val="000000">
                    <a:alpha val="43137"/>
                  </a:srgbClr>
                </a:outerShdw>
              </a:effectLst>
              <a:latin typeface="Tahoma" pitchFamily="34" charset="0"/>
            </a:endParaRPr>
          </a:p>
        </p:txBody>
      </p:sp>
      <p:sp>
        <p:nvSpPr>
          <p:cNvPr id="819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819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fld id="{40B06F01-8F89-3A4E-A2B9-5F94640C61DB}" type="slidenum">
              <a:rPr lang="en-US"/>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85864BB-E117-6F4D-8C96-6F19624E5285}"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99F0595-EB1C-2E41-B0CE-0D07743F0724}"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BD920AB-E917-5547-8629-5BBF80B8D921}"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AE2BDBB-9849-C945-B781-F6A220403AD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2868449-DFF1-7843-9890-C0ECD3B86BE1}"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E64A81D-8111-754B-9B18-0A1586610415}"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BA9BE67-8B30-154B-B857-F96DB04E9D9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6F0B3E-6C30-0645-8CF9-0012D8065EBE}"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7FD859-BA46-0A44-8540-4C5A22E5C34B}"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9B09EDC-4BD6-1B4F-A5FF-0C99D7DF120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5D94A88-54A4-7E41-BB8E-6B057A61315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C71E2D-8F23-3941-AA82-5C7BFABFF93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1896A2-3AA2-1741-8BAA-19745CF5A62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0">
                <a:solidFill>
                  <a:schemeClr val="tx1"/>
                </a:solidFill>
                <a:effectLst>
                  <a:outerShdw blurRad="38100" dist="38100" dir="2700000" algn="tl">
                    <a:srgbClr val="C0C0C0"/>
                  </a:outerShdw>
                </a:effectLst>
                <a:latin typeface="Arial" charset="0"/>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chemeClr val="tx1"/>
                </a:solidFill>
                <a:effectLst>
                  <a:outerShdw blurRad="38100" dist="38100" dir="2700000" algn="tl">
                    <a:srgbClr val="C0C0C0"/>
                  </a:outerShdw>
                </a:effectLst>
                <a:latin typeface="Arial"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0">
                <a:solidFill>
                  <a:schemeClr val="tx1"/>
                </a:solidFill>
                <a:effectLst>
                  <a:outerShdw blurRad="38100" dist="38100" dir="2700000" algn="tl">
                    <a:srgbClr val="DDDDDD"/>
                  </a:outerShdw>
                </a:effectLst>
                <a:latin typeface="Arial" charset="0"/>
              </a:defRPr>
            </a:lvl1pPr>
          </a:lstStyle>
          <a:p>
            <a:fld id="{F0C5A242-E597-A846-BCEC-EBE7694A223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4008"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C0C0C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C0C0C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C0C0C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8.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6" Type="http://schemas.openxmlformats.org/officeDocument/2006/relationships/oleObject" Target="../embeddings/Microsoft_Equation3.bin"/><Relationship Id="rId7" Type="http://schemas.openxmlformats.org/officeDocument/2006/relationships/oleObject" Target="../embeddings/Microsoft_Equation4.bin"/><Relationship Id="rId8" Type="http://schemas.openxmlformats.org/officeDocument/2006/relationships/oleObject" Target="../embeddings/Microsoft_Equation5.bin"/><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oleObject" Target="../embeddings/Microsoft_Equation7.bin"/><Relationship Id="rId5" Type="http://schemas.openxmlformats.org/officeDocument/2006/relationships/oleObject" Target="../embeddings/Microsoft_Equation8.bin"/><Relationship Id="rId6" Type="http://schemas.openxmlformats.org/officeDocument/2006/relationships/oleObject" Target="../embeddings/Microsoft_Equation9.bin"/><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df"/><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oleObject" Target="../embeddings/oleObject4.bin"/><Relationship Id="rId5" Type="http://schemas.openxmlformats.org/officeDocument/2006/relationships/oleObject" Target="../embeddings/oleObject5.bin"/><Relationship Id="rId6" Type="http://schemas.openxmlformats.org/officeDocument/2006/relationships/oleObject" Target="../embeddings/oleObject6.bin"/><Relationship Id="rId7" Type="http://schemas.openxmlformats.org/officeDocument/2006/relationships/oleObject" Target="../embeddings/oleObject7.bin"/><Relationship Id="rId8" Type="http://schemas.openxmlformats.org/officeDocument/2006/relationships/oleObject" Target="../embeddings/oleObject8.bin"/><Relationship Id="rId9" Type="http://schemas.openxmlformats.org/officeDocument/2006/relationships/oleObject" Target="../embeddings/oleObject9.bin"/><Relationship Id="rId10" Type="http://schemas.openxmlformats.org/officeDocument/2006/relationships/oleObject" Target="../embeddings/Microsoft_Equation10.bin"/><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oleObject" Target="../embeddings/Microsoft_Equation11.bin"/><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Microsoft_Equation12.bin"/><Relationship Id="rId4" Type="http://schemas.openxmlformats.org/officeDocument/2006/relationships/oleObject" Target="../embeddings/Microsoft_Equation13.bin"/><Relationship Id="rId5" Type="http://schemas.openxmlformats.org/officeDocument/2006/relationships/oleObject" Target="../embeddings/Microsoft_Equation14.bin"/><Relationship Id="rId6" Type="http://schemas.openxmlformats.org/officeDocument/2006/relationships/oleObject" Target="../embeddings/Microsoft_Equation15.bin"/><Relationship Id="rId7" Type="http://schemas.openxmlformats.org/officeDocument/2006/relationships/oleObject" Target="../embeddings/Microsoft_Equation16.bin"/><Relationship Id="rId8" Type="http://schemas.openxmlformats.org/officeDocument/2006/relationships/image" Target="../media/image51.png"/><Relationship Id="rId1" Type="http://schemas.openxmlformats.org/officeDocument/2006/relationships/vmlDrawing" Target="../drawings/vmlDrawing6.vml"/><Relationship Id="rId2"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5.png"/><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9.png"/><Relationship Id="rId3"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9.pdf"/><Relationship Id="rId4" Type="http://schemas.openxmlformats.org/officeDocument/2006/relationships/image" Target="../media/image80.png"/><Relationship Id="rId1" Type="http://schemas.openxmlformats.org/officeDocument/2006/relationships/slideLayout" Target="../slideLayouts/slideLayout7.xml"/><Relationship Id="rId2" Type="http://schemas.openxmlformats.org/officeDocument/2006/relationships/image" Target="../media/image7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df"/><Relationship Id="rId5"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1.pd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gif"/></Relationships>
</file>

<file path=ppt/slides/_rels/slide39.xml.rels><?xml version="1.0" encoding="UTF-8" standalone="yes"?>
<Relationships xmlns="http://schemas.openxmlformats.org/package/2006/relationships"><Relationship Id="rId11" Type="http://schemas.openxmlformats.org/officeDocument/2006/relationships/oleObject" Target="../embeddings/Microsoft_Equation23.bin"/><Relationship Id="rId12" Type="http://schemas.openxmlformats.org/officeDocument/2006/relationships/oleObject" Target="../embeddings/Microsoft_Equation24.bin"/><Relationship Id="rId13" Type="http://schemas.openxmlformats.org/officeDocument/2006/relationships/oleObject" Target="../embeddings/Microsoft_Equation25.bin"/><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oleObject" Target="../embeddings/Microsoft_Equation17.bin"/><Relationship Id="rId4" Type="http://schemas.openxmlformats.org/officeDocument/2006/relationships/oleObject" Target="../embeddings/Microsoft_Equation18.bin"/><Relationship Id="rId5" Type="http://schemas.openxmlformats.org/officeDocument/2006/relationships/oleObject" Target="../embeddings/Microsoft_Equation19.bin"/><Relationship Id="rId6" Type="http://schemas.openxmlformats.org/officeDocument/2006/relationships/oleObject" Target="../embeddings/Microsoft_Equation20.bin"/><Relationship Id="rId7" Type="http://schemas.openxmlformats.org/officeDocument/2006/relationships/image" Target="../media/image94.pdf"/><Relationship Id="rId8" Type="http://schemas.openxmlformats.org/officeDocument/2006/relationships/image" Target="../media/image95.png"/><Relationship Id="rId9" Type="http://schemas.openxmlformats.org/officeDocument/2006/relationships/oleObject" Target="../embeddings/Microsoft_Equation21.bin"/><Relationship Id="rId10" Type="http://schemas.openxmlformats.org/officeDocument/2006/relationships/oleObject" Target="../embeddings/Microsoft_Equation2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df"/><Relationship Id="rId5" Type="http://schemas.openxmlformats.org/officeDocument/2006/relationships/image" Target="../media/image100.png"/><Relationship Id="rId6" Type="http://schemas.openxmlformats.org/officeDocument/2006/relationships/image" Target="../media/image101.pdf"/><Relationship Id="rId7"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7.pdf"/></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6.png"/><Relationship Id="rId3" Type="http://schemas.openxmlformats.org/officeDocument/2006/relationships/image" Target="../media/image107.jpeg"/></Relationships>
</file>

<file path=ppt/slides/_rels/slide5.xml.rels><?xml version="1.0" encoding="UTF-8" standalone="yes"?>
<Relationships xmlns="http://schemas.openxmlformats.org/package/2006/relationships"><Relationship Id="rId1" Type="http://schemas.openxmlformats.org/officeDocument/2006/relationships/video" Target="file://localhost/Users/sitnomi1/Documents/Meetings/GEM_2012/TS07D_T/global_mhd.mpeg" TargetMode="External"/><Relationship Id="rId2" Type="http://schemas.openxmlformats.org/officeDocument/2006/relationships/slideLayout" Target="../slideLayouts/slideLayout7.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df"/><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d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gif"/><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df"/><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6"/>
          <p:cNvPicPr>
            <a:picLocks noChangeAspect="1" noChangeArrowheads="1"/>
          </p:cNvPicPr>
          <p:nvPr/>
        </p:nvPicPr>
        <p:blipFill>
          <a:blip r:embed="rId2"/>
          <a:srcRect/>
          <a:stretch>
            <a:fillRect/>
          </a:stretch>
        </p:blipFill>
        <p:spPr bwMode="auto">
          <a:xfrm>
            <a:off x="304800" y="152400"/>
            <a:ext cx="695325" cy="869950"/>
          </a:xfrm>
          <a:prstGeom prst="rect">
            <a:avLst/>
          </a:prstGeom>
          <a:noFill/>
          <a:ln w="9525">
            <a:noFill/>
            <a:miter lim="800000"/>
            <a:headEnd/>
            <a:tailEnd/>
          </a:ln>
        </p:spPr>
      </p:pic>
      <p:sp>
        <p:nvSpPr>
          <p:cNvPr id="14339" name="TextBox 4"/>
          <p:cNvSpPr txBox="1">
            <a:spLocks noChangeArrowheads="1"/>
          </p:cNvSpPr>
          <p:nvPr/>
        </p:nvSpPr>
        <p:spPr bwMode="auto">
          <a:xfrm>
            <a:off x="719138" y="1828800"/>
            <a:ext cx="7705725" cy="584776"/>
          </a:xfrm>
          <a:prstGeom prst="rect">
            <a:avLst/>
          </a:prstGeom>
          <a:noFill/>
          <a:ln w="9525">
            <a:noFill/>
            <a:miter lim="800000"/>
            <a:headEnd/>
            <a:tailEnd/>
          </a:ln>
        </p:spPr>
        <p:txBody>
          <a:bodyPr>
            <a:prstTxWarp prst="textNoShape">
              <a:avLst/>
            </a:prstTxWarp>
            <a:spAutoFit/>
          </a:bodyPr>
          <a:lstStyle/>
          <a:p>
            <a:pPr algn="ctr"/>
            <a:r>
              <a:rPr lang="en-US" sz="3200" dirty="0" smtClean="0">
                <a:solidFill>
                  <a:srgbClr val="CC0000"/>
                </a:solidFill>
                <a:latin typeface="Calibri" charset="0"/>
              </a:rPr>
              <a:t>E</a:t>
            </a:r>
            <a:r>
              <a:rPr lang="en-US" sz="3200" b="1" dirty="0" smtClean="0">
                <a:solidFill>
                  <a:srgbClr val="CC0000"/>
                </a:solidFill>
                <a:effectLst/>
                <a:latin typeface="Calibri" charset="0"/>
              </a:rPr>
              <a:t>mpirical </a:t>
            </a:r>
            <a:r>
              <a:rPr lang="en-US" sz="3200" b="1" dirty="0">
                <a:solidFill>
                  <a:srgbClr val="CC0000"/>
                </a:solidFill>
                <a:effectLst/>
                <a:latin typeface="Calibri" charset="0"/>
              </a:rPr>
              <a:t>geomagnetic field </a:t>
            </a:r>
            <a:r>
              <a:rPr lang="en-US" sz="3200" b="1" dirty="0" smtClean="0">
                <a:solidFill>
                  <a:srgbClr val="CC0000"/>
                </a:solidFill>
                <a:effectLst/>
                <a:latin typeface="Calibri" charset="0"/>
              </a:rPr>
              <a:t>modeling</a:t>
            </a:r>
            <a:endParaRPr lang="en-US" sz="3200" b="1" dirty="0">
              <a:solidFill>
                <a:srgbClr val="CC0000"/>
              </a:solidFill>
              <a:effectLst/>
              <a:latin typeface="Calibri" charset="0"/>
            </a:endParaRPr>
          </a:p>
        </p:txBody>
      </p:sp>
      <p:sp>
        <p:nvSpPr>
          <p:cNvPr id="14340" name="TextBox 5"/>
          <p:cNvSpPr txBox="1">
            <a:spLocks noChangeArrowheads="1"/>
          </p:cNvSpPr>
          <p:nvPr/>
        </p:nvSpPr>
        <p:spPr bwMode="auto">
          <a:xfrm>
            <a:off x="2251075" y="3514725"/>
            <a:ext cx="4641850" cy="461963"/>
          </a:xfrm>
          <a:prstGeom prst="rect">
            <a:avLst/>
          </a:prstGeom>
          <a:noFill/>
          <a:ln w="9525">
            <a:noFill/>
            <a:miter lim="800000"/>
            <a:headEnd/>
            <a:tailEnd/>
          </a:ln>
        </p:spPr>
        <p:txBody>
          <a:bodyPr>
            <a:prstTxWarp prst="textNoShape">
              <a:avLst/>
            </a:prstTxWarp>
            <a:spAutoFit/>
          </a:bodyPr>
          <a:lstStyle/>
          <a:p>
            <a:pPr algn="ctr"/>
            <a:r>
              <a:rPr lang="en-US" sz="2400" b="1" dirty="0">
                <a:solidFill>
                  <a:srgbClr val="000090"/>
                </a:solidFill>
                <a:effectLst/>
                <a:latin typeface="Calibri" charset="0"/>
              </a:rPr>
              <a:t>M. Sitnov</a:t>
            </a:r>
          </a:p>
        </p:txBody>
      </p:sp>
      <p:sp>
        <p:nvSpPr>
          <p:cNvPr id="7" name="TextBox 6"/>
          <p:cNvSpPr txBox="1"/>
          <p:nvPr/>
        </p:nvSpPr>
        <p:spPr>
          <a:xfrm>
            <a:off x="762000" y="4676775"/>
            <a:ext cx="7627938" cy="830997"/>
          </a:xfrm>
          <a:prstGeom prst="rect">
            <a:avLst/>
          </a:prstGeom>
          <a:noFill/>
        </p:spPr>
        <p:txBody>
          <a:bodyPr wrap="square">
            <a:spAutoFit/>
          </a:bodyPr>
          <a:lstStyle/>
          <a:p>
            <a:pPr algn="ctr">
              <a:defRPr/>
            </a:pPr>
            <a:r>
              <a:rPr lang="en-US" sz="2400" b="0" dirty="0">
                <a:latin typeface="Calibri"/>
              </a:rPr>
              <a:t>In collaboration </a:t>
            </a:r>
            <a:r>
              <a:rPr lang="en-US" sz="2400" b="0" dirty="0" smtClean="0">
                <a:latin typeface="Calibri"/>
              </a:rPr>
              <a:t>with </a:t>
            </a:r>
            <a:r>
              <a:rPr lang="en-US" sz="2400" dirty="0">
                <a:latin typeface="Calibri"/>
              </a:rPr>
              <a:t>G. Stephens,</a:t>
            </a:r>
            <a:r>
              <a:rPr lang="en-US" sz="2400" dirty="0" smtClean="0">
                <a:latin typeface="Calibri"/>
              </a:rPr>
              <a:t> A. </a:t>
            </a:r>
            <a:r>
              <a:rPr lang="en-US" sz="2400" dirty="0" err="1" smtClean="0">
                <a:latin typeface="Calibri"/>
              </a:rPr>
              <a:t>Ukhorskiy</a:t>
            </a:r>
            <a:r>
              <a:rPr lang="en-US" sz="2400" dirty="0" smtClean="0">
                <a:latin typeface="Calibri"/>
              </a:rPr>
              <a:t>, P. Brandt, B. Anderson, H. </a:t>
            </a:r>
            <a:r>
              <a:rPr lang="en-US" sz="2400" dirty="0" err="1" smtClean="0">
                <a:latin typeface="Calibri"/>
              </a:rPr>
              <a:t>Korth</a:t>
            </a:r>
            <a:r>
              <a:rPr lang="en-US" sz="2400" dirty="0" smtClean="0">
                <a:latin typeface="Calibri"/>
              </a:rPr>
              <a:t>, J. </a:t>
            </a:r>
            <a:r>
              <a:rPr lang="en-US" sz="2400" dirty="0" err="1" smtClean="0">
                <a:latin typeface="Calibri"/>
              </a:rPr>
              <a:t>Vandegriff</a:t>
            </a:r>
            <a:r>
              <a:rPr lang="en-US" sz="2400" dirty="0" smtClean="0">
                <a:latin typeface="Calibri"/>
              </a:rPr>
              <a:t>,  and N</a:t>
            </a:r>
            <a:r>
              <a:rPr lang="en-US" sz="2400" dirty="0">
                <a:latin typeface="Calibri"/>
              </a:rPr>
              <a:t>. </a:t>
            </a:r>
            <a:r>
              <a:rPr lang="en-US" sz="2400" dirty="0" err="1" smtClean="0">
                <a:latin typeface="Calibri"/>
              </a:rPr>
              <a:t>Tsyganenko</a:t>
            </a:r>
            <a:endParaRPr lang="en-US" sz="2400" dirty="0">
              <a:latin typeface="Calibri"/>
            </a:endParaRPr>
          </a:p>
        </p:txBody>
      </p:sp>
      <p:pic>
        <p:nvPicPr>
          <p:cNvPr id="14342" name="Picture 5"/>
          <p:cNvPicPr>
            <a:picLocks noChangeAspect="1" noChangeArrowheads="1"/>
          </p:cNvPicPr>
          <p:nvPr/>
        </p:nvPicPr>
        <p:blipFill>
          <a:blip r:embed="rId3"/>
          <a:srcRect/>
          <a:stretch>
            <a:fillRect/>
          </a:stretch>
        </p:blipFill>
        <p:spPr bwMode="auto">
          <a:xfrm>
            <a:off x="7924800" y="152400"/>
            <a:ext cx="854075" cy="914400"/>
          </a:xfrm>
          <a:prstGeom prst="rect">
            <a:avLst/>
          </a:prstGeom>
          <a:noFill/>
          <a:ln w="9525">
            <a:noFill/>
            <a:miter lim="800000"/>
            <a:headEnd/>
            <a:tailEnd/>
          </a:ln>
        </p:spPr>
      </p:pic>
      <p:sp>
        <p:nvSpPr>
          <p:cNvPr id="9" name="Line 4"/>
          <p:cNvSpPr>
            <a:spLocks noChangeShapeType="1"/>
          </p:cNvSpPr>
          <p:nvPr/>
        </p:nvSpPr>
        <p:spPr bwMode="auto">
          <a:xfrm>
            <a:off x="381000" y="1219200"/>
            <a:ext cx="8305800" cy="0"/>
          </a:xfrm>
          <a:prstGeom prst="line">
            <a:avLst/>
          </a:prstGeom>
          <a:noFill/>
          <a:ln w="31750">
            <a:solidFill>
              <a:srgbClr val="C0C0C0"/>
            </a:solidFill>
            <a:miter lim="800000"/>
            <a:headEnd/>
            <a:tailEnd/>
          </a:ln>
        </p:spPr>
        <p:txBody>
          <a:bodyPr wrap="none">
            <a:prstTxWarp prst="textNoShape">
              <a:avLst/>
            </a:prstTxWarp>
          </a:bodyPr>
          <a:lstStyle/>
          <a:p>
            <a:pPr>
              <a:defRPr/>
            </a:pPr>
            <a:endParaRPr lang="en-US"/>
          </a:p>
        </p:txBody>
      </p:sp>
      <p:sp>
        <p:nvSpPr>
          <p:cNvPr id="10" name="Text Box 5"/>
          <p:cNvSpPr txBox="1">
            <a:spLocks noChangeArrowheads="1"/>
          </p:cNvSpPr>
          <p:nvPr/>
        </p:nvSpPr>
        <p:spPr bwMode="auto">
          <a:xfrm>
            <a:off x="1600200" y="533400"/>
            <a:ext cx="5638800" cy="338138"/>
          </a:xfrm>
          <a:prstGeom prst="rect">
            <a:avLst/>
          </a:prstGeom>
          <a:noFill/>
          <a:ln w="9525">
            <a:noFill/>
            <a:miter lim="800000"/>
            <a:headEnd/>
            <a:tailEnd/>
          </a:ln>
          <a:effectLst/>
        </p:spPr>
        <p:txBody>
          <a:bodyPr>
            <a:spAutoFit/>
          </a:bodyPr>
          <a:lstStyle/>
          <a:p>
            <a:pPr algn="ctr">
              <a:spcBef>
                <a:spcPct val="50000"/>
              </a:spcBef>
              <a:defRPr/>
            </a:pPr>
            <a:r>
              <a:rPr lang="en-US" sz="1600" dirty="0" smtClean="0">
                <a:solidFill>
                  <a:srgbClr val="666699"/>
                </a:solidFill>
                <a:effectLst>
                  <a:outerShdw blurRad="38100" dist="38100" dir="2700000" algn="tl">
                    <a:srgbClr val="C0C0C0"/>
                  </a:outerShdw>
                </a:effectLst>
                <a:latin typeface="Arial Unicode MS" pitchFamily="34" charset="-128"/>
              </a:rPr>
              <a:t>GEM Summer </a:t>
            </a:r>
            <a:r>
              <a:rPr lang="en-US" sz="1600" dirty="0">
                <a:solidFill>
                  <a:srgbClr val="666699"/>
                </a:solidFill>
                <a:effectLst>
                  <a:outerShdw blurRad="38100" dist="38100" dir="2700000" algn="tl">
                    <a:srgbClr val="C0C0C0"/>
                  </a:outerShdw>
                </a:effectLst>
                <a:latin typeface="Arial Unicode MS" pitchFamily="34" charset="-128"/>
              </a:rPr>
              <a:t>Workshop,</a:t>
            </a:r>
            <a:r>
              <a:rPr lang="en-US" sz="1600" dirty="0" smtClean="0">
                <a:solidFill>
                  <a:srgbClr val="666699"/>
                </a:solidFill>
                <a:effectLst>
                  <a:outerShdw blurRad="38100" dist="38100" dir="2700000" algn="tl">
                    <a:srgbClr val="C0C0C0"/>
                  </a:outerShdw>
                </a:effectLst>
                <a:latin typeface="Arial Unicode MS" pitchFamily="34" charset="-128"/>
              </a:rPr>
              <a:t> June 20, 2012</a:t>
            </a:r>
            <a:endParaRPr lang="en-US" sz="1600" dirty="0">
              <a:solidFill>
                <a:srgbClr val="666699"/>
              </a:solidFill>
              <a:effectLst>
                <a:outerShdw blurRad="38100" dist="38100" dir="2700000" algn="tl">
                  <a:srgbClr val="C0C0C0"/>
                </a:outerShdw>
              </a:effectLst>
              <a:latin typeface="Arial Unicode MS" pitchFamily="34" charset="-128"/>
            </a:endParaRPr>
          </a:p>
        </p:txBody>
      </p:sp>
      <p:sp>
        <p:nvSpPr>
          <p:cNvPr id="11" name="TextBox 5"/>
          <p:cNvSpPr txBox="1">
            <a:spLocks noChangeArrowheads="1"/>
          </p:cNvSpPr>
          <p:nvPr/>
        </p:nvSpPr>
        <p:spPr bwMode="auto">
          <a:xfrm>
            <a:off x="2241550" y="3957637"/>
            <a:ext cx="4641850" cy="461963"/>
          </a:xfrm>
          <a:prstGeom prst="rect">
            <a:avLst/>
          </a:prstGeom>
          <a:noFill/>
          <a:ln w="9525">
            <a:noFill/>
            <a:miter lim="800000"/>
            <a:headEnd/>
            <a:tailEnd/>
          </a:ln>
        </p:spPr>
        <p:txBody>
          <a:bodyPr>
            <a:prstTxWarp prst="textNoShape">
              <a:avLst/>
            </a:prstTxWarp>
            <a:spAutoFit/>
          </a:bodyPr>
          <a:lstStyle/>
          <a:p>
            <a:pPr algn="ctr"/>
            <a:r>
              <a:rPr lang="en-US" sz="2400" b="0" dirty="0" smtClean="0">
                <a:solidFill>
                  <a:srgbClr val="000090"/>
                </a:solidFill>
                <a:effectLst/>
                <a:latin typeface="Calibri" charset="0"/>
              </a:rPr>
              <a:t>(JHU/APL)</a:t>
            </a:r>
            <a:endParaRPr lang="en-US" sz="2400" b="0" dirty="0">
              <a:solidFill>
                <a:srgbClr val="000090"/>
              </a:solidFill>
              <a:effectLst/>
              <a:latin typeface="Calibri"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DDDDDD"/>
        </a:solidFill>
        <a:effectLst/>
      </p:bgPr>
    </p:bg>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228600" y="76200"/>
            <a:ext cx="86106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effectLst>
                  <a:glow rad="101600">
                    <a:schemeClr val="tx1"/>
                  </a:glow>
                </a:effectLst>
                <a:latin typeface="Calibri"/>
              </a:rPr>
              <a:t>Classical</a:t>
            </a:r>
            <a:r>
              <a:rPr lang="en-US" sz="2800" dirty="0" smtClean="0">
                <a:effectLst>
                  <a:glow rad="101600">
                    <a:schemeClr val="tx1">
                      <a:alpha val="75000"/>
                    </a:schemeClr>
                  </a:glow>
                </a:effectLst>
                <a:latin typeface="Calibri"/>
              </a:rPr>
              <a:t> </a:t>
            </a:r>
            <a:r>
              <a:rPr lang="en-US" sz="2800" dirty="0">
                <a:effectLst>
                  <a:glow rad="101600">
                    <a:schemeClr val="tx1">
                      <a:alpha val="75000"/>
                    </a:schemeClr>
                  </a:glow>
                </a:effectLst>
                <a:latin typeface="Calibri"/>
              </a:rPr>
              <a:t>empirical geomagnetic field </a:t>
            </a:r>
            <a:r>
              <a:rPr lang="en-US" sz="2800" dirty="0" smtClean="0">
                <a:effectLst>
                  <a:glow rad="101600">
                    <a:schemeClr val="tx1">
                      <a:alpha val="75000"/>
                    </a:schemeClr>
                  </a:glow>
                </a:effectLst>
                <a:latin typeface="Calibri"/>
              </a:rPr>
              <a:t>models </a:t>
            </a:r>
            <a:endParaRPr lang="en-US" sz="2800" dirty="0">
              <a:effectLst>
                <a:glow rad="101600">
                  <a:schemeClr val="tx1">
                    <a:alpha val="75000"/>
                  </a:schemeClr>
                </a:glow>
              </a:effectLst>
              <a:latin typeface="Calibri"/>
            </a:endParaRPr>
          </a:p>
        </p:txBody>
      </p:sp>
      <p:graphicFrame>
        <p:nvGraphicFramePr>
          <p:cNvPr id="1026" name="Object 3"/>
          <p:cNvGraphicFramePr>
            <a:graphicFrameLocks noChangeAspect="1"/>
          </p:cNvGraphicFramePr>
          <p:nvPr/>
        </p:nvGraphicFramePr>
        <p:xfrm>
          <a:off x="2438400" y="6324600"/>
          <a:ext cx="4343400" cy="398463"/>
        </p:xfrm>
        <a:graphic>
          <a:graphicData uri="http://schemas.openxmlformats.org/presentationml/2006/ole">
            <p:oleObj spid="_x0000_s1026" name="Equation" r:id="rId3" imgW="2628720" imgH="228600" progId="">
              <p:embed/>
            </p:oleObj>
          </a:graphicData>
        </a:graphic>
      </p:graphicFrame>
      <p:pic>
        <p:nvPicPr>
          <p:cNvPr id="1029" name="Picture 4" descr="magnetosphere"/>
          <p:cNvPicPr>
            <a:picLocks noChangeAspect="1" noChangeArrowheads="1"/>
          </p:cNvPicPr>
          <p:nvPr/>
        </p:nvPicPr>
        <p:blipFill>
          <a:blip r:embed="rId4"/>
          <a:srcRect/>
          <a:stretch>
            <a:fillRect/>
          </a:stretch>
        </p:blipFill>
        <p:spPr bwMode="auto">
          <a:xfrm>
            <a:off x="914400" y="723900"/>
            <a:ext cx="7162800" cy="5372100"/>
          </a:xfrm>
          <a:prstGeom prst="rect">
            <a:avLst/>
          </a:prstGeom>
          <a:noFill/>
          <a:ln w="9525">
            <a:noFill/>
            <a:miter lim="800000"/>
            <a:headEnd/>
            <a:tailEnd/>
          </a:ln>
        </p:spPr>
      </p:pic>
      <p:sp>
        <p:nvSpPr>
          <p:cNvPr id="442373" name="Freeform 5"/>
          <p:cNvSpPr>
            <a:spLocks/>
          </p:cNvSpPr>
          <p:nvPr/>
        </p:nvSpPr>
        <p:spPr bwMode="auto">
          <a:xfrm>
            <a:off x="3086100" y="4876800"/>
            <a:ext cx="1588" cy="1438275"/>
          </a:xfrm>
          <a:custGeom>
            <a:avLst/>
            <a:gdLst/>
            <a:ahLst/>
            <a:cxnLst>
              <a:cxn ang="0">
                <a:pos x="0" y="906"/>
              </a:cxn>
              <a:cxn ang="0">
                <a:pos x="0" y="0"/>
              </a:cxn>
            </a:cxnLst>
            <a:rect l="0" t="0" r="r" b="b"/>
            <a:pathLst>
              <a:path w="1" h="906">
                <a:moveTo>
                  <a:pt x="0" y="906"/>
                </a:moveTo>
                <a:lnTo>
                  <a:pt x="0"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4" name="Freeform 6"/>
          <p:cNvSpPr>
            <a:spLocks/>
          </p:cNvSpPr>
          <p:nvPr/>
        </p:nvSpPr>
        <p:spPr bwMode="auto">
          <a:xfrm>
            <a:off x="3733800" y="3762375"/>
            <a:ext cx="2324100" cy="2552700"/>
          </a:xfrm>
          <a:custGeom>
            <a:avLst/>
            <a:gdLst/>
            <a:ahLst/>
            <a:cxnLst>
              <a:cxn ang="0">
                <a:pos x="0" y="1608"/>
              </a:cxn>
              <a:cxn ang="0">
                <a:pos x="1464" y="0"/>
              </a:cxn>
            </a:cxnLst>
            <a:rect l="0" t="0" r="r" b="b"/>
            <a:pathLst>
              <a:path w="1464" h="1608">
                <a:moveTo>
                  <a:pt x="0" y="1608"/>
                </a:moveTo>
                <a:lnTo>
                  <a:pt x="1464"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5" name="Freeform 7"/>
          <p:cNvSpPr>
            <a:spLocks/>
          </p:cNvSpPr>
          <p:nvPr/>
        </p:nvSpPr>
        <p:spPr bwMode="auto">
          <a:xfrm>
            <a:off x="4267200" y="4591050"/>
            <a:ext cx="342900" cy="1733550"/>
          </a:xfrm>
          <a:custGeom>
            <a:avLst/>
            <a:gdLst/>
            <a:ahLst/>
            <a:cxnLst>
              <a:cxn ang="0">
                <a:pos x="0" y="1092"/>
              </a:cxn>
              <a:cxn ang="0">
                <a:pos x="216" y="0"/>
              </a:cxn>
            </a:cxnLst>
            <a:rect l="0" t="0" r="r" b="b"/>
            <a:pathLst>
              <a:path w="216" h="1092">
                <a:moveTo>
                  <a:pt x="0" y="1092"/>
                </a:moveTo>
                <a:lnTo>
                  <a:pt x="216"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6" name="Freeform 8"/>
          <p:cNvSpPr>
            <a:spLocks/>
          </p:cNvSpPr>
          <p:nvPr/>
        </p:nvSpPr>
        <p:spPr bwMode="auto">
          <a:xfrm>
            <a:off x="4953000" y="4343400"/>
            <a:ext cx="219075" cy="1981200"/>
          </a:xfrm>
          <a:custGeom>
            <a:avLst/>
            <a:gdLst/>
            <a:ahLst/>
            <a:cxnLst>
              <a:cxn ang="0">
                <a:pos x="0" y="1248"/>
              </a:cxn>
              <a:cxn ang="0">
                <a:pos x="138" y="0"/>
              </a:cxn>
            </a:cxnLst>
            <a:rect l="0" t="0" r="r" b="b"/>
            <a:pathLst>
              <a:path w="138" h="1248">
                <a:moveTo>
                  <a:pt x="0" y="1248"/>
                </a:moveTo>
                <a:lnTo>
                  <a:pt x="138"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7" name="Freeform 9"/>
          <p:cNvSpPr>
            <a:spLocks/>
          </p:cNvSpPr>
          <p:nvPr/>
        </p:nvSpPr>
        <p:spPr bwMode="auto">
          <a:xfrm>
            <a:off x="5753100" y="4143375"/>
            <a:ext cx="352425" cy="2181225"/>
          </a:xfrm>
          <a:custGeom>
            <a:avLst/>
            <a:gdLst/>
            <a:ahLst/>
            <a:cxnLst>
              <a:cxn ang="0">
                <a:pos x="0" y="1374"/>
              </a:cxn>
              <a:cxn ang="0">
                <a:pos x="222" y="0"/>
              </a:cxn>
            </a:cxnLst>
            <a:rect l="0" t="0" r="r" b="b"/>
            <a:pathLst>
              <a:path w="222" h="1374">
                <a:moveTo>
                  <a:pt x="0" y="1374"/>
                </a:moveTo>
                <a:lnTo>
                  <a:pt x="222"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8" name="Freeform 10"/>
          <p:cNvSpPr>
            <a:spLocks/>
          </p:cNvSpPr>
          <p:nvPr/>
        </p:nvSpPr>
        <p:spPr bwMode="auto">
          <a:xfrm>
            <a:off x="4857750" y="4162425"/>
            <a:ext cx="800100" cy="2162175"/>
          </a:xfrm>
          <a:custGeom>
            <a:avLst/>
            <a:gdLst/>
            <a:ahLst/>
            <a:cxnLst>
              <a:cxn ang="0">
                <a:pos x="504" y="1362"/>
              </a:cxn>
              <a:cxn ang="0">
                <a:pos x="0" y="0"/>
              </a:cxn>
            </a:cxnLst>
            <a:rect l="0" t="0" r="r" b="b"/>
            <a:pathLst>
              <a:path w="504" h="1362">
                <a:moveTo>
                  <a:pt x="504" y="1362"/>
                </a:moveTo>
                <a:lnTo>
                  <a:pt x="0"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42379" name="Freeform 11"/>
          <p:cNvSpPr>
            <a:spLocks/>
          </p:cNvSpPr>
          <p:nvPr/>
        </p:nvSpPr>
        <p:spPr bwMode="auto">
          <a:xfrm>
            <a:off x="3181350" y="1571625"/>
            <a:ext cx="3095625" cy="4743450"/>
          </a:xfrm>
          <a:custGeom>
            <a:avLst/>
            <a:gdLst/>
            <a:ahLst/>
            <a:cxnLst>
              <a:cxn ang="0">
                <a:pos x="0" y="2988"/>
              </a:cxn>
              <a:cxn ang="0">
                <a:pos x="1950" y="0"/>
              </a:cxn>
            </a:cxnLst>
            <a:rect l="0" t="0" r="r" b="b"/>
            <a:pathLst>
              <a:path w="1950" h="2988">
                <a:moveTo>
                  <a:pt x="0" y="2988"/>
                </a:moveTo>
                <a:lnTo>
                  <a:pt x="1950" y="0"/>
                </a:lnTo>
              </a:path>
            </a:pathLst>
          </a:custGeom>
          <a:noFill/>
          <a:ln w="19050" cap="flat" cmpd="sng">
            <a:solidFill>
              <a:srgbClr val="FF0000"/>
            </a:solidFill>
            <a:prstDash val="solid"/>
            <a:miter lim="800000"/>
            <a:headEnd type="none" w="med" len="me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12" name="TextBox 11"/>
          <p:cNvSpPr txBox="1"/>
          <p:nvPr/>
        </p:nvSpPr>
        <p:spPr>
          <a:xfrm>
            <a:off x="609600" y="6248400"/>
            <a:ext cx="1905000" cy="461665"/>
          </a:xfrm>
          <a:prstGeom prst="rect">
            <a:avLst/>
          </a:prstGeom>
          <a:noFill/>
        </p:spPr>
        <p:txBody>
          <a:bodyPr wrap="square" rtlCol="0">
            <a:spAutoFit/>
          </a:bodyPr>
          <a:lstStyle/>
          <a:p>
            <a:r>
              <a:rPr lang="en-US" sz="2400" dirty="0" smtClean="0">
                <a:effectLst>
                  <a:glow rad="101600">
                    <a:schemeClr val="tx1">
                      <a:alpha val="75000"/>
                    </a:schemeClr>
                  </a:glow>
                </a:effectLst>
                <a:latin typeface="Calibri"/>
              </a:rPr>
              <a:t>TS05 model:</a:t>
            </a:r>
            <a:endParaRPr lang="en-US" sz="2400" dirty="0">
              <a:effectLst>
                <a:glow rad="101600">
                  <a:schemeClr val="tx1">
                    <a:alpha val="75000"/>
                  </a:schemeClr>
                </a:glow>
              </a:effectLst>
              <a:latin typeface="Calibri"/>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9144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TS05 model: Structure</a:t>
            </a:r>
            <a:endParaRPr lang="en-US" sz="2800" dirty="0">
              <a:latin typeface="Calibri"/>
            </a:endParaRPr>
          </a:p>
        </p:txBody>
      </p:sp>
      <p:graphicFrame>
        <p:nvGraphicFramePr>
          <p:cNvPr id="2050" name="Object 4"/>
          <p:cNvGraphicFramePr>
            <a:graphicFrameLocks noChangeAspect="1"/>
          </p:cNvGraphicFramePr>
          <p:nvPr/>
        </p:nvGraphicFramePr>
        <p:xfrm>
          <a:off x="3581400" y="914400"/>
          <a:ext cx="1828800" cy="415925"/>
        </p:xfrm>
        <a:graphic>
          <a:graphicData uri="http://schemas.openxmlformats.org/presentationml/2006/ole">
            <p:oleObj spid="_x0000_s79874" name="Equation" r:id="rId3" imgW="1117440" imgH="253800" progId="">
              <p:embed/>
            </p:oleObj>
          </a:graphicData>
        </a:graphic>
      </p:graphicFrame>
      <p:sp>
        <p:nvSpPr>
          <p:cNvPr id="376882" name="Text Box 50"/>
          <p:cNvSpPr txBox="1">
            <a:spLocks noChangeArrowheads="1"/>
          </p:cNvSpPr>
          <p:nvPr/>
        </p:nvSpPr>
        <p:spPr bwMode="auto">
          <a:xfrm>
            <a:off x="838200" y="838200"/>
            <a:ext cx="1828800"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0" dirty="0">
                <a:solidFill>
                  <a:srgbClr val="000000"/>
                </a:solidFill>
                <a:effectLst>
                  <a:outerShdw blurRad="38100" dist="38100" dir="2700000" algn="tl">
                    <a:srgbClr val="DDDDDD"/>
                  </a:outerShdw>
                </a:effectLst>
                <a:latin typeface="Calibri"/>
              </a:rPr>
              <a:t>Tail modules</a:t>
            </a:r>
            <a:endParaRPr lang="en-US" sz="2400" b="0" dirty="0">
              <a:solidFill>
                <a:srgbClr val="000000"/>
              </a:solidFill>
              <a:effectLst>
                <a:outerShdw blurRad="38100" dist="38100" dir="2700000" algn="tl">
                  <a:srgbClr val="DDDDDD"/>
                </a:outerShdw>
              </a:effectLst>
              <a:latin typeface="Calibri"/>
              <a:sym typeface="Symbol" charset="2"/>
            </a:endParaRPr>
          </a:p>
        </p:txBody>
      </p:sp>
      <p:graphicFrame>
        <p:nvGraphicFramePr>
          <p:cNvPr id="2051" name="Object 51"/>
          <p:cNvGraphicFramePr>
            <a:graphicFrameLocks noChangeAspect="1"/>
          </p:cNvGraphicFramePr>
          <p:nvPr/>
        </p:nvGraphicFramePr>
        <p:xfrm>
          <a:off x="1143000" y="1447800"/>
          <a:ext cx="2133600" cy="808038"/>
        </p:xfrm>
        <a:graphic>
          <a:graphicData uri="http://schemas.openxmlformats.org/presentationml/2006/ole">
            <p:oleObj spid="_x0000_s79875" name="Equation" r:id="rId4" imgW="1307880" imgH="495000" progId="Equation.3">
              <p:embed/>
            </p:oleObj>
          </a:graphicData>
        </a:graphic>
      </p:graphicFrame>
      <p:graphicFrame>
        <p:nvGraphicFramePr>
          <p:cNvPr id="2052" name="Object 52"/>
          <p:cNvGraphicFramePr>
            <a:graphicFrameLocks noChangeAspect="1"/>
          </p:cNvGraphicFramePr>
          <p:nvPr/>
        </p:nvGraphicFramePr>
        <p:xfrm>
          <a:off x="4114800" y="1600200"/>
          <a:ext cx="1066800" cy="636588"/>
        </p:xfrm>
        <a:graphic>
          <a:graphicData uri="http://schemas.openxmlformats.org/presentationml/2006/ole">
            <p:oleObj spid="_x0000_s79876" name="Equation" r:id="rId5" imgW="723600" imgH="431640" progId="Equation.3">
              <p:embed/>
            </p:oleObj>
          </a:graphicData>
        </a:graphic>
      </p:graphicFrame>
      <p:graphicFrame>
        <p:nvGraphicFramePr>
          <p:cNvPr id="2053" name="Object 53"/>
          <p:cNvGraphicFramePr>
            <a:graphicFrameLocks noChangeAspect="1"/>
          </p:cNvGraphicFramePr>
          <p:nvPr/>
        </p:nvGraphicFramePr>
        <p:xfrm>
          <a:off x="1143000" y="2514600"/>
          <a:ext cx="2743200" cy="503238"/>
        </p:xfrm>
        <a:graphic>
          <a:graphicData uri="http://schemas.openxmlformats.org/presentationml/2006/ole">
            <p:oleObj spid="_x0000_s79877" name="Equation" r:id="rId6" imgW="1663560" imgH="304560" progId="Equation.3">
              <p:embed/>
            </p:oleObj>
          </a:graphicData>
        </a:graphic>
      </p:graphicFrame>
      <p:graphicFrame>
        <p:nvGraphicFramePr>
          <p:cNvPr id="2054" name="Object 54"/>
          <p:cNvGraphicFramePr>
            <a:graphicFrameLocks noChangeAspect="1"/>
          </p:cNvGraphicFramePr>
          <p:nvPr/>
        </p:nvGraphicFramePr>
        <p:xfrm>
          <a:off x="4343400" y="2438400"/>
          <a:ext cx="2667000" cy="484188"/>
        </p:xfrm>
        <a:graphic>
          <a:graphicData uri="http://schemas.openxmlformats.org/presentationml/2006/ole">
            <p:oleObj spid="_x0000_s79878" name="Equation" r:id="rId7" imgW="1676160" imgH="304560" progId="Equation.3">
              <p:embed/>
            </p:oleObj>
          </a:graphicData>
        </a:graphic>
      </p:graphicFrame>
      <p:graphicFrame>
        <p:nvGraphicFramePr>
          <p:cNvPr id="2055" name="Object 55"/>
          <p:cNvGraphicFramePr>
            <a:graphicFrameLocks noChangeAspect="1"/>
          </p:cNvGraphicFramePr>
          <p:nvPr/>
        </p:nvGraphicFramePr>
        <p:xfrm>
          <a:off x="5791200" y="1644650"/>
          <a:ext cx="1408113" cy="428625"/>
        </p:xfrm>
        <a:graphic>
          <a:graphicData uri="http://schemas.openxmlformats.org/presentationml/2006/ole">
            <p:oleObj spid="_x0000_s79879" name="Equation" r:id="rId8" imgW="876240" imgH="266400" progId="Equation.3">
              <p:embed/>
            </p:oleObj>
          </a:graphicData>
        </a:graphic>
      </p:graphicFrame>
      <p:pic>
        <p:nvPicPr>
          <p:cNvPr id="2058" name="Picture 215" descr="2001ja000219-o01"/>
          <p:cNvPicPr>
            <a:picLocks noChangeAspect="1" noChangeArrowheads="1"/>
          </p:cNvPicPr>
          <p:nvPr/>
        </p:nvPicPr>
        <p:blipFill>
          <a:blip r:embed="rId9"/>
          <a:srcRect/>
          <a:stretch>
            <a:fillRect/>
          </a:stretch>
        </p:blipFill>
        <p:spPr bwMode="auto">
          <a:xfrm>
            <a:off x="5715000" y="3276600"/>
            <a:ext cx="2362200" cy="2173288"/>
          </a:xfrm>
          <a:prstGeom prst="rect">
            <a:avLst/>
          </a:prstGeom>
          <a:noFill/>
          <a:ln w="9525">
            <a:noFill/>
            <a:miter lim="800000"/>
            <a:headEnd/>
            <a:tailEnd/>
          </a:ln>
        </p:spPr>
      </p:pic>
      <p:pic>
        <p:nvPicPr>
          <p:cNvPr id="2059" name="Picture 217" descr="table_2nda"/>
          <p:cNvPicPr>
            <a:picLocks noChangeAspect="1" noChangeArrowheads="1"/>
          </p:cNvPicPr>
          <p:nvPr/>
        </p:nvPicPr>
        <p:blipFill>
          <a:blip r:embed="rId10"/>
          <a:srcRect/>
          <a:stretch>
            <a:fillRect/>
          </a:stretch>
        </p:blipFill>
        <p:spPr bwMode="auto">
          <a:xfrm>
            <a:off x="685800" y="3505200"/>
            <a:ext cx="4343400" cy="1619250"/>
          </a:xfrm>
          <a:prstGeom prst="rect">
            <a:avLst/>
          </a:prstGeom>
          <a:noFill/>
          <a:ln w="9525">
            <a:noFill/>
            <a:miter lim="800000"/>
            <a:headEnd/>
            <a:tailEnd/>
          </a:ln>
        </p:spPr>
      </p:pic>
      <p:sp>
        <p:nvSpPr>
          <p:cNvPr id="12" name="Text Box 56"/>
          <p:cNvSpPr txBox="1">
            <a:spLocks noChangeArrowheads="1"/>
          </p:cNvSpPr>
          <p:nvPr/>
        </p:nvSpPr>
        <p:spPr bwMode="auto">
          <a:xfrm>
            <a:off x="685800" y="5791200"/>
            <a:ext cx="7924800" cy="707886"/>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000090"/>
                </a:solidFill>
                <a:effectLst>
                  <a:outerShdw blurRad="38100" dist="38100" dir="2700000" algn="tl">
                    <a:srgbClr val="C0C0C0"/>
                  </a:outerShdw>
                </a:effectLst>
                <a:latin typeface="Calibri"/>
              </a:rPr>
              <a:t>Modules are custom-made,</a:t>
            </a:r>
            <a:r>
              <a:rPr lang="en-US" sz="2000" dirty="0" smtClean="0">
                <a:solidFill>
                  <a:srgbClr val="000090"/>
                </a:solidFill>
                <a:effectLst>
                  <a:outerShdw blurRad="38100" dist="38100" dir="2700000" algn="tl">
                    <a:srgbClr val="C0C0C0"/>
                  </a:outerShdw>
                </a:effectLst>
                <a:latin typeface="Calibri"/>
              </a:rPr>
              <a:t> sophisticated, but hard </a:t>
            </a:r>
            <a:r>
              <a:rPr lang="en-US" sz="2000" dirty="0">
                <a:solidFill>
                  <a:srgbClr val="000090"/>
                </a:solidFill>
                <a:effectLst>
                  <a:outerShdw blurRad="38100" dist="38100" dir="2700000" algn="tl">
                    <a:srgbClr val="C0C0C0"/>
                  </a:outerShdw>
                </a:effectLst>
                <a:latin typeface="Calibri"/>
              </a:rPr>
              <a:t>to</a:t>
            </a:r>
            <a:r>
              <a:rPr lang="en-US" sz="2000" dirty="0" smtClean="0">
                <a:solidFill>
                  <a:srgbClr val="000090"/>
                </a:solidFill>
                <a:effectLst>
                  <a:outerShdw blurRad="38100" dist="38100" dir="2700000" algn="tl">
                    <a:srgbClr val="C0C0C0"/>
                  </a:outerShdw>
                </a:effectLst>
                <a:latin typeface="Calibri"/>
              </a:rPr>
              <a:t> interpret and generalize </a:t>
            </a:r>
            <a:r>
              <a:rPr lang="en-US" sz="2000" dirty="0">
                <a:solidFill>
                  <a:srgbClr val="000090"/>
                </a:solidFill>
                <a:effectLst>
                  <a:outerShdw blurRad="38100" dist="38100" dir="2700000" algn="tl">
                    <a:srgbClr val="C0C0C0"/>
                  </a:outerShdw>
                </a:effectLst>
                <a:latin typeface="Calibri"/>
              </a:rPr>
              <a:t>(to</a:t>
            </a:r>
            <a:r>
              <a:rPr lang="en-US" sz="2000" dirty="0" smtClean="0">
                <a:solidFill>
                  <a:srgbClr val="000090"/>
                </a:solidFill>
                <a:effectLst>
                  <a:outerShdw blurRad="38100" dist="38100" dir="2700000" algn="tl">
                    <a:srgbClr val="C0C0C0"/>
                  </a:outerShdw>
                </a:effectLst>
                <a:latin typeface="Calibri"/>
              </a:rPr>
              <a:t> further improve </a:t>
            </a:r>
            <a:r>
              <a:rPr lang="en-US" sz="2000" dirty="0">
                <a:solidFill>
                  <a:srgbClr val="000090"/>
                </a:solidFill>
                <a:effectLst>
                  <a:outerShdw blurRad="38100" dist="38100" dir="2700000" algn="tl">
                    <a:srgbClr val="C0C0C0"/>
                  </a:outerShdw>
                </a:effectLst>
                <a:latin typeface="Calibri"/>
              </a:rPr>
              <a:t>spatial resolution)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9144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TS05 model: Input and data binning</a:t>
            </a:r>
            <a:endParaRPr lang="en-US" sz="2800" dirty="0">
              <a:latin typeface="Calibri"/>
            </a:endParaRPr>
          </a:p>
        </p:txBody>
      </p:sp>
      <p:sp>
        <p:nvSpPr>
          <p:cNvPr id="3" name="Text Box 50"/>
          <p:cNvSpPr txBox="1">
            <a:spLocks noChangeArrowheads="1"/>
          </p:cNvSpPr>
          <p:nvPr/>
        </p:nvSpPr>
        <p:spPr bwMode="auto">
          <a:xfrm>
            <a:off x="762000" y="1457707"/>
            <a:ext cx="1828800" cy="46166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0" dirty="0">
                <a:solidFill>
                  <a:srgbClr val="000000"/>
                </a:solidFill>
                <a:effectLst>
                  <a:outerShdw blurRad="38100" dist="38100" dir="2700000" algn="tl">
                    <a:srgbClr val="DDDDDD"/>
                  </a:outerShdw>
                </a:effectLst>
                <a:latin typeface="Calibri"/>
              </a:rPr>
              <a:t>Tail modules</a:t>
            </a:r>
            <a:endParaRPr lang="en-US" sz="2400" b="0" dirty="0">
              <a:solidFill>
                <a:srgbClr val="000000"/>
              </a:solidFill>
              <a:effectLst>
                <a:outerShdw blurRad="38100" dist="38100" dir="2700000" algn="tl">
                  <a:srgbClr val="DDDDDD"/>
                </a:outerShdw>
              </a:effectLst>
              <a:latin typeface="Calibri"/>
              <a:sym typeface="Symbol" charset="2"/>
            </a:endParaRPr>
          </a:p>
        </p:txBody>
      </p:sp>
      <p:graphicFrame>
        <p:nvGraphicFramePr>
          <p:cNvPr id="4" name="Object 3"/>
          <p:cNvGraphicFramePr>
            <a:graphicFrameLocks noChangeAspect="1"/>
          </p:cNvGraphicFramePr>
          <p:nvPr/>
        </p:nvGraphicFramePr>
        <p:xfrm>
          <a:off x="2898775" y="1381125"/>
          <a:ext cx="5716588" cy="615950"/>
        </p:xfrm>
        <a:graphic>
          <a:graphicData uri="http://schemas.openxmlformats.org/presentationml/2006/ole">
            <p:oleObj spid="_x0000_s80898" name="Equation" r:id="rId3" imgW="2946400" imgH="317500" progId="Equation.3">
              <p:embed/>
            </p:oleObj>
          </a:graphicData>
        </a:graphic>
      </p:graphicFrame>
      <p:graphicFrame>
        <p:nvGraphicFramePr>
          <p:cNvPr id="5" name="Object 4"/>
          <p:cNvGraphicFramePr>
            <a:graphicFrameLocks noChangeAspect="1"/>
          </p:cNvGraphicFramePr>
          <p:nvPr/>
        </p:nvGraphicFramePr>
        <p:xfrm>
          <a:off x="762000" y="2905507"/>
          <a:ext cx="4458804" cy="603250"/>
        </p:xfrm>
        <a:graphic>
          <a:graphicData uri="http://schemas.openxmlformats.org/presentationml/2006/ole">
            <p:oleObj spid="_x0000_s80899" name="Equation" r:id="rId4" imgW="2159000" imgH="292100" progId="Equation.3">
              <p:embed/>
            </p:oleObj>
          </a:graphicData>
        </a:graphic>
      </p:graphicFrame>
      <p:graphicFrame>
        <p:nvGraphicFramePr>
          <p:cNvPr id="6" name="Object 5"/>
          <p:cNvGraphicFramePr>
            <a:graphicFrameLocks noChangeAspect="1"/>
          </p:cNvGraphicFramePr>
          <p:nvPr/>
        </p:nvGraphicFramePr>
        <p:xfrm>
          <a:off x="5715000" y="2829307"/>
          <a:ext cx="2571750" cy="685800"/>
        </p:xfrm>
        <a:graphic>
          <a:graphicData uri="http://schemas.openxmlformats.org/presentationml/2006/ole">
            <p:oleObj spid="_x0000_s80900" name="Equation" r:id="rId5" imgW="1333500" imgH="355600" progId="Equation.3">
              <p:embed/>
            </p:oleObj>
          </a:graphicData>
        </a:graphic>
      </p:graphicFrame>
      <p:graphicFrame>
        <p:nvGraphicFramePr>
          <p:cNvPr id="8" name="Object 7"/>
          <p:cNvGraphicFramePr>
            <a:graphicFrameLocks noChangeAspect="1"/>
          </p:cNvGraphicFramePr>
          <p:nvPr/>
        </p:nvGraphicFramePr>
        <p:xfrm>
          <a:off x="3276600" y="4048507"/>
          <a:ext cx="1981200" cy="466165"/>
        </p:xfrm>
        <a:graphic>
          <a:graphicData uri="http://schemas.openxmlformats.org/presentationml/2006/ole">
            <p:oleObj spid="_x0000_s80901" name="Equation" r:id="rId6" imgW="863600" imgH="203200" progId="Equation.3">
              <p:embed/>
            </p:oleObj>
          </a:graphicData>
        </a:graphic>
      </p:graphicFrame>
      <p:sp>
        <p:nvSpPr>
          <p:cNvPr id="9" name="Text Box 56"/>
          <p:cNvSpPr txBox="1">
            <a:spLocks noChangeArrowheads="1"/>
          </p:cNvSpPr>
          <p:nvPr/>
        </p:nvSpPr>
        <p:spPr bwMode="auto">
          <a:xfrm>
            <a:off x="685800" y="5048072"/>
            <a:ext cx="7924800" cy="1015663"/>
          </a:xfrm>
          <a:prstGeom prst="rect">
            <a:avLst/>
          </a:prstGeom>
          <a:noFill/>
          <a:ln w="9525">
            <a:noFill/>
            <a:miter lim="800000"/>
            <a:headEnd/>
            <a:tailEnd/>
          </a:ln>
          <a:effectLst/>
        </p:spPr>
        <p:txBody>
          <a:bodyPr wrap="square">
            <a:spAutoFit/>
          </a:bodyPr>
          <a:lstStyle/>
          <a:p>
            <a:pPr>
              <a:spcBef>
                <a:spcPct val="50000"/>
              </a:spcBef>
              <a:defRPr/>
            </a:pPr>
            <a:r>
              <a:rPr lang="en-US" sz="2000" dirty="0" smtClean="0">
                <a:solidFill>
                  <a:srgbClr val="000090"/>
                </a:solidFill>
                <a:effectLst>
                  <a:outerShdw blurRad="38100" dist="38100" dir="2700000" algn="tl">
                    <a:srgbClr val="C0C0C0"/>
                  </a:outerShdw>
                </a:effectLst>
                <a:latin typeface="Calibri"/>
              </a:rPr>
              <a:t>TS05 binning is “</a:t>
            </a:r>
            <a:r>
              <a:rPr lang="en-US" sz="2000" dirty="0" err="1" smtClean="0">
                <a:solidFill>
                  <a:srgbClr val="000090"/>
                </a:solidFill>
                <a:effectLst>
                  <a:outerShdw blurRad="38100" dist="38100" dir="2700000" algn="tl">
                    <a:srgbClr val="C0C0C0"/>
                  </a:outerShdw>
                </a:effectLst>
                <a:latin typeface="Calibri"/>
              </a:rPr>
              <a:t>climatological</a:t>
            </a:r>
            <a:r>
              <a:rPr lang="en-US" sz="2000" dirty="0" smtClean="0">
                <a:solidFill>
                  <a:srgbClr val="000090"/>
                </a:solidFill>
                <a:effectLst>
                  <a:outerShdw blurRad="38100" dist="38100" dir="2700000" algn="tl">
                    <a:srgbClr val="C0C0C0"/>
                  </a:outerShdw>
                </a:effectLst>
                <a:latin typeface="Calibri"/>
              </a:rPr>
              <a:t>” (several universal response functions). Yet, it is quite sophisticated and it may take into account important solar wind and IMF features.</a:t>
            </a:r>
            <a:endParaRPr lang="en-US" sz="2000" dirty="0">
              <a:solidFill>
                <a:srgbClr val="000090"/>
              </a:solidFill>
              <a:effectLst>
                <a:outerShdw blurRad="38100" dist="38100" dir="2700000" algn="tl">
                  <a:srgbClr val="C0C0C0"/>
                </a:outerShdw>
              </a:effectLst>
              <a:latin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914400" y="0"/>
            <a:ext cx="3048000" cy="523220"/>
          </a:xfrm>
          <a:prstGeom prst="rect">
            <a:avLst/>
          </a:prstGeom>
          <a:noFill/>
          <a:ln w="9525">
            <a:noFill/>
            <a:miter lim="800000"/>
            <a:headEnd/>
            <a:tailEnd/>
          </a:ln>
          <a:effectLst/>
        </p:spPr>
        <p:txBody>
          <a:bodyPr wrap="square">
            <a:spAutoFit/>
          </a:bodyPr>
          <a:lstStyle/>
          <a:p>
            <a:pPr>
              <a:spcBef>
                <a:spcPct val="50000"/>
              </a:spcBef>
              <a:defRPr/>
            </a:pPr>
            <a:r>
              <a:rPr lang="en-US" sz="2800" dirty="0" smtClean="0">
                <a:effectLst>
                  <a:glow rad="101600">
                    <a:schemeClr val="tx1">
                      <a:alpha val="75000"/>
                    </a:schemeClr>
                  </a:glow>
                </a:effectLst>
                <a:latin typeface="Calibri"/>
              </a:rPr>
              <a:t>TS05 model usage</a:t>
            </a:r>
            <a:endParaRPr lang="en-US" sz="2800" dirty="0">
              <a:effectLst>
                <a:glow rad="101600">
                  <a:schemeClr val="tx1">
                    <a:alpha val="75000"/>
                  </a:schemeClr>
                </a:glow>
              </a:effectLst>
              <a:latin typeface="Calibri"/>
            </a:endParaRPr>
          </a:p>
        </p:txBody>
      </p:sp>
      <p:sp>
        <p:nvSpPr>
          <p:cNvPr id="10" name="Text Box 2"/>
          <p:cNvSpPr txBox="1">
            <a:spLocks noChangeArrowheads="1"/>
          </p:cNvSpPr>
          <p:nvPr/>
        </p:nvSpPr>
        <p:spPr bwMode="auto">
          <a:xfrm>
            <a:off x="381000" y="685800"/>
            <a:ext cx="3276600" cy="461665"/>
          </a:xfrm>
          <a:prstGeom prst="rect">
            <a:avLst/>
          </a:prstGeom>
          <a:noFill/>
          <a:ln w="9525">
            <a:noFill/>
            <a:miter lim="800000"/>
            <a:headEnd/>
            <a:tailEnd/>
          </a:ln>
          <a:effectLst/>
        </p:spPr>
        <p:txBody>
          <a:bodyPr>
            <a:spAutoFit/>
          </a:bodyPr>
          <a:lstStyle/>
          <a:p>
            <a:pPr>
              <a:spcBef>
                <a:spcPct val="50000"/>
              </a:spcBef>
              <a:defRPr/>
            </a:pPr>
            <a:r>
              <a:rPr lang="en-US" sz="2400" dirty="0">
                <a:solidFill>
                  <a:srgbClr val="800000"/>
                </a:solidFill>
                <a:effectLst>
                  <a:glow rad="101600">
                    <a:schemeClr val="tx1">
                      <a:alpha val="75000"/>
                    </a:schemeClr>
                  </a:glow>
                </a:effectLst>
                <a:latin typeface="Calibri"/>
              </a:rPr>
              <a:t>Model </a:t>
            </a:r>
            <a:r>
              <a:rPr lang="en-US" sz="2400" dirty="0" smtClean="0">
                <a:solidFill>
                  <a:srgbClr val="800000"/>
                </a:solidFill>
                <a:effectLst>
                  <a:glow rad="101600">
                    <a:schemeClr val="tx1">
                      <a:alpha val="75000"/>
                    </a:schemeClr>
                  </a:glow>
                </a:effectLst>
                <a:latin typeface="Calibri"/>
              </a:rPr>
              <a:t>website:</a:t>
            </a:r>
            <a:endParaRPr lang="en-US" sz="2400" dirty="0">
              <a:solidFill>
                <a:srgbClr val="800000"/>
              </a:solidFill>
              <a:effectLst>
                <a:glow rad="101600">
                  <a:schemeClr val="tx1">
                    <a:alpha val="75000"/>
                  </a:schemeClr>
                </a:glow>
              </a:effectLst>
              <a:latin typeface="Calibri"/>
            </a:endParaRPr>
          </a:p>
        </p:txBody>
      </p:sp>
      <p:sp>
        <p:nvSpPr>
          <p:cNvPr id="11" name="Text Box 4"/>
          <p:cNvSpPr txBox="1">
            <a:spLocks noChangeArrowheads="1"/>
          </p:cNvSpPr>
          <p:nvPr/>
        </p:nvSpPr>
        <p:spPr bwMode="auto">
          <a:xfrm>
            <a:off x="2667000" y="762000"/>
            <a:ext cx="6477000" cy="400110"/>
          </a:xfrm>
          <a:prstGeom prst="rect">
            <a:avLst/>
          </a:prstGeom>
          <a:noFill/>
          <a:ln w="9525">
            <a:noFill/>
            <a:miter lim="800000"/>
            <a:headEnd/>
            <a:tailEnd/>
          </a:ln>
          <a:effectLst/>
        </p:spPr>
        <p:txBody>
          <a:bodyPr wrap="square">
            <a:spAutoFit/>
          </a:bodyPr>
          <a:lstStyle/>
          <a:p>
            <a:pPr>
              <a:spcBef>
                <a:spcPct val="50000"/>
              </a:spcBef>
              <a:defRPr/>
            </a:pPr>
            <a:r>
              <a:rPr lang="en-US" sz="2000" b="0" dirty="0" smtClean="0">
                <a:effectLst>
                  <a:glow rad="101600">
                    <a:schemeClr val="tx1">
                      <a:alpha val="75000"/>
                    </a:schemeClr>
                  </a:glow>
                  <a:outerShdw blurRad="38100" dist="38100" dir="2700000" algn="tl">
                    <a:srgbClr val="C0C0C0"/>
                  </a:outerShdw>
                </a:effectLst>
                <a:latin typeface="Arial" pitchFamily="34" charset="0"/>
                <a:cs typeface="Arial" pitchFamily="34" charset="0"/>
              </a:rPr>
              <a:t>http://</a:t>
            </a:r>
            <a:r>
              <a:rPr lang="en-US" sz="2000" b="0" dirty="0" err="1" smtClean="0">
                <a:effectLst>
                  <a:glow rad="101600">
                    <a:schemeClr val="tx1">
                      <a:alpha val="75000"/>
                    </a:schemeClr>
                  </a:glow>
                  <a:outerShdw blurRad="38100" dist="38100" dir="2700000" algn="tl">
                    <a:srgbClr val="C0C0C0"/>
                  </a:outerShdw>
                </a:effectLst>
                <a:latin typeface="Arial" pitchFamily="34" charset="0"/>
                <a:cs typeface="Arial" pitchFamily="34" charset="0"/>
              </a:rPr>
              <a:t>geo.phys.spbu.ru/~tsyganenko/modeling.html</a:t>
            </a:r>
            <a:endParaRPr lang="en-US" sz="2000" b="0" dirty="0">
              <a:effectLst>
                <a:glow rad="101600">
                  <a:schemeClr val="tx1">
                    <a:alpha val="75000"/>
                  </a:schemeClr>
                </a:glow>
                <a:outerShdw blurRad="38100" dist="38100" dir="2700000" algn="tl">
                  <a:srgbClr val="C0C0C0"/>
                </a:outerShdw>
              </a:effectLst>
              <a:latin typeface="Arial" pitchFamily="34" charset="0"/>
              <a:cs typeface="Arial" pitchFamily="34" charset="0"/>
            </a:endParaRPr>
          </a:p>
        </p:txBody>
      </p:sp>
      <p:pic>
        <p:nvPicPr>
          <p:cNvPr id="12" name="Picture 11" descr="TS05W.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8600" y="1600200"/>
            <a:ext cx="8686800" cy="4343400"/>
          </a:xfrm>
          <a:prstGeom prst="rect">
            <a:avLst/>
          </a:prstGeom>
        </p:spPr>
      </p:pic>
      <p:sp>
        <p:nvSpPr>
          <p:cNvPr id="13" name="Oval 12"/>
          <p:cNvSpPr/>
          <p:nvPr/>
        </p:nvSpPr>
        <p:spPr bwMode="auto">
          <a:xfrm>
            <a:off x="2286000" y="3657600"/>
            <a:ext cx="1905000" cy="609600"/>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4" name="Oval 13"/>
          <p:cNvSpPr/>
          <p:nvPr/>
        </p:nvSpPr>
        <p:spPr bwMode="auto">
          <a:xfrm>
            <a:off x="3886200" y="4191000"/>
            <a:ext cx="5181600" cy="533400"/>
          </a:xfrm>
          <a:prstGeom prst="ellipse">
            <a:avLst/>
          </a:prstGeom>
          <a:noFill/>
          <a:ln w="254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75000"/>
          </a:schemeClr>
        </a:solidFill>
        <a:effectLst/>
      </p:bgPr>
    </p:bg>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81000" y="0"/>
            <a:ext cx="8229600" cy="954107"/>
          </a:xfrm>
          <a:prstGeom prst="rect">
            <a:avLst/>
          </a:prstGeom>
          <a:noFill/>
          <a:ln w="9525">
            <a:noFill/>
            <a:miter lim="800000"/>
            <a:headEnd/>
            <a:tailEnd/>
          </a:ln>
        </p:spPr>
        <p:txBody>
          <a:bodyPr>
            <a:spAutoFit/>
          </a:bodyPr>
          <a:lstStyle/>
          <a:p>
            <a:pPr algn="ctr">
              <a:spcBef>
                <a:spcPct val="50000"/>
              </a:spcBef>
              <a:defRPr/>
            </a:pPr>
            <a:r>
              <a:rPr lang="en-US" sz="2800" dirty="0" smtClean="0">
                <a:effectLst>
                  <a:glow rad="101600">
                    <a:schemeClr val="tx1">
                      <a:alpha val="75000"/>
                    </a:schemeClr>
                  </a:glow>
                </a:effectLst>
                <a:latin typeface="Calibri"/>
              </a:rPr>
              <a:t>Transition to TS07D model: Using huge amount of data to increase resolution and remove model constraints</a:t>
            </a:r>
            <a:endParaRPr lang="en-US" sz="2800" dirty="0">
              <a:effectLst>
                <a:glow rad="101600">
                  <a:schemeClr val="tx1">
                    <a:alpha val="75000"/>
                  </a:schemeClr>
                </a:glow>
              </a:effectLst>
              <a:latin typeface="Calibri"/>
            </a:endParaRPr>
          </a:p>
        </p:txBody>
      </p:sp>
      <p:pic>
        <p:nvPicPr>
          <p:cNvPr id="10243" name="Picture 3" descr="XY"/>
          <p:cNvPicPr>
            <a:picLocks noGrp="1" noChangeAspect="1" noChangeArrowheads="1"/>
          </p:cNvPicPr>
          <p:nvPr>
            <p:ph sz="quarter" idx="1"/>
          </p:nvPr>
        </p:nvPicPr>
        <p:blipFill>
          <a:blip r:embed="rId2"/>
          <a:srcRect/>
          <a:stretch>
            <a:fillRect/>
          </a:stretch>
        </p:blipFill>
        <p:spPr>
          <a:xfrm>
            <a:off x="1981200" y="1739900"/>
            <a:ext cx="6781800" cy="4965700"/>
          </a:xfrm>
          <a:noFill/>
        </p:spPr>
      </p:pic>
      <p:sp>
        <p:nvSpPr>
          <p:cNvPr id="10244" name="Text Box 4"/>
          <p:cNvSpPr txBox="1">
            <a:spLocks noChangeArrowheads="1"/>
          </p:cNvSpPr>
          <p:nvPr/>
        </p:nvSpPr>
        <p:spPr bwMode="auto">
          <a:xfrm>
            <a:off x="152400" y="1066800"/>
            <a:ext cx="7772400" cy="461665"/>
          </a:xfrm>
          <a:prstGeom prst="rect">
            <a:avLst/>
          </a:prstGeom>
          <a:noFill/>
          <a:ln w="9525">
            <a:noFill/>
            <a:miter lim="800000"/>
            <a:headEnd/>
            <a:tailEnd/>
          </a:ln>
        </p:spPr>
        <p:txBody>
          <a:bodyPr wrap="square">
            <a:prstTxWarp prst="textNoShape">
              <a:avLst/>
            </a:prstTxWarp>
            <a:spAutoFit/>
          </a:bodyPr>
          <a:lstStyle/>
          <a:p>
            <a:r>
              <a:rPr lang="en-US" sz="2400" b="0" dirty="0">
                <a:effectLst>
                  <a:glow rad="101600">
                    <a:schemeClr val="tx1">
                      <a:alpha val="75000"/>
                    </a:schemeClr>
                  </a:glow>
                </a:effectLst>
                <a:latin typeface="Calibri"/>
              </a:rPr>
              <a:t>Data from GOES 12, Imp-8, Polar, </a:t>
            </a:r>
            <a:r>
              <a:rPr lang="en-US" sz="2400" b="0" dirty="0" err="1">
                <a:effectLst>
                  <a:glow rad="101600">
                    <a:schemeClr val="tx1">
                      <a:alpha val="75000"/>
                    </a:schemeClr>
                  </a:glow>
                </a:effectLst>
                <a:latin typeface="Calibri"/>
              </a:rPr>
              <a:t>Geotail</a:t>
            </a:r>
            <a:r>
              <a:rPr lang="en-US" sz="2400" b="0" dirty="0">
                <a:effectLst>
                  <a:glow rad="101600">
                    <a:schemeClr val="tx1">
                      <a:alpha val="75000"/>
                    </a:schemeClr>
                  </a:glow>
                </a:effectLst>
                <a:latin typeface="Calibri"/>
              </a:rPr>
              <a:t>, and Cluster </a:t>
            </a:r>
          </a:p>
        </p:txBody>
      </p:sp>
      <p:sp>
        <p:nvSpPr>
          <p:cNvPr id="392197" name="Text Box 5"/>
          <p:cNvSpPr txBox="1">
            <a:spLocks noChangeArrowheads="1"/>
          </p:cNvSpPr>
          <p:nvPr/>
        </p:nvSpPr>
        <p:spPr bwMode="auto">
          <a:xfrm>
            <a:off x="152400" y="2362200"/>
            <a:ext cx="1828800" cy="2308324"/>
          </a:xfrm>
          <a:prstGeom prst="rect">
            <a:avLst/>
          </a:prstGeom>
          <a:noFill/>
          <a:ln w="9525">
            <a:noFill/>
            <a:miter lim="800000"/>
            <a:headEnd/>
            <a:tailEnd/>
          </a:ln>
          <a:effectLst/>
        </p:spPr>
        <p:txBody>
          <a:bodyPr>
            <a:spAutoFit/>
          </a:bodyPr>
          <a:lstStyle/>
          <a:p>
            <a:pPr>
              <a:spcBef>
                <a:spcPct val="50000"/>
              </a:spcBef>
              <a:defRPr/>
            </a:pPr>
            <a:r>
              <a:rPr lang="en-US" sz="1800" dirty="0">
                <a:solidFill>
                  <a:srgbClr val="FF0000"/>
                </a:solidFill>
                <a:effectLst>
                  <a:glow rad="101600">
                    <a:schemeClr val="tx1">
                      <a:alpha val="75000"/>
                    </a:schemeClr>
                  </a:glow>
                </a:effectLst>
                <a:latin typeface="Calibri"/>
              </a:rPr>
              <a:t>POLAR (red)</a:t>
            </a:r>
            <a:r>
              <a:rPr lang="en-US" sz="1800" dirty="0">
                <a:solidFill>
                  <a:srgbClr val="A50021"/>
                </a:solidFill>
                <a:effectLst>
                  <a:glow rad="101600">
                    <a:schemeClr val="tx1">
                      <a:alpha val="75000"/>
                    </a:schemeClr>
                  </a:glow>
                </a:effectLst>
                <a:latin typeface="Calibri"/>
              </a:rPr>
              <a:t>    </a:t>
            </a:r>
          </a:p>
          <a:p>
            <a:pPr>
              <a:spcBef>
                <a:spcPct val="50000"/>
              </a:spcBef>
              <a:defRPr/>
            </a:pPr>
            <a:r>
              <a:rPr lang="en-US" sz="1800" dirty="0">
                <a:solidFill>
                  <a:srgbClr val="FF9900"/>
                </a:solidFill>
                <a:effectLst>
                  <a:glow rad="101600">
                    <a:schemeClr val="tx1">
                      <a:alpha val="75000"/>
                    </a:schemeClr>
                  </a:glow>
                </a:effectLst>
                <a:latin typeface="Calibri"/>
              </a:rPr>
              <a:t>GOES-12 (yellow)</a:t>
            </a:r>
            <a:r>
              <a:rPr lang="en-US" sz="1800" dirty="0">
                <a:solidFill>
                  <a:srgbClr val="A50021"/>
                </a:solidFill>
                <a:effectLst>
                  <a:glow rad="101600">
                    <a:schemeClr val="tx1">
                      <a:alpha val="75000"/>
                    </a:schemeClr>
                  </a:glow>
                </a:effectLst>
                <a:latin typeface="Calibri"/>
              </a:rPr>
              <a:t> </a:t>
            </a:r>
          </a:p>
          <a:p>
            <a:pPr>
              <a:spcBef>
                <a:spcPct val="50000"/>
              </a:spcBef>
              <a:defRPr/>
            </a:pPr>
            <a:r>
              <a:rPr lang="en-US" sz="1800" dirty="0">
                <a:solidFill>
                  <a:srgbClr val="990099"/>
                </a:solidFill>
                <a:effectLst>
                  <a:glow rad="101600">
                    <a:schemeClr val="tx1">
                      <a:alpha val="75000"/>
                    </a:schemeClr>
                  </a:glow>
                </a:effectLst>
                <a:latin typeface="Calibri"/>
              </a:rPr>
              <a:t>Cluster (magenta)</a:t>
            </a:r>
            <a:r>
              <a:rPr lang="en-US" sz="1800" dirty="0">
                <a:solidFill>
                  <a:srgbClr val="A50021"/>
                </a:solidFill>
                <a:effectLst>
                  <a:glow rad="101600">
                    <a:schemeClr val="tx1">
                      <a:alpha val="75000"/>
                    </a:schemeClr>
                  </a:glow>
                </a:effectLst>
                <a:latin typeface="Calibri"/>
              </a:rPr>
              <a:t> </a:t>
            </a:r>
          </a:p>
          <a:p>
            <a:pPr>
              <a:spcBef>
                <a:spcPct val="50000"/>
              </a:spcBef>
              <a:defRPr/>
            </a:pPr>
            <a:r>
              <a:rPr lang="en-US" sz="1800" dirty="0" err="1">
                <a:solidFill>
                  <a:srgbClr val="0000FF"/>
                </a:solidFill>
                <a:effectLst>
                  <a:glow rad="101600">
                    <a:schemeClr val="tx1">
                      <a:alpha val="75000"/>
                    </a:schemeClr>
                  </a:glow>
                </a:effectLst>
                <a:latin typeface="Calibri"/>
              </a:rPr>
              <a:t>Geotail</a:t>
            </a:r>
            <a:r>
              <a:rPr lang="en-US" sz="1800" dirty="0">
                <a:solidFill>
                  <a:srgbClr val="0000FF"/>
                </a:solidFill>
                <a:effectLst>
                  <a:glow rad="101600">
                    <a:schemeClr val="tx1">
                      <a:alpha val="75000"/>
                    </a:schemeClr>
                  </a:glow>
                </a:effectLst>
                <a:latin typeface="Calibri"/>
              </a:rPr>
              <a:t> (blue)</a:t>
            </a:r>
            <a:r>
              <a:rPr lang="en-US" sz="1800" dirty="0">
                <a:solidFill>
                  <a:srgbClr val="A50021"/>
                </a:solidFill>
                <a:effectLst>
                  <a:glow rad="101600">
                    <a:schemeClr val="tx1">
                      <a:alpha val="75000"/>
                    </a:schemeClr>
                  </a:glow>
                </a:effectLst>
                <a:latin typeface="Calibri"/>
              </a:rPr>
              <a:t>  </a:t>
            </a:r>
          </a:p>
          <a:p>
            <a:pPr>
              <a:spcBef>
                <a:spcPct val="50000"/>
              </a:spcBef>
              <a:defRPr/>
            </a:pPr>
            <a:r>
              <a:rPr lang="en-US" sz="1800" dirty="0">
                <a:solidFill>
                  <a:srgbClr val="000000"/>
                </a:solidFill>
                <a:effectLst>
                  <a:glow rad="101600">
                    <a:schemeClr val="tx1">
                      <a:alpha val="75000"/>
                    </a:schemeClr>
                  </a:glow>
                </a:effectLst>
                <a:latin typeface="Calibri"/>
              </a:rPr>
              <a:t>IMP 8 (black)</a:t>
            </a:r>
            <a:r>
              <a:rPr lang="en-US" sz="1800" dirty="0">
                <a:effectLst>
                  <a:glow rad="101600">
                    <a:schemeClr val="tx1">
                      <a:alpha val="75000"/>
                    </a:schemeClr>
                  </a:glow>
                </a:effectLst>
                <a:latin typeface="Calibri"/>
              </a:rPr>
              <a:t> </a:t>
            </a:r>
          </a:p>
        </p:txBody>
      </p:sp>
      <p:sp>
        <p:nvSpPr>
          <p:cNvPr id="392198" name="Line 6"/>
          <p:cNvSpPr>
            <a:spLocks noChangeShapeType="1"/>
          </p:cNvSpPr>
          <p:nvPr/>
        </p:nvSpPr>
        <p:spPr bwMode="auto">
          <a:xfrm>
            <a:off x="1600200" y="6934200"/>
            <a:ext cx="76200" cy="0"/>
          </a:xfrm>
          <a:prstGeom prst="line">
            <a:avLst/>
          </a:prstGeom>
          <a:noFill/>
          <a:ln w="9525">
            <a:solidFill>
              <a:schemeClr val="tx1"/>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6" name="Text Box 2"/>
          <p:cNvSpPr txBox="1">
            <a:spLocks noChangeArrowheads="1"/>
          </p:cNvSpPr>
          <p:nvPr/>
        </p:nvSpPr>
        <p:spPr bwMode="auto">
          <a:xfrm>
            <a:off x="152400" y="0"/>
            <a:ext cx="8229600" cy="523220"/>
          </a:xfrm>
          <a:prstGeom prst="rect">
            <a:avLst/>
          </a:prstGeom>
          <a:noFill/>
          <a:ln w="9525">
            <a:noFill/>
            <a:miter lim="800000"/>
            <a:headEnd/>
            <a:tailEnd/>
          </a:ln>
        </p:spPr>
        <p:txBody>
          <a:bodyPr>
            <a:spAutoFit/>
          </a:bodyPr>
          <a:lstStyle/>
          <a:p>
            <a:pPr algn="ctr">
              <a:spcBef>
                <a:spcPct val="50000"/>
              </a:spcBef>
              <a:defRPr/>
            </a:pPr>
            <a:r>
              <a:rPr lang="en-US" sz="2800" dirty="0">
                <a:latin typeface="Calibri"/>
              </a:rPr>
              <a:t>TS07 model : Spatial structure</a:t>
            </a:r>
          </a:p>
        </p:txBody>
      </p:sp>
      <p:graphicFrame>
        <p:nvGraphicFramePr>
          <p:cNvPr id="4098" name="Object 3"/>
          <p:cNvGraphicFramePr>
            <a:graphicFrameLocks noChangeAspect="1"/>
          </p:cNvGraphicFramePr>
          <p:nvPr/>
        </p:nvGraphicFramePr>
        <p:xfrm>
          <a:off x="1532021" y="685800"/>
          <a:ext cx="5249779" cy="457200"/>
        </p:xfrm>
        <a:graphic>
          <a:graphicData uri="http://schemas.openxmlformats.org/presentationml/2006/ole">
            <p:oleObj spid="_x0000_s4098" name="Equation" r:id="rId3" imgW="2628720" imgH="228600" progId="">
              <p:embed/>
            </p:oleObj>
          </a:graphicData>
        </a:graphic>
      </p:graphicFrame>
      <p:graphicFrame>
        <p:nvGraphicFramePr>
          <p:cNvPr id="4099" name="Object 4"/>
          <p:cNvGraphicFramePr>
            <a:graphicFrameLocks noChangeAspect="1"/>
          </p:cNvGraphicFramePr>
          <p:nvPr/>
        </p:nvGraphicFramePr>
        <p:xfrm>
          <a:off x="1789113" y="1651000"/>
          <a:ext cx="4306887" cy="657225"/>
        </p:xfrm>
        <a:graphic>
          <a:graphicData uri="http://schemas.openxmlformats.org/presentationml/2006/ole">
            <p:oleObj spid="_x0000_s4099" name="Equation" r:id="rId4" imgW="2831760" imgH="431640" progId="">
              <p:embed/>
            </p:oleObj>
          </a:graphicData>
        </a:graphic>
      </p:graphicFrame>
      <p:graphicFrame>
        <p:nvGraphicFramePr>
          <p:cNvPr id="4100" name="Object 5"/>
          <p:cNvGraphicFramePr>
            <a:graphicFrameLocks noChangeAspect="1"/>
          </p:cNvGraphicFramePr>
          <p:nvPr/>
        </p:nvGraphicFramePr>
        <p:xfrm>
          <a:off x="6705599" y="1752600"/>
          <a:ext cx="1625061" cy="427038"/>
        </p:xfrm>
        <a:graphic>
          <a:graphicData uri="http://schemas.openxmlformats.org/presentationml/2006/ole">
            <p:oleObj spid="_x0000_s4100" name="Equation" r:id="rId5" imgW="1015920" imgH="266400" progId="">
              <p:embed/>
            </p:oleObj>
          </a:graphicData>
        </a:graphic>
      </p:graphicFrame>
      <p:sp>
        <p:nvSpPr>
          <p:cNvPr id="331808" name="AutoShape 32"/>
          <p:cNvSpPr>
            <a:spLocks/>
          </p:cNvSpPr>
          <p:nvPr/>
        </p:nvSpPr>
        <p:spPr bwMode="auto">
          <a:xfrm rot="5400000">
            <a:off x="3924300" y="190500"/>
            <a:ext cx="228600" cy="2133600"/>
          </a:xfrm>
          <a:prstGeom prst="rightBrace">
            <a:avLst>
              <a:gd name="adj1" fmla="val 63889"/>
              <a:gd name="adj2" fmla="val 50000"/>
            </a:avLst>
          </a:prstGeom>
          <a:noFill/>
          <a:ln w="15875">
            <a:solidFill>
              <a:srgbClr val="0000FF"/>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331825" name="Freeform 49"/>
          <p:cNvSpPr>
            <a:spLocks/>
          </p:cNvSpPr>
          <p:nvPr/>
        </p:nvSpPr>
        <p:spPr bwMode="auto">
          <a:xfrm>
            <a:off x="4059238" y="1371600"/>
            <a:ext cx="485775" cy="139698"/>
          </a:xfrm>
          <a:custGeom>
            <a:avLst/>
            <a:gdLst/>
            <a:ahLst/>
            <a:cxnLst>
              <a:cxn ang="0">
                <a:pos x="0" y="0"/>
              </a:cxn>
              <a:cxn ang="0">
                <a:pos x="0" y="414"/>
              </a:cxn>
            </a:cxnLst>
            <a:rect l="0" t="0" r="r" b="b"/>
            <a:pathLst>
              <a:path w="1" h="414">
                <a:moveTo>
                  <a:pt x="0" y="0"/>
                </a:moveTo>
                <a:lnTo>
                  <a:pt x="0" y="414"/>
                </a:lnTo>
              </a:path>
            </a:pathLst>
          </a:custGeom>
          <a:noFill/>
          <a:ln w="12700" cap="flat" cmpd="sng">
            <a:solidFill>
              <a:srgbClr val="0000FF"/>
            </a:solidFill>
            <a:prstDash val="solid"/>
            <a:miter lim="800000"/>
            <a:headEnd type="none" w="med" len="me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331826" name="Rectangle 50"/>
          <p:cNvSpPr>
            <a:spLocks noChangeArrowheads="1"/>
          </p:cNvSpPr>
          <p:nvPr/>
        </p:nvSpPr>
        <p:spPr bwMode="auto">
          <a:xfrm>
            <a:off x="1331913" y="1524000"/>
            <a:ext cx="5068887" cy="914400"/>
          </a:xfrm>
          <a:prstGeom prst="rect">
            <a:avLst/>
          </a:prstGeom>
          <a:noFill/>
          <a:ln w="12700">
            <a:solidFill>
              <a:srgbClr val="0000FF"/>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grpSp>
        <p:nvGrpSpPr>
          <p:cNvPr id="32" name="Group 31"/>
          <p:cNvGrpSpPr/>
          <p:nvPr/>
        </p:nvGrpSpPr>
        <p:grpSpPr>
          <a:xfrm>
            <a:off x="381000" y="3621088"/>
            <a:ext cx="8077200" cy="2855912"/>
            <a:chOff x="381000" y="3621088"/>
            <a:chExt cx="8077200" cy="2855912"/>
          </a:xfrm>
        </p:grpSpPr>
        <p:sp>
          <p:nvSpPr>
            <p:cNvPr id="4110" name="Text Box 2"/>
            <p:cNvSpPr txBox="1">
              <a:spLocks noChangeArrowheads="1"/>
            </p:cNvSpPr>
            <p:nvPr/>
          </p:nvSpPr>
          <p:spPr bwMode="auto">
            <a:xfrm>
              <a:off x="457200" y="3621088"/>
              <a:ext cx="8001000"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b="0" dirty="0">
                  <a:solidFill>
                    <a:srgbClr val="FF0000"/>
                  </a:solidFill>
                  <a:latin typeface="Calibri"/>
                </a:rPr>
                <a:t>Basic idea: Magnetic field of an </a:t>
              </a:r>
              <a:r>
                <a:rPr lang="en-US" sz="1800" b="0" dirty="0" err="1">
                  <a:solidFill>
                    <a:srgbClr val="FF0000"/>
                  </a:solidFill>
                  <a:latin typeface="Calibri"/>
                </a:rPr>
                <a:t>axisymmetric</a:t>
              </a:r>
              <a:r>
                <a:rPr lang="en-US" sz="1800" b="0" dirty="0">
                  <a:solidFill>
                    <a:srgbClr val="FF0000"/>
                  </a:solidFill>
                  <a:latin typeface="Calibri"/>
                </a:rPr>
                <a:t> current </a:t>
              </a:r>
              <a:r>
                <a:rPr lang="en-US" sz="1800" b="0" dirty="0" smtClean="0">
                  <a:solidFill>
                    <a:srgbClr val="FF0000"/>
                  </a:solidFill>
                  <a:latin typeface="Calibri"/>
                </a:rPr>
                <a:t>disc </a:t>
              </a:r>
              <a:r>
                <a:rPr lang="en-US" sz="1800" b="0" dirty="0" smtClean="0">
                  <a:solidFill>
                    <a:srgbClr val="000000"/>
                  </a:solidFill>
                  <a:latin typeface="Calibri"/>
                </a:rPr>
                <a:t>[</a:t>
              </a:r>
              <a:r>
                <a:rPr lang="en-US" sz="1800" b="0" i="1" dirty="0" err="1" smtClean="0">
                  <a:solidFill>
                    <a:srgbClr val="000000"/>
                  </a:solidFill>
                  <a:latin typeface="Calibri"/>
                </a:rPr>
                <a:t>Tsyganenko</a:t>
              </a:r>
              <a:r>
                <a:rPr lang="en-US" sz="1800" b="0" dirty="0" smtClean="0">
                  <a:solidFill>
                    <a:srgbClr val="000000"/>
                  </a:solidFill>
                  <a:latin typeface="Calibri"/>
                </a:rPr>
                <a:t>, 1989] </a:t>
              </a:r>
              <a:endParaRPr lang="en-US" sz="1800" b="0" dirty="0">
                <a:solidFill>
                  <a:srgbClr val="000000"/>
                </a:solidFill>
                <a:latin typeface="Calibri"/>
              </a:endParaRPr>
            </a:p>
          </p:txBody>
        </p:sp>
        <p:sp>
          <p:nvSpPr>
            <p:cNvPr id="4111" name="Text Box 3"/>
            <p:cNvSpPr txBox="1">
              <a:spLocks noChangeArrowheads="1"/>
            </p:cNvSpPr>
            <p:nvPr/>
          </p:nvSpPr>
          <p:spPr bwMode="auto">
            <a:xfrm>
              <a:off x="381000" y="4143375"/>
              <a:ext cx="236220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b="0" dirty="0">
                  <a:solidFill>
                    <a:srgbClr val="000000"/>
                  </a:solidFill>
                  <a:latin typeface="Arial Unicode MS" charset="0"/>
                </a:rPr>
                <a:t>Ampere’s equation</a:t>
              </a:r>
            </a:p>
          </p:txBody>
        </p:sp>
        <p:graphicFrame>
          <p:nvGraphicFramePr>
            <p:cNvPr id="4101" name="Object 14"/>
            <p:cNvGraphicFramePr>
              <a:graphicFrameLocks noChangeAspect="1"/>
            </p:cNvGraphicFramePr>
            <p:nvPr/>
          </p:nvGraphicFramePr>
          <p:xfrm>
            <a:off x="2514600" y="4067175"/>
            <a:ext cx="3505200" cy="673100"/>
          </p:xfrm>
          <a:graphic>
            <a:graphicData uri="http://schemas.openxmlformats.org/presentationml/2006/ole">
              <p:oleObj spid="_x0000_s4101" name="Equation" r:id="rId6" imgW="2450880" imgH="469800" progId="">
                <p:embed/>
              </p:oleObj>
            </a:graphicData>
          </a:graphic>
        </p:graphicFrame>
        <p:sp>
          <p:nvSpPr>
            <p:cNvPr id="4112" name="Text Box 6"/>
            <p:cNvSpPr txBox="1">
              <a:spLocks noChangeArrowheads="1"/>
            </p:cNvSpPr>
            <p:nvPr/>
          </p:nvSpPr>
          <p:spPr bwMode="auto">
            <a:xfrm>
              <a:off x="457200" y="4829175"/>
              <a:ext cx="297180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b="0" dirty="0">
                  <a:solidFill>
                    <a:srgbClr val="000000"/>
                  </a:solidFill>
                  <a:latin typeface="Arial Unicode MS" charset="0"/>
                </a:rPr>
                <a:t>Solution</a:t>
              </a:r>
              <a:r>
                <a:rPr lang="en-US" sz="1600" b="0" dirty="0" smtClean="0">
                  <a:solidFill>
                    <a:srgbClr val="000000"/>
                  </a:solidFill>
                  <a:latin typeface="Arial Unicode MS" charset="0"/>
                </a:rPr>
                <a:t> </a:t>
              </a:r>
              <a:endParaRPr lang="en-US" sz="1600" b="0" dirty="0">
                <a:solidFill>
                  <a:srgbClr val="000000"/>
                </a:solidFill>
                <a:latin typeface="Arial Unicode MS" charset="0"/>
              </a:endParaRPr>
            </a:p>
          </p:txBody>
        </p:sp>
        <p:sp>
          <p:nvSpPr>
            <p:cNvPr id="18" name="Oval 9"/>
            <p:cNvSpPr>
              <a:spLocks noChangeArrowheads="1"/>
            </p:cNvSpPr>
            <p:nvPr/>
          </p:nvSpPr>
          <p:spPr bwMode="auto">
            <a:xfrm>
              <a:off x="5867400" y="4905375"/>
              <a:ext cx="2590800" cy="762000"/>
            </a:xfrm>
            <a:prstGeom prst="ellipse">
              <a:avLst/>
            </a:prstGeom>
            <a:solidFill>
              <a:srgbClr val="C0C0C0"/>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19" name="Oval 10"/>
            <p:cNvSpPr>
              <a:spLocks noChangeArrowheads="1"/>
            </p:cNvSpPr>
            <p:nvPr/>
          </p:nvSpPr>
          <p:spPr bwMode="auto">
            <a:xfrm>
              <a:off x="5867400" y="4953000"/>
              <a:ext cx="2590800" cy="762000"/>
            </a:xfrm>
            <a:prstGeom prst="ellipse">
              <a:avLst/>
            </a:prstGeom>
            <a:no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20" name="Line 11"/>
            <p:cNvSpPr>
              <a:spLocks noChangeShapeType="1"/>
            </p:cNvSpPr>
            <p:nvPr/>
          </p:nvSpPr>
          <p:spPr bwMode="auto">
            <a:xfrm flipV="1">
              <a:off x="7086600" y="4524375"/>
              <a:ext cx="0" cy="762000"/>
            </a:xfrm>
            <a:prstGeom prst="line">
              <a:avLst/>
            </a:prstGeom>
            <a:noFill/>
            <a:ln w="12700">
              <a:solidFill>
                <a:srgbClr val="000000"/>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21" name="Line 12"/>
            <p:cNvSpPr>
              <a:spLocks noChangeShapeType="1"/>
            </p:cNvSpPr>
            <p:nvPr/>
          </p:nvSpPr>
          <p:spPr bwMode="auto">
            <a:xfrm flipH="1">
              <a:off x="6858000" y="5286375"/>
              <a:ext cx="228600" cy="228600"/>
            </a:xfrm>
            <a:prstGeom prst="line">
              <a:avLst/>
            </a:prstGeom>
            <a:noFill/>
            <a:ln w="12700">
              <a:solidFill>
                <a:srgbClr val="000000"/>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22" name="Line 13"/>
            <p:cNvSpPr>
              <a:spLocks noChangeShapeType="1"/>
            </p:cNvSpPr>
            <p:nvPr/>
          </p:nvSpPr>
          <p:spPr bwMode="auto">
            <a:xfrm flipV="1">
              <a:off x="7086600" y="5286375"/>
              <a:ext cx="457200" cy="0"/>
            </a:xfrm>
            <a:prstGeom prst="line">
              <a:avLst/>
            </a:prstGeom>
            <a:noFill/>
            <a:ln w="12700">
              <a:solidFill>
                <a:srgbClr val="000000"/>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23" name="Text Box 14"/>
            <p:cNvSpPr txBox="1">
              <a:spLocks noChangeArrowheads="1"/>
            </p:cNvSpPr>
            <p:nvPr/>
          </p:nvSpPr>
          <p:spPr bwMode="auto">
            <a:xfrm>
              <a:off x="7086600" y="4448175"/>
              <a:ext cx="304800" cy="304800"/>
            </a:xfrm>
            <a:prstGeom prst="rect">
              <a:avLst/>
            </a:prstGeom>
            <a:noFill/>
            <a:ln w="9525">
              <a:noFill/>
              <a:miter lim="800000"/>
              <a:headEnd/>
              <a:tailEnd/>
            </a:ln>
            <a:effectLst/>
          </p:spPr>
          <p:txBody>
            <a:bodyPr>
              <a:spAutoFit/>
            </a:bodyPr>
            <a:lstStyle/>
            <a:p>
              <a:pPr>
                <a:spcBef>
                  <a:spcPct val="50000"/>
                </a:spcBef>
                <a:defRPr/>
              </a:pPr>
              <a:r>
                <a:rPr lang="en-US" sz="1400">
                  <a:solidFill>
                    <a:srgbClr val="000000"/>
                  </a:solidFill>
                  <a:effectLst>
                    <a:outerShdw blurRad="38100" dist="38100" dir="2700000" algn="tl">
                      <a:srgbClr val="C0C0C0"/>
                    </a:outerShdw>
                  </a:effectLst>
                  <a:latin typeface="Tahoma" pitchFamily="34" charset="0"/>
                </a:rPr>
                <a:t>z</a:t>
              </a:r>
            </a:p>
          </p:txBody>
        </p:sp>
        <p:sp>
          <p:nvSpPr>
            <p:cNvPr id="24" name="Text Box 15"/>
            <p:cNvSpPr txBox="1">
              <a:spLocks noChangeArrowheads="1"/>
            </p:cNvSpPr>
            <p:nvPr/>
          </p:nvSpPr>
          <p:spPr bwMode="auto">
            <a:xfrm>
              <a:off x="7534275" y="5133975"/>
              <a:ext cx="304800" cy="304800"/>
            </a:xfrm>
            <a:prstGeom prst="rect">
              <a:avLst/>
            </a:prstGeom>
            <a:noFill/>
            <a:ln w="9525">
              <a:noFill/>
              <a:miter lim="800000"/>
              <a:headEnd/>
              <a:tailEnd/>
            </a:ln>
            <a:effectLst/>
          </p:spPr>
          <p:txBody>
            <a:bodyPr>
              <a:spAutoFit/>
            </a:bodyPr>
            <a:lstStyle/>
            <a:p>
              <a:pPr>
                <a:spcBef>
                  <a:spcPct val="50000"/>
                </a:spcBef>
                <a:defRPr/>
              </a:pPr>
              <a:r>
                <a:rPr lang="en-US" sz="1400">
                  <a:solidFill>
                    <a:srgbClr val="000000"/>
                  </a:solidFill>
                  <a:effectLst>
                    <a:outerShdw blurRad="38100" dist="38100" dir="2700000" algn="tl">
                      <a:srgbClr val="C0C0C0"/>
                    </a:outerShdw>
                  </a:effectLst>
                  <a:latin typeface="Tahoma" pitchFamily="34" charset="0"/>
                </a:rPr>
                <a:t>y</a:t>
              </a:r>
            </a:p>
          </p:txBody>
        </p:sp>
        <p:sp>
          <p:nvSpPr>
            <p:cNvPr id="25" name="Text Box 16"/>
            <p:cNvSpPr txBox="1">
              <a:spLocks noChangeArrowheads="1"/>
            </p:cNvSpPr>
            <p:nvPr/>
          </p:nvSpPr>
          <p:spPr bwMode="auto">
            <a:xfrm>
              <a:off x="6553200" y="5286375"/>
              <a:ext cx="304800" cy="304800"/>
            </a:xfrm>
            <a:prstGeom prst="rect">
              <a:avLst/>
            </a:prstGeom>
            <a:noFill/>
            <a:ln w="9525">
              <a:noFill/>
              <a:miter lim="800000"/>
              <a:headEnd/>
              <a:tailEnd/>
            </a:ln>
            <a:effectLst/>
          </p:spPr>
          <p:txBody>
            <a:bodyPr>
              <a:spAutoFit/>
            </a:bodyPr>
            <a:lstStyle/>
            <a:p>
              <a:pPr>
                <a:spcBef>
                  <a:spcPct val="50000"/>
                </a:spcBef>
                <a:defRPr/>
              </a:pPr>
              <a:r>
                <a:rPr lang="en-US" sz="1400">
                  <a:solidFill>
                    <a:srgbClr val="000000"/>
                  </a:solidFill>
                  <a:effectLst>
                    <a:outerShdw blurRad="38100" dist="38100" dir="2700000" algn="tl">
                      <a:srgbClr val="C0C0C0"/>
                    </a:outerShdw>
                  </a:effectLst>
                  <a:latin typeface="Tahoma" pitchFamily="34" charset="0"/>
                </a:rPr>
                <a:t>x</a:t>
              </a:r>
            </a:p>
          </p:txBody>
        </p:sp>
        <p:sp>
          <p:nvSpPr>
            <p:cNvPr id="26" name="AutoShape 17"/>
            <p:cNvSpPr>
              <a:spLocks noChangeArrowheads="1"/>
            </p:cNvSpPr>
            <p:nvPr/>
          </p:nvSpPr>
          <p:spPr bwMode="auto">
            <a:xfrm>
              <a:off x="8001000" y="5133975"/>
              <a:ext cx="152400" cy="304800"/>
            </a:xfrm>
            <a:prstGeom prst="curvedLeftArrow">
              <a:avLst>
                <a:gd name="adj1" fmla="val 40000"/>
                <a:gd name="adj2" fmla="val 80000"/>
                <a:gd name="adj3" fmla="val 33333"/>
              </a:avLst>
            </a:prstGeom>
            <a:solidFill>
              <a:schemeClr val="accent1"/>
            </a:solidFill>
            <a:ln w="9525">
              <a:solidFill>
                <a:schemeClr val="tx1"/>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27" name="Text Box 18"/>
            <p:cNvSpPr txBox="1">
              <a:spLocks noChangeArrowheads="1"/>
            </p:cNvSpPr>
            <p:nvPr/>
          </p:nvSpPr>
          <p:spPr bwMode="auto">
            <a:xfrm>
              <a:off x="7924800" y="4676775"/>
              <a:ext cx="381000" cy="33655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600" b="0" i="1">
                  <a:solidFill>
                    <a:srgbClr val="33CCCC"/>
                  </a:solidFill>
                  <a:effectLst>
                    <a:outerShdw blurRad="38100" dist="38100" dir="2700000" algn="tl">
                      <a:srgbClr val="DDDDDD"/>
                    </a:outerShdw>
                  </a:effectLst>
                </a:rPr>
                <a:t>J</a:t>
              </a:r>
              <a:r>
                <a:rPr lang="en-US" sz="1600" b="0" i="1" baseline="-25000">
                  <a:solidFill>
                    <a:srgbClr val="33CCCC"/>
                  </a:solidFill>
                  <a:effectLst>
                    <a:outerShdw blurRad="38100" dist="38100" dir="2700000" algn="tl">
                      <a:srgbClr val="DDDDDD"/>
                    </a:outerShdw>
                  </a:effectLst>
                  <a:latin typeface="Symbol" charset="2"/>
                </a:rPr>
                <a:t>f</a:t>
              </a:r>
            </a:p>
          </p:txBody>
        </p:sp>
        <p:graphicFrame>
          <p:nvGraphicFramePr>
            <p:cNvPr id="4102" name="Object 15"/>
            <p:cNvGraphicFramePr>
              <a:graphicFrameLocks noChangeAspect="1"/>
            </p:cNvGraphicFramePr>
            <p:nvPr/>
          </p:nvGraphicFramePr>
          <p:xfrm>
            <a:off x="1289050" y="4991100"/>
            <a:ext cx="4044950" cy="495300"/>
          </p:xfrm>
          <a:graphic>
            <a:graphicData uri="http://schemas.openxmlformats.org/presentationml/2006/ole">
              <p:oleObj spid="_x0000_s4102" name="Equation" r:id="rId7" imgW="2692080" imgH="330120" progId="">
                <p:embed/>
              </p:oleObj>
            </a:graphicData>
          </a:graphic>
        </p:graphicFrame>
        <p:sp>
          <p:nvSpPr>
            <p:cNvPr id="4123" name="Text Box 7"/>
            <p:cNvSpPr txBox="1">
              <a:spLocks noChangeArrowheads="1"/>
            </p:cNvSpPr>
            <p:nvPr/>
          </p:nvSpPr>
          <p:spPr bwMode="auto">
            <a:xfrm>
              <a:off x="609600" y="5892224"/>
              <a:ext cx="1143000" cy="58477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0" dirty="0">
                  <a:solidFill>
                    <a:srgbClr val="000000"/>
                  </a:solidFill>
                  <a:latin typeface="Arial Unicode MS" charset="0"/>
                </a:rPr>
                <a:t>Finite</a:t>
              </a:r>
              <a:r>
                <a:rPr lang="en-US" sz="1600" b="0" dirty="0" smtClean="0">
                  <a:solidFill>
                    <a:srgbClr val="000000"/>
                  </a:solidFill>
                  <a:latin typeface="Arial Unicode MS" charset="0"/>
                </a:rPr>
                <a:t> sum </a:t>
              </a:r>
              <a:r>
                <a:rPr lang="en-US" sz="1600" b="0" dirty="0">
                  <a:solidFill>
                    <a:srgbClr val="000000"/>
                  </a:solidFill>
                  <a:latin typeface="Arial Unicode MS" charset="0"/>
                </a:rPr>
                <a:t>form:</a:t>
              </a:r>
            </a:p>
          </p:txBody>
        </p:sp>
        <p:graphicFrame>
          <p:nvGraphicFramePr>
            <p:cNvPr id="4103" name="Object 8"/>
            <p:cNvGraphicFramePr>
              <a:graphicFrameLocks noChangeAspect="1"/>
            </p:cNvGraphicFramePr>
            <p:nvPr/>
          </p:nvGraphicFramePr>
          <p:xfrm>
            <a:off x="2057400" y="5791200"/>
            <a:ext cx="5334000" cy="660400"/>
          </p:xfrm>
          <a:graphic>
            <a:graphicData uri="http://schemas.openxmlformats.org/presentationml/2006/ole">
              <p:oleObj spid="_x0000_s4103" name="Equation" r:id="rId8" imgW="3492360" imgH="431640" progId="">
                <p:embed/>
              </p:oleObj>
            </a:graphicData>
          </a:graphic>
        </p:graphicFrame>
      </p:grpSp>
      <p:sp>
        <p:nvSpPr>
          <p:cNvPr id="28" name="Text Box 30"/>
          <p:cNvSpPr txBox="1">
            <a:spLocks noChangeArrowheads="1"/>
          </p:cNvSpPr>
          <p:nvPr/>
        </p:nvSpPr>
        <p:spPr bwMode="auto">
          <a:xfrm>
            <a:off x="228600" y="2706469"/>
            <a:ext cx="1600200" cy="646331"/>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800" b="0" dirty="0">
                <a:solidFill>
                  <a:schemeClr val="bg2"/>
                </a:solidFill>
                <a:effectLst>
                  <a:outerShdw blurRad="38100" dist="38100" dir="2700000" algn="tl">
                    <a:srgbClr val="DDDDDD"/>
                  </a:outerShdw>
                </a:effectLst>
                <a:latin typeface="Calibri"/>
              </a:rPr>
              <a:t>Sample basis function</a:t>
            </a:r>
            <a:r>
              <a:rPr lang="en-US" sz="1800" b="0" dirty="0" smtClean="0">
                <a:solidFill>
                  <a:schemeClr val="bg2"/>
                </a:solidFill>
                <a:effectLst>
                  <a:outerShdw blurRad="38100" dist="38100" dir="2700000" algn="tl">
                    <a:srgbClr val="DDDDDD"/>
                  </a:outerShdw>
                </a:effectLst>
                <a:latin typeface="Calibri"/>
              </a:rPr>
              <a:t> </a:t>
            </a:r>
            <a:endParaRPr lang="en-US" sz="1800" b="0" dirty="0">
              <a:solidFill>
                <a:schemeClr val="bg2"/>
              </a:solidFill>
              <a:effectLst>
                <a:outerShdw blurRad="38100" dist="38100" dir="2700000" algn="tl">
                  <a:srgbClr val="DDDDDD"/>
                </a:outerShdw>
              </a:effectLst>
              <a:latin typeface="Calibri"/>
              <a:sym typeface="Symbol" charset="2"/>
            </a:endParaRPr>
          </a:p>
        </p:txBody>
      </p:sp>
      <p:graphicFrame>
        <p:nvGraphicFramePr>
          <p:cNvPr id="29" name="Object 31"/>
          <p:cNvGraphicFramePr>
            <a:graphicFrameLocks noChangeAspect="1"/>
          </p:cNvGraphicFramePr>
          <p:nvPr/>
        </p:nvGraphicFramePr>
        <p:xfrm>
          <a:off x="1676400" y="2689225"/>
          <a:ext cx="5292725" cy="663575"/>
        </p:xfrm>
        <a:graphic>
          <a:graphicData uri="http://schemas.openxmlformats.org/presentationml/2006/ole">
            <p:oleObj spid="_x0000_s4106" name="Equation" r:id="rId9" imgW="3657600" imgH="457200" progId="">
              <p:embed/>
            </p:oleObj>
          </a:graphicData>
        </a:graphic>
      </p:graphicFrame>
      <p:graphicFrame>
        <p:nvGraphicFramePr>
          <p:cNvPr id="31" name="Object 30"/>
          <p:cNvGraphicFramePr>
            <a:graphicFrameLocks noChangeAspect="1"/>
          </p:cNvGraphicFramePr>
          <p:nvPr/>
        </p:nvGraphicFramePr>
        <p:xfrm>
          <a:off x="7391399" y="2590800"/>
          <a:ext cx="1295401" cy="748904"/>
        </p:xfrm>
        <a:graphic>
          <a:graphicData uri="http://schemas.openxmlformats.org/presentationml/2006/ole">
            <p:oleObj spid="_x0000_s4108" name="Equation" r:id="rId10" imgW="812800" imgH="46990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6226" name="Text Box 2"/>
          <p:cNvSpPr txBox="1">
            <a:spLocks noChangeArrowheads="1"/>
          </p:cNvSpPr>
          <p:nvPr/>
        </p:nvSpPr>
        <p:spPr bwMode="auto">
          <a:xfrm>
            <a:off x="381000" y="0"/>
            <a:ext cx="8229600" cy="523220"/>
          </a:xfrm>
          <a:prstGeom prst="rect">
            <a:avLst/>
          </a:prstGeom>
          <a:noFill/>
          <a:ln w="9525">
            <a:noFill/>
            <a:miter lim="800000"/>
            <a:headEnd/>
            <a:tailEnd/>
          </a:ln>
          <a:effectLst/>
        </p:spPr>
        <p:txBody>
          <a:bodyPr>
            <a:spAutoFit/>
          </a:bodyPr>
          <a:lstStyle/>
          <a:p>
            <a:pPr algn="ctr">
              <a:spcBef>
                <a:spcPct val="50000"/>
              </a:spcBef>
              <a:defRPr/>
            </a:pPr>
            <a:r>
              <a:rPr lang="en-US" sz="2800" dirty="0">
                <a:latin typeface="Calibri"/>
              </a:rPr>
              <a:t>Modeling field-aligned currents</a:t>
            </a:r>
          </a:p>
        </p:txBody>
      </p:sp>
      <p:sp>
        <p:nvSpPr>
          <p:cNvPr id="436227" name="Text Box 3"/>
          <p:cNvSpPr txBox="1">
            <a:spLocks noChangeArrowheads="1"/>
          </p:cNvSpPr>
          <p:nvPr/>
        </p:nvSpPr>
        <p:spPr bwMode="auto">
          <a:xfrm>
            <a:off x="228600" y="1312862"/>
            <a:ext cx="2590800" cy="701675"/>
          </a:xfrm>
          <a:prstGeom prst="rect">
            <a:avLst/>
          </a:prstGeom>
          <a:noFill/>
          <a:ln w="9525">
            <a:noFill/>
            <a:miter lim="800000"/>
            <a:headEnd/>
            <a:tailEnd/>
          </a:ln>
          <a:effectLst/>
        </p:spPr>
        <p:txBody>
          <a:bodyPr>
            <a:spAutoFit/>
          </a:bodyPr>
          <a:lstStyle/>
          <a:p>
            <a:pPr>
              <a:spcBef>
                <a:spcPct val="50000"/>
              </a:spcBef>
              <a:defRPr/>
            </a:pPr>
            <a:r>
              <a:rPr lang="en-US" sz="2000" dirty="0">
                <a:effectLst>
                  <a:outerShdw blurRad="38100" dist="38100" dir="2700000" algn="tl">
                    <a:srgbClr val="C0C0C0"/>
                  </a:outerShdw>
                </a:effectLst>
                <a:latin typeface="Calibri"/>
              </a:rPr>
              <a:t>Main module [</a:t>
            </a:r>
            <a:r>
              <a:rPr lang="en-US" sz="2000" dirty="0" err="1">
                <a:effectLst>
                  <a:outerShdw blurRad="38100" dist="38100" dir="2700000" algn="tl">
                    <a:srgbClr val="C0C0C0"/>
                  </a:outerShdw>
                </a:effectLst>
                <a:latin typeface="Calibri"/>
              </a:rPr>
              <a:t>Tsyganenko</a:t>
            </a:r>
            <a:r>
              <a:rPr lang="en-US" sz="2000" dirty="0">
                <a:effectLst>
                  <a:outerShdw blurRad="38100" dist="38100" dir="2700000" algn="tl">
                    <a:srgbClr val="C0C0C0"/>
                  </a:outerShdw>
                </a:effectLst>
                <a:latin typeface="Calibri"/>
              </a:rPr>
              <a:t>, 2002]</a:t>
            </a:r>
          </a:p>
        </p:txBody>
      </p:sp>
      <p:sp>
        <p:nvSpPr>
          <p:cNvPr id="436228" name="Text Box 4"/>
          <p:cNvSpPr txBox="1">
            <a:spLocks noChangeArrowheads="1"/>
          </p:cNvSpPr>
          <p:nvPr/>
        </p:nvSpPr>
        <p:spPr bwMode="auto">
          <a:xfrm>
            <a:off x="304800" y="3886200"/>
            <a:ext cx="1981200" cy="1015663"/>
          </a:xfrm>
          <a:prstGeom prst="rect">
            <a:avLst/>
          </a:prstGeom>
          <a:noFill/>
          <a:ln w="9525">
            <a:noFill/>
            <a:miter lim="800000"/>
            <a:headEnd/>
            <a:tailEnd/>
          </a:ln>
          <a:effectLst/>
        </p:spPr>
        <p:txBody>
          <a:bodyPr wrap="square">
            <a:spAutoFit/>
          </a:bodyPr>
          <a:lstStyle/>
          <a:p>
            <a:pPr>
              <a:spcBef>
                <a:spcPct val="50000"/>
              </a:spcBef>
              <a:defRPr/>
            </a:pPr>
            <a:r>
              <a:rPr lang="en-US" sz="2000" dirty="0">
                <a:effectLst>
                  <a:outerShdw blurRad="38100" dist="38100" dir="2700000" algn="tl">
                    <a:srgbClr val="C0C0C0"/>
                  </a:outerShdw>
                </a:effectLst>
                <a:latin typeface="Calibri"/>
              </a:rPr>
              <a:t>Coupling with equatorial currents</a:t>
            </a:r>
          </a:p>
        </p:txBody>
      </p:sp>
      <p:pic>
        <p:nvPicPr>
          <p:cNvPr id="11269" name="Picture 5" descr="fac"/>
          <p:cNvPicPr>
            <a:picLocks noGrp="1" noChangeAspect="1" noChangeArrowheads="1"/>
          </p:cNvPicPr>
          <p:nvPr>
            <p:ph sz="half" idx="1"/>
          </p:nvPr>
        </p:nvPicPr>
        <p:blipFill>
          <a:blip r:embed="rId2"/>
          <a:srcRect/>
          <a:stretch>
            <a:fillRect/>
          </a:stretch>
        </p:blipFill>
        <p:spPr>
          <a:xfrm>
            <a:off x="2702224" y="3429000"/>
            <a:ext cx="4841576" cy="2921202"/>
          </a:xfrm>
          <a:noFill/>
        </p:spPr>
      </p:pic>
      <p:pic>
        <p:nvPicPr>
          <p:cNvPr id="11270" name="Picture 6" descr="fac1"/>
          <p:cNvPicPr>
            <a:picLocks noGrp="1" noChangeAspect="1" noChangeArrowheads="1"/>
          </p:cNvPicPr>
          <p:nvPr>
            <p:ph sz="half" idx="2"/>
          </p:nvPr>
        </p:nvPicPr>
        <p:blipFill>
          <a:blip r:embed="rId3"/>
          <a:srcRect/>
          <a:stretch>
            <a:fillRect/>
          </a:stretch>
        </p:blipFill>
        <p:spPr>
          <a:xfrm>
            <a:off x="2895600" y="627062"/>
            <a:ext cx="5562600" cy="2497138"/>
          </a:xfrm>
          <a:noFill/>
        </p:spPr>
      </p:pic>
      <p:sp>
        <p:nvSpPr>
          <p:cNvPr id="436231" name="Text Box 7"/>
          <p:cNvSpPr txBox="1">
            <a:spLocks noChangeArrowheads="1"/>
          </p:cNvSpPr>
          <p:nvPr/>
        </p:nvSpPr>
        <p:spPr bwMode="auto">
          <a:xfrm>
            <a:off x="2362200" y="3429000"/>
            <a:ext cx="2029121" cy="338554"/>
          </a:xfrm>
          <a:prstGeom prst="rect">
            <a:avLst/>
          </a:prstGeom>
          <a:noFill/>
          <a:ln w="9525">
            <a:noFill/>
            <a:miter lim="800000"/>
            <a:headEnd/>
            <a:tailEnd/>
          </a:ln>
          <a:effectLst/>
        </p:spPr>
        <p:txBody>
          <a:bodyPr wrap="none">
            <a:prstTxWarp prst="textNoShape">
              <a:avLst/>
            </a:prstTxWarp>
            <a:spAutoFit/>
          </a:bodyPr>
          <a:lstStyle/>
          <a:p>
            <a:r>
              <a:rPr lang="en-US" sz="1600" dirty="0">
                <a:effectLst>
                  <a:outerShdw blurRad="38100" dist="38100" dir="2700000" algn="tl">
                    <a:srgbClr val="DDDDDD"/>
                  </a:outerShdw>
                </a:effectLst>
                <a:latin typeface="Calibri"/>
              </a:rPr>
              <a:t>Field-aligned currents</a:t>
            </a:r>
            <a:endParaRPr lang="ru-RU" sz="1600" dirty="0">
              <a:effectLst>
                <a:outerShdw blurRad="38100" dist="38100" dir="2700000" algn="tl">
                  <a:srgbClr val="DDDDDD"/>
                </a:outerShdw>
              </a:effectLst>
              <a:latin typeface="Calibri"/>
            </a:endParaRPr>
          </a:p>
        </p:txBody>
      </p:sp>
      <p:sp>
        <p:nvSpPr>
          <p:cNvPr id="436232" name="Text Box 8"/>
          <p:cNvSpPr txBox="1">
            <a:spLocks noChangeArrowheads="1"/>
          </p:cNvSpPr>
          <p:nvPr/>
        </p:nvSpPr>
        <p:spPr bwMode="auto">
          <a:xfrm>
            <a:off x="4495800" y="3429000"/>
            <a:ext cx="1806204" cy="338554"/>
          </a:xfrm>
          <a:prstGeom prst="rect">
            <a:avLst/>
          </a:prstGeom>
          <a:noFill/>
          <a:ln w="9525">
            <a:noFill/>
            <a:miter lim="800000"/>
            <a:headEnd/>
            <a:tailEnd/>
          </a:ln>
          <a:effectLst/>
        </p:spPr>
        <p:txBody>
          <a:bodyPr wrap="none">
            <a:prstTxWarp prst="textNoShape">
              <a:avLst/>
            </a:prstTxWarp>
            <a:spAutoFit/>
          </a:bodyPr>
          <a:lstStyle/>
          <a:p>
            <a:r>
              <a:rPr lang="en-US" sz="1600" dirty="0">
                <a:effectLst>
                  <a:outerShdw blurRad="38100" dist="38100" dir="2700000" algn="tl">
                    <a:srgbClr val="DDDDDD"/>
                  </a:outerShdw>
                </a:effectLst>
                <a:latin typeface="Calibri"/>
              </a:rPr>
              <a:t>Equatorial currents</a:t>
            </a:r>
            <a:endParaRPr lang="ru-RU" sz="1600" dirty="0">
              <a:effectLst>
                <a:outerShdw blurRad="38100" dist="38100" dir="2700000" algn="tl">
                  <a:srgbClr val="DDDDDD"/>
                </a:outerShdw>
              </a:effectLst>
              <a:latin typeface="Calibri"/>
            </a:endParaRPr>
          </a:p>
        </p:txBody>
      </p:sp>
      <p:sp>
        <p:nvSpPr>
          <p:cNvPr id="436233" name="Text Box 9"/>
          <p:cNvSpPr txBox="1">
            <a:spLocks noChangeArrowheads="1"/>
          </p:cNvSpPr>
          <p:nvPr/>
        </p:nvSpPr>
        <p:spPr bwMode="auto">
          <a:xfrm>
            <a:off x="6324600" y="3429000"/>
            <a:ext cx="2048658" cy="338554"/>
          </a:xfrm>
          <a:prstGeom prst="rect">
            <a:avLst/>
          </a:prstGeom>
          <a:noFill/>
          <a:ln w="9525">
            <a:noFill/>
            <a:miter lim="800000"/>
            <a:headEnd/>
            <a:tailEnd/>
          </a:ln>
          <a:effectLst/>
        </p:spPr>
        <p:txBody>
          <a:bodyPr wrap="none">
            <a:prstTxWarp prst="textNoShape">
              <a:avLst/>
            </a:prstTxWarp>
            <a:spAutoFit/>
          </a:bodyPr>
          <a:lstStyle/>
          <a:p>
            <a:r>
              <a:rPr lang="en-US" sz="1600" dirty="0">
                <a:effectLst>
                  <a:outerShdw blurRad="38100" dist="38100" dir="2700000" algn="tl">
                    <a:srgbClr val="DDDDDD"/>
                  </a:outerShdw>
                </a:effectLst>
                <a:latin typeface="Calibri"/>
              </a:rPr>
              <a:t>“</a:t>
            </a:r>
            <a:r>
              <a:rPr lang="en-US" sz="1600" dirty="0" err="1">
                <a:effectLst>
                  <a:outerShdw blurRad="38100" dist="38100" dir="2700000" algn="tl">
                    <a:srgbClr val="DDDDDD"/>
                  </a:outerShdw>
                </a:effectLst>
                <a:latin typeface="Calibri"/>
              </a:rPr>
              <a:t>Quadrupole</a:t>
            </a:r>
            <a:r>
              <a:rPr lang="en-US" sz="1600" dirty="0">
                <a:effectLst>
                  <a:outerShdw blurRad="38100" dist="38100" dir="2700000" algn="tl">
                    <a:srgbClr val="DDDDDD"/>
                  </a:outerShdw>
                </a:effectLst>
                <a:latin typeface="Calibri"/>
              </a:rPr>
              <a:t>” current</a:t>
            </a:r>
            <a:endParaRPr lang="ru-RU" sz="1600" dirty="0">
              <a:effectLst>
                <a:outerShdw blurRad="38100" dist="38100" dir="2700000" algn="tl">
                  <a:srgbClr val="DDDDDD"/>
                </a:outerShdw>
              </a:effectLst>
              <a:latin typeface="Calibri"/>
            </a:endParaRPr>
          </a:p>
        </p:txBody>
      </p:sp>
      <p:sp>
        <p:nvSpPr>
          <p:cNvPr id="436234" name="Text Box 10"/>
          <p:cNvSpPr txBox="1">
            <a:spLocks noChangeArrowheads="1"/>
          </p:cNvSpPr>
          <p:nvPr/>
        </p:nvSpPr>
        <p:spPr bwMode="auto">
          <a:xfrm>
            <a:off x="2514600" y="6019800"/>
            <a:ext cx="1752600" cy="584776"/>
          </a:xfrm>
          <a:prstGeom prst="rect">
            <a:avLst/>
          </a:prstGeom>
          <a:noFill/>
          <a:ln w="9525">
            <a:noFill/>
            <a:miter lim="800000"/>
            <a:headEnd/>
            <a:tailEnd/>
          </a:ln>
          <a:effectLst/>
        </p:spPr>
        <p:txBody>
          <a:bodyPr wrap="square">
            <a:prstTxWarp prst="textNoShape">
              <a:avLst/>
            </a:prstTxWarp>
            <a:spAutoFit/>
          </a:bodyPr>
          <a:lstStyle/>
          <a:p>
            <a:pPr algn="ctr"/>
            <a:r>
              <a:rPr lang="en-US" sz="1600" dirty="0">
                <a:effectLst>
                  <a:outerShdw blurRad="38100" dist="38100" dir="2700000" algn="tl">
                    <a:srgbClr val="DDDDDD"/>
                  </a:outerShdw>
                </a:effectLst>
                <a:latin typeface="Calibri"/>
              </a:rPr>
              <a:t>“</a:t>
            </a:r>
            <a:r>
              <a:rPr lang="en-US" sz="1600" dirty="0" err="1">
                <a:effectLst>
                  <a:outerShdw blurRad="38100" dist="38100" dir="2700000" algn="tl">
                    <a:srgbClr val="DDDDDD"/>
                  </a:outerShdw>
                </a:effectLst>
                <a:latin typeface="Calibri"/>
              </a:rPr>
              <a:t>Quadrupole</a:t>
            </a:r>
            <a:r>
              <a:rPr lang="en-US" sz="1600" dirty="0">
                <a:effectLst>
                  <a:outerShdw blurRad="38100" dist="38100" dir="2700000" algn="tl">
                    <a:srgbClr val="DDDDDD"/>
                  </a:outerShdw>
                </a:effectLst>
                <a:latin typeface="Calibri"/>
              </a:rPr>
              <a:t>” current</a:t>
            </a:r>
            <a:endParaRPr lang="ru-RU" sz="1600" dirty="0">
              <a:effectLst>
                <a:outerShdw blurRad="38100" dist="38100" dir="2700000" algn="tl">
                  <a:srgbClr val="DDDDDD"/>
                </a:outerShdw>
              </a:effectLst>
              <a:latin typeface="Calibri"/>
            </a:endParaRPr>
          </a:p>
        </p:txBody>
      </p:sp>
      <p:sp>
        <p:nvSpPr>
          <p:cNvPr id="436235" name="Text Box 11"/>
          <p:cNvSpPr txBox="1">
            <a:spLocks noChangeArrowheads="1"/>
          </p:cNvSpPr>
          <p:nvPr/>
        </p:nvSpPr>
        <p:spPr bwMode="auto">
          <a:xfrm>
            <a:off x="4648200" y="6019800"/>
            <a:ext cx="1600200" cy="584776"/>
          </a:xfrm>
          <a:prstGeom prst="rect">
            <a:avLst/>
          </a:prstGeom>
          <a:noFill/>
          <a:ln w="9525">
            <a:noFill/>
            <a:miter lim="800000"/>
            <a:headEnd/>
            <a:tailEnd/>
          </a:ln>
          <a:effectLst/>
        </p:spPr>
        <p:txBody>
          <a:bodyPr wrap="square">
            <a:prstTxWarp prst="textNoShape">
              <a:avLst/>
            </a:prstTxWarp>
            <a:spAutoFit/>
          </a:bodyPr>
          <a:lstStyle/>
          <a:p>
            <a:pPr algn="ctr"/>
            <a:r>
              <a:rPr lang="en-US" sz="1600" dirty="0" err="1">
                <a:effectLst>
                  <a:outerShdw blurRad="38100" dist="38100" dir="2700000" algn="tl">
                    <a:srgbClr val="DDDDDD"/>
                  </a:outerShdw>
                </a:effectLst>
                <a:latin typeface="Calibri"/>
              </a:rPr>
              <a:t>Axisymmetric</a:t>
            </a:r>
            <a:r>
              <a:rPr lang="en-US" sz="1600" dirty="0">
                <a:effectLst>
                  <a:outerShdw blurRad="38100" dist="38100" dir="2700000" algn="tl">
                    <a:srgbClr val="DDDDDD"/>
                  </a:outerShdw>
                </a:effectLst>
                <a:latin typeface="Calibri"/>
              </a:rPr>
              <a:t> current</a:t>
            </a:r>
            <a:endParaRPr lang="ru-RU" sz="1600" dirty="0">
              <a:effectLst>
                <a:outerShdw blurRad="38100" dist="38100" dir="2700000" algn="tl">
                  <a:srgbClr val="DDDDDD"/>
                </a:outerShdw>
              </a:effectLst>
              <a:latin typeface="Calibri"/>
            </a:endParaRPr>
          </a:p>
        </p:txBody>
      </p:sp>
      <p:sp>
        <p:nvSpPr>
          <p:cNvPr id="436236" name="Text Box 12"/>
          <p:cNvSpPr txBox="1">
            <a:spLocks noChangeArrowheads="1"/>
          </p:cNvSpPr>
          <p:nvPr/>
        </p:nvSpPr>
        <p:spPr bwMode="auto">
          <a:xfrm>
            <a:off x="6752843" y="6019800"/>
            <a:ext cx="1171957" cy="584776"/>
          </a:xfrm>
          <a:prstGeom prst="rect">
            <a:avLst/>
          </a:prstGeom>
          <a:noFill/>
          <a:ln w="9525">
            <a:noFill/>
            <a:miter lim="800000"/>
            <a:headEnd/>
            <a:tailEnd/>
          </a:ln>
          <a:effectLst/>
        </p:spPr>
        <p:txBody>
          <a:bodyPr wrap="square">
            <a:prstTxWarp prst="textNoShape">
              <a:avLst/>
            </a:prstTxWarp>
            <a:spAutoFit/>
          </a:bodyPr>
          <a:lstStyle/>
          <a:p>
            <a:r>
              <a:rPr lang="en-US" sz="1600" dirty="0">
                <a:effectLst>
                  <a:outerShdw blurRad="38100" dist="38100" dir="2700000" algn="tl">
                    <a:srgbClr val="DDDDDD"/>
                  </a:outerShdw>
                </a:effectLst>
                <a:latin typeface="Calibri"/>
              </a:rPr>
              <a:t>Partial ring current</a:t>
            </a:r>
            <a:endParaRPr lang="ru-RU" sz="1600" dirty="0">
              <a:effectLst>
                <a:outerShdw blurRad="38100" dist="38100" dir="2700000" algn="tl">
                  <a:srgbClr val="DDDDDD"/>
                </a:outerShdw>
              </a:effectLst>
              <a:latin typeface="Calibri"/>
            </a:endParaRPr>
          </a:p>
        </p:txBody>
      </p:sp>
      <p:sp>
        <p:nvSpPr>
          <p:cNvPr id="436237" name="Text Box 13"/>
          <p:cNvSpPr txBox="1">
            <a:spLocks noChangeArrowheads="1"/>
          </p:cNvSpPr>
          <p:nvPr/>
        </p:nvSpPr>
        <p:spPr bwMode="auto">
          <a:xfrm>
            <a:off x="2667000" y="1541462"/>
            <a:ext cx="1462088" cy="584776"/>
          </a:xfrm>
          <a:prstGeom prst="rect">
            <a:avLst/>
          </a:prstGeom>
          <a:noFill/>
          <a:ln w="9525">
            <a:noFill/>
            <a:miter lim="800000"/>
            <a:headEnd/>
            <a:tailEnd/>
          </a:ln>
          <a:effectLst/>
        </p:spPr>
        <p:txBody>
          <a:bodyPr>
            <a:prstTxWarp prst="textNoShape">
              <a:avLst/>
            </a:prstTxWarp>
            <a:spAutoFit/>
          </a:bodyPr>
          <a:lstStyle/>
          <a:p>
            <a:r>
              <a:rPr lang="en-US" sz="1600" dirty="0">
                <a:effectLst>
                  <a:outerShdw blurRad="38100" dist="38100" dir="2700000" algn="tl">
                    <a:srgbClr val="DDDDDD"/>
                  </a:outerShdw>
                </a:effectLst>
                <a:latin typeface="Calibri"/>
              </a:rPr>
              <a:t>  </a:t>
            </a:r>
            <a:r>
              <a:rPr lang="en-US" sz="1600" dirty="0" err="1">
                <a:effectLst>
                  <a:outerShdw blurRad="38100" dist="38100" dir="2700000" algn="tl">
                    <a:srgbClr val="DDDDDD"/>
                  </a:outerShdw>
                </a:effectLst>
                <a:latin typeface="Calibri"/>
              </a:rPr>
              <a:t>Undeformed</a:t>
            </a:r>
            <a:endParaRPr lang="en-US" sz="1600" dirty="0">
              <a:effectLst>
                <a:outerShdw blurRad="38100" dist="38100" dir="2700000" algn="tl">
                  <a:srgbClr val="DDDDDD"/>
                </a:outerShdw>
              </a:effectLst>
              <a:latin typeface="Calibri"/>
            </a:endParaRPr>
          </a:p>
          <a:p>
            <a:r>
              <a:rPr lang="en-US" sz="1600" dirty="0">
                <a:effectLst>
                  <a:outerShdw blurRad="38100" dist="38100" dir="2700000" algn="tl">
                    <a:srgbClr val="DDDDDD"/>
                  </a:outerShdw>
                </a:effectLst>
                <a:latin typeface="Calibri"/>
              </a:rPr>
              <a:t>conical current</a:t>
            </a:r>
            <a:endParaRPr lang="ru-RU" sz="1600" dirty="0">
              <a:effectLst>
                <a:outerShdw blurRad="38100" dist="38100" dir="2700000" algn="tl">
                  <a:srgbClr val="DDDDDD"/>
                </a:outerShdw>
              </a:effectLst>
              <a:latin typeface="Calibri"/>
            </a:endParaRPr>
          </a:p>
        </p:txBody>
      </p:sp>
      <p:sp>
        <p:nvSpPr>
          <p:cNvPr id="436238" name="Text Box 14"/>
          <p:cNvSpPr txBox="1">
            <a:spLocks noChangeArrowheads="1"/>
          </p:cNvSpPr>
          <p:nvPr/>
        </p:nvSpPr>
        <p:spPr bwMode="auto">
          <a:xfrm>
            <a:off x="6096000" y="1160462"/>
            <a:ext cx="2405927" cy="584776"/>
          </a:xfrm>
          <a:prstGeom prst="rect">
            <a:avLst/>
          </a:prstGeom>
          <a:noFill/>
          <a:ln w="9525">
            <a:noFill/>
            <a:miter lim="800000"/>
            <a:headEnd/>
            <a:tailEnd/>
          </a:ln>
          <a:effectLst/>
        </p:spPr>
        <p:txBody>
          <a:bodyPr wrap="none">
            <a:prstTxWarp prst="textNoShape">
              <a:avLst/>
            </a:prstTxWarp>
            <a:spAutoFit/>
          </a:bodyPr>
          <a:lstStyle/>
          <a:p>
            <a:r>
              <a:rPr lang="en-US" sz="1600" dirty="0">
                <a:effectLst>
                  <a:outerShdw blurRad="38100" dist="38100" dir="2700000" algn="tl">
                    <a:srgbClr val="DDDDDD"/>
                  </a:outerShdw>
                </a:effectLst>
                <a:latin typeface="Calibri"/>
              </a:rPr>
              <a:t>Currents corresponding to</a:t>
            </a:r>
          </a:p>
          <a:p>
            <a:r>
              <a:rPr lang="en-US" sz="1600" dirty="0">
                <a:effectLst>
                  <a:outerShdw blurRad="38100" dist="38100" dir="2700000" algn="tl">
                    <a:srgbClr val="DDDDDD"/>
                  </a:outerShdw>
                </a:effectLst>
                <a:latin typeface="Calibri"/>
              </a:rPr>
              <a:t> deformed magnetic field</a:t>
            </a:r>
            <a:endParaRPr lang="ru-RU" sz="1600" dirty="0">
              <a:effectLst>
                <a:outerShdw blurRad="38100" dist="38100" dir="2700000" algn="tl">
                  <a:srgbClr val="DDDDDD"/>
                </a:outerShdw>
              </a:effectLst>
              <a:latin typeface="Calibri"/>
            </a:endParaRPr>
          </a:p>
        </p:txBody>
      </p:sp>
      <p:sp>
        <p:nvSpPr>
          <p:cNvPr id="15" name="Rounded Rectangle 14"/>
          <p:cNvSpPr/>
          <p:nvPr/>
        </p:nvSpPr>
        <p:spPr bwMode="auto">
          <a:xfrm>
            <a:off x="2362200" y="3429000"/>
            <a:ext cx="1981200" cy="16764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6" name="Rounded Rectangle 15"/>
          <p:cNvSpPr/>
          <p:nvPr/>
        </p:nvSpPr>
        <p:spPr bwMode="auto">
          <a:xfrm>
            <a:off x="4572000" y="3429000"/>
            <a:ext cx="1676400" cy="16764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7" name="Rounded Rectangle 16"/>
          <p:cNvSpPr/>
          <p:nvPr/>
        </p:nvSpPr>
        <p:spPr bwMode="auto">
          <a:xfrm>
            <a:off x="6400800" y="3429000"/>
            <a:ext cx="1981200" cy="16764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8" name="Rounded Rectangle 17"/>
          <p:cNvSpPr/>
          <p:nvPr/>
        </p:nvSpPr>
        <p:spPr bwMode="auto">
          <a:xfrm>
            <a:off x="2362200" y="5181600"/>
            <a:ext cx="1981200" cy="14478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0" name="Rounded Rectangle 19"/>
          <p:cNvSpPr/>
          <p:nvPr/>
        </p:nvSpPr>
        <p:spPr bwMode="auto">
          <a:xfrm>
            <a:off x="4572000" y="5181600"/>
            <a:ext cx="1676400" cy="14478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1" name="Rounded Rectangle 20"/>
          <p:cNvSpPr/>
          <p:nvPr/>
        </p:nvSpPr>
        <p:spPr bwMode="auto">
          <a:xfrm>
            <a:off x="6400800" y="5181600"/>
            <a:ext cx="1981200" cy="1447800"/>
          </a:xfrm>
          <a:prstGeom prst="roundRect">
            <a:avLst/>
          </a:prstGeom>
          <a:noFill/>
          <a:ln w="12700" cap="flat" cmpd="sng" algn="ctr">
            <a:solidFill>
              <a:schemeClr val="bg1">
                <a:lumMod val="20000"/>
                <a:lumOff val="8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4" name="Picture 2" descr="ele2"/>
          <p:cNvPicPr>
            <a:picLocks noChangeAspect="1" noChangeArrowheads="1"/>
          </p:cNvPicPr>
          <p:nvPr/>
        </p:nvPicPr>
        <p:blipFill>
          <a:blip r:embed="rId2"/>
          <a:srcRect/>
          <a:stretch>
            <a:fillRect/>
          </a:stretch>
        </p:blipFill>
        <p:spPr bwMode="auto">
          <a:xfrm>
            <a:off x="685800" y="4763"/>
            <a:ext cx="7772400" cy="6848475"/>
          </a:xfrm>
          <a:prstGeom prst="rect">
            <a:avLst/>
          </a:prstGeom>
          <a:noFill/>
          <a:ln w="9525">
            <a:noFill/>
            <a:miter lim="800000"/>
            <a:headEnd/>
            <a:tailEnd/>
          </a:ln>
        </p:spPr>
      </p:pic>
      <p:sp>
        <p:nvSpPr>
          <p:cNvPr id="421891" name="Text Box 3"/>
          <p:cNvSpPr txBox="1">
            <a:spLocks noChangeArrowheads="1"/>
          </p:cNvSpPr>
          <p:nvPr/>
        </p:nvSpPr>
        <p:spPr bwMode="auto">
          <a:xfrm>
            <a:off x="3429000" y="6324600"/>
            <a:ext cx="2057400" cy="457200"/>
          </a:xfrm>
          <a:prstGeom prst="rect">
            <a:avLst/>
          </a:prstGeom>
          <a:noFill/>
          <a:ln w="9525">
            <a:noFill/>
            <a:miter lim="800000"/>
            <a:headEnd/>
            <a:tailEnd/>
          </a:ln>
          <a:effectLst/>
        </p:spPr>
        <p:txBody>
          <a:bodyPr>
            <a:spAutoFit/>
          </a:bodyPr>
          <a:lstStyle/>
          <a:p>
            <a:pPr>
              <a:spcBef>
                <a:spcPct val="50000"/>
              </a:spcBef>
              <a:defRPr/>
            </a:pPr>
            <a:r>
              <a:rPr lang="en-US" sz="2400" b="0" dirty="0">
                <a:solidFill>
                  <a:srgbClr val="FF0000"/>
                </a:solidFill>
                <a:latin typeface="Arial" charset="0"/>
              </a:rPr>
              <a:t>It is moving!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891"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3581400" y="1600200"/>
            <a:ext cx="1828800" cy="609600"/>
          </a:xfrm>
          <a:prstGeom prst="rect">
            <a:avLst/>
          </a:prstGeom>
          <a:solidFill>
            <a:srgbClr val="808080"/>
          </a:solidFill>
          <a:ln w="12700">
            <a:solidFill>
              <a:srgbClr val="00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492547" name="Text Box 3"/>
          <p:cNvSpPr txBox="1">
            <a:spLocks noChangeArrowheads="1"/>
          </p:cNvSpPr>
          <p:nvPr/>
        </p:nvSpPr>
        <p:spPr bwMode="auto">
          <a:xfrm>
            <a:off x="381000" y="0"/>
            <a:ext cx="8458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TS07D: Dynamical system approach to data mining</a:t>
            </a:r>
            <a:endParaRPr lang="en-US" sz="2800" dirty="0">
              <a:latin typeface="Calibri"/>
            </a:endParaRPr>
          </a:p>
        </p:txBody>
      </p:sp>
      <p:sp>
        <p:nvSpPr>
          <p:cNvPr id="492548" name="Text Box 4"/>
          <p:cNvSpPr txBox="1">
            <a:spLocks noChangeArrowheads="1"/>
          </p:cNvSpPr>
          <p:nvPr/>
        </p:nvSpPr>
        <p:spPr bwMode="auto">
          <a:xfrm>
            <a:off x="381000" y="685800"/>
            <a:ext cx="4114800" cy="366713"/>
          </a:xfrm>
          <a:prstGeom prst="rect">
            <a:avLst/>
          </a:prstGeom>
          <a:noFill/>
          <a:ln w="9525">
            <a:noFill/>
            <a:miter lim="800000"/>
            <a:headEnd/>
            <a:tailEnd/>
          </a:ln>
          <a:effectLst/>
        </p:spPr>
        <p:txBody>
          <a:bodyPr>
            <a:spAutoFit/>
          </a:bodyPr>
          <a:lstStyle/>
          <a:p>
            <a:pPr>
              <a:spcBef>
                <a:spcPct val="50000"/>
              </a:spcBef>
              <a:defRPr/>
            </a:pPr>
            <a:r>
              <a:rPr lang="en-US" sz="1800" dirty="0">
                <a:solidFill>
                  <a:schemeClr val="tx1">
                    <a:lumMod val="65000"/>
                  </a:schemeClr>
                </a:solidFill>
                <a:latin typeface="Calibri"/>
              </a:rPr>
              <a:t>Magnetosphere as a black </a:t>
            </a:r>
            <a:r>
              <a:rPr lang="en-US" sz="1800" dirty="0" smtClean="0">
                <a:solidFill>
                  <a:schemeClr val="tx1">
                    <a:lumMod val="65000"/>
                  </a:schemeClr>
                </a:solidFill>
                <a:latin typeface="Calibri"/>
              </a:rPr>
              <a:t>box:</a:t>
            </a:r>
            <a:endParaRPr lang="en-US" sz="1800" dirty="0">
              <a:solidFill>
                <a:schemeClr val="tx1">
                  <a:lumMod val="65000"/>
                </a:schemeClr>
              </a:solidFill>
              <a:latin typeface="Calibri"/>
            </a:endParaRPr>
          </a:p>
        </p:txBody>
      </p:sp>
      <p:sp>
        <p:nvSpPr>
          <p:cNvPr id="492549" name="Text Box 5"/>
          <p:cNvSpPr txBox="1">
            <a:spLocks noChangeArrowheads="1"/>
          </p:cNvSpPr>
          <p:nvPr/>
        </p:nvSpPr>
        <p:spPr bwMode="auto">
          <a:xfrm>
            <a:off x="3657600" y="1676400"/>
            <a:ext cx="1676400" cy="336550"/>
          </a:xfrm>
          <a:prstGeom prst="rect">
            <a:avLst/>
          </a:prstGeom>
          <a:noFill/>
          <a:ln w="9525">
            <a:noFill/>
            <a:miter lim="800000"/>
            <a:headEnd/>
            <a:tailEnd/>
          </a:ln>
          <a:effectLst/>
        </p:spPr>
        <p:txBody>
          <a:bodyPr>
            <a:spAutoFit/>
          </a:bodyPr>
          <a:lstStyle/>
          <a:p>
            <a:pPr>
              <a:spcBef>
                <a:spcPct val="50000"/>
              </a:spcBef>
              <a:defRPr/>
            </a:pPr>
            <a:r>
              <a:rPr lang="en-US" sz="1600" b="0" dirty="0">
                <a:solidFill>
                  <a:srgbClr val="008000"/>
                </a:solidFill>
                <a:effectLst>
                  <a:glow rad="101600">
                    <a:schemeClr val="tx1">
                      <a:alpha val="75000"/>
                    </a:schemeClr>
                  </a:glow>
                </a:effectLst>
                <a:latin typeface="Tahoma" pitchFamily="34" charset="0"/>
              </a:rPr>
              <a:t>Magnetosphere</a:t>
            </a:r>
          </a:p>
        </p:txBody>
      </p:sp>
      <p:sp>
        <p:nvSpPr>
          <p:cNvPr id="492550" name="Line 6"/>
          <p:cNvSpPr>
            <a:spLocks noChangeShapeType="1"/>
          </p:cNvSpPr>
          <p:nvPr/>
        </p:nvSpPr>
        <p:spPr bwMode="auto">
          <a:xfrm>
            <a:off x="2667000" y="1905000"/>
            <a:ext cx="838200" cy="0"/>
          </a:xfrm>
          <a:prstGeom prst="line">
            <a:avLst/>
          </a:prstGeom>
          <a:noFill/>
          <a:ln w="15875">
            <a:solidFill>
              <a:srgbClr val="008000"/>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51" name="Line 7"/>
          <p:cNvSpPr>
            <a:spLocks noChangeShapeType="1"/>
          </p:cNvSpPr>
          <p:nvPr/>
        </p:nvSpPr>
        <p:spPr bwMode="auto">
          <a:xfrm>
            <a:off x="5486400" y="1905000"/>
            <a:ext cx="762000" cy="0"/>
          </a:xfrm>
          <a:prstGeom prst="line">
            <a:avLst/>
          </a:prstGeom>
          <a:noFill/>
          <a:ln w="15875">
            <a:solidFill>
              <a:srgbClr val="008000"/>
            </a:solidFill>
            <a:miter lim="800000"/>
            <a:headEnd/>
            <a:tailEnd type="triangl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52" name="Text Box 8"/>
          <p:cNvSpPr txBox="1">
            <a:spLocks noChangeArrowheads="1"/>
          </p:cNvSpPr>
          <p:nvPr/>
        </p:nvSpPr>
        <p:spPr bwMode="auto">
          <a:xfrm>
            <a:off x="2133600" y="1676400"/>
            <a:ext cx="5334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b="0" dirty="0" err="1">
                <a:solidFill>
                  <a:srgbClr val="006600"/>
                </a:solidFill>
              </a:rPr>
              <a:t>vB</a:t>
            </a:r>
            <a:r>
              <a:rPr lang="en-US" sz="1800" b="0" baseline="-25000" dirty="0" err="1">
                <a:solidFill>
                  <a:srgbClr val="006600"/>
                </a:solidFill>
              </a:rPr>
              <a:t>z</a:t>
            </a:r>
            <a:endParaRPr lang="en-US" sz="1800" b="0" baseline="-25000" dirty="0">
              <a:solidFill>
                <a:srgbClr val="006600"/>
              </a:solidFill>
            </a:endParaRPr>
          </a:p>
        </p:txBody>
      </p:sp>
      <p:sp>
        <p:nvSpPr>
          <p:cNvPr id="492553" name="Text Box 9"/>
          <p:cNvSpPr txBox="1">
            <a:spLocks noChangeArrowheads="1"/>
          </p:cNvSpPr>
          <p:nvPr/>
        </p:nvSpPr>
        <p:spPr bwMode="auto">
          <a:xfrm>
            <a:off x="6248400" y="1676400"/>
            <a:ext cx="1143000" cy="366713"/>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800" b="0" dirty="0">
                <a:solidFill>
                  <a:srgbClr val="006600"/>
                </a:solidFill>
              </a:rPr>
              <a:t>Sym-H</a:t>
            </a:r>
            <a:endParaRPr lang="en-US" sz="1800" b="0" baseline="-25000" dirty="0">
              <a:solidFill>
                <a:srgbClr val="006600"/>
              </a:solidFill>
            </a:endParaRPr>
          </a:p>
        </p:txBody>
      </p:sp>
      <p:pic>
        <p:nvPicPr>
          <p:cNvPr id="5131" name="Picture 10" descr="vbs_symh_ireap_s1"/>
          <p:cNvPicPr>
            <a:picLocks noChangeAspect="1" noChangeArrowheads="1"/>
          </p:cNvPicPr>
          <p:nvPr/>
        </p:nvPicPr>
        <p:blipFill>
          <a:blip r:embed="rId3"/>
          <a:srcRect/>
          <a:stretch>
            <a:fillRect/>
          </a:stretch>
        </p:blipFill>
        <p:spPr bwMode="auto">
          <a:xfrm>
            <a:off x="76200" y="2852738"/>
            <a:ext cx="4343400" cy="2030412"/>
          </a:xfrm>
          <a:prstGeom prst="rect">
            <a:avLst/>
          </a:prstGeom>
          <a:noFill/>
          <a:ln w="9525">
            <a:noFill/>
            <a:miter lim="800000"/>
            <a:headEnd/>
            <a:tailEnd/>
          </a:ln>
        </p:spPr>
      </p:pic>
      <p:pic>
        <p:nvPicPr>
          <p:cNvPr id="5132" name="Picture 11" descr="vbs_symh_ireap_s2"/>
          <p:cNvPicPr>
            <a:picLocks noChangeAspect="1" noChangeArrowheads="1"/>
          </p:cNvPicPr>
          <p:nvPr/>
        </p:nvPicPr>
        <p:blipFill>
          <a:blip r:embed="rId4"/>
          <a:srcRect/>
          <a:stretch>
            <a:fillRect/>
          </a:stretch>
        </p:blipFill>
        <p:spPr bwMode="auto">
          <a:xfrm>
            <a:off x="4419600" y="2667000"/>
            <a:ext cx="4724400" cy="2355850"/>
          </a:xfrm>
          <a:prstGeom prst="rect">
            <a:avLst/>
          </a:prstGeom>
          <a:noFill/>
          <a:ln w="9525">
            <a:noFill/>
            <a:miter lim="800000"/>
            <a:headEnd/>
            <a:tailEnd/>
          </a:ln>
        </p:spPr>
      </p:pic>
      <p:sp>
        <p:nvSpPr>
          <p:cNvPr id="492556" name="Freeform 12"/>
          <p:cNvSpPr>
            <a:spLocks/>
          </p:cNvSpPr>
          <p:nvPr/>
        </p:nvSpPr>
        <p:spPr bwMode="auto">
          <a:xfrm>
            <a:off x="695325" y="2057400"/>
            <a:ext cx="1514475" cy="885825"/>
          </a:xfrm>
          <a:custGeom>
            <a:avLst/>
            <a:gdLst/>
            <a:ahLst/>
            <a:cxnLst>
              <a:cxn ang="0">
                <a:pos x="954" y="0"/>
              </a:cxn>
              <a:cxn ang="0">
                <a:pos x="0" y="558"/>
              </a:cxn>
            </a:cxnLst>
            <a:rect l="0" t="0" r="r" b="b"/>
            <a:pathLst>
              <a:path w="954" h="558">
                <a:moveTo>
                  <a:pt x="954" y="0"/>
                </a:moveTo>
                <a:lnTo>
                  <a:pt x="0" y="558"/>
                </a:lnTo>
              </a:path>
            </a:pathLst>
          </a:custGeom>
          <a:noFill/>
          <a:ln w="12700" cap="flat" cmpd="sng">
            <a:solidFill>
              <a:srgbClr val="000000"/>
            </a:solidFill>
            <a:prstDash val="solid"/>
            <a:miter lim="800000"/>
            <a:headEnd type="none" w="med" len="med"/>
            <a:tailEnd type="non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57" name="Freeform 13"/>
          <p:cNvSpPr>
            <a:spLocks/>
          </p:cNvSpPr>
          <p:nvPr/>
        </p:nvSpPr>
        <p:spPr bwMode="auto">
          <a:xfrm>
            <a:off x="2562225" y="2085975"/>
            <a:ext cx="1590675" cy="857250"/>
          </a:xfrm>
          <a:custGeom>
            <a:avLst/>
            <a:gdLst/>
            <a:ahLst/>
            <a:cxnLst>
              <a:cxn ang="0">
                <a:pos x="0" y="0"/>
              </a:cxn>
              <a:cxn ang="0">
                <a:pos x="1002" y="540"/>
              </a:cxn>
            </a:cxnLst>
            <a:rect l="0" t="0" r="r" b="b"/>
            <a:pathLst>
              <a:path w="1002" h="540">
                <a:moveTo>
                  <a:pt x="0" y="0"/>
                </a:moveTo>
                <a:lnTo>
                  <a:pt x="1002" y="540"/>
                </a:lnTo>
              </a:path>
            </a:pathLst>
          </a:custGeom>
          <a:noFill/>
          <a:ln w="12700" cap="flat" cmpd="sng">
            <a:solidFill>
              <a:srgbClr val="000000"/>
            </a:solidFill>
            <a:prstDash val="solid"/>
            <a:miter lim="800000"/>
            <a:headEnd type="none" w="med" len="med"/>
            <a:tailEnd type="non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58" name="Freeform 14"/>
          <p:cNvSpPr>
            <a:spLocks/>
          </p:cNvSpPr>
          <p:nvPr/>
        </p:nvSpPr>
        <p:spPr bwMode="auto">
          <a:xfrm>
            <a:off x="5324475" y="2066925"/>
            <a:ext cx="1057275" cy="838200"/>
          </a:xfrm>
          <a:custGeom>
            <a:avLst/>
            <a:gdLst/>
            <a:ahLst/>
            <a:cxnLst>
              <a:cxn ang="0">
                <a:pos x="666" y="0"/>
              </a:cxn>
              <a:cxn ang="0">
                <a:pos x="0" y="528"/>
              </a:cxn>
            </a:cxnLst>
            <a:rect l="0" t="0" r="r" b="b"/>
            <a:pathLst>
              <a:path w="666" h="528">
                <a:moveTo>
                  <a:pt x="666" y="0"/>
                </a:moveTo>
                <a:lnTo>
                  <a:pt x="0" y="528"/>
                </a:lnTo>
              </a:path>
            </a:pathLst>
          </a:custGeom>
          <a:noFill/>
          <a:ln w="12700" cap="flat" cmpd="sng">
            <a:solidFill>
              <a:srgbClr val="000000"/>
            </a:solidFill>
            <a:prstDash val="solid"/>
            <a:miter lim="800000"/>
            <a:headEnd type="none" w="med" len="med"/>
            <a:tailEnd type="non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59" name="Freeform 15"/>
          <p:cNvSpPr>
            <a:spLocks/>
          </p:cNvSpPr>
          <p:nvPr/>
        </p:nvSpPr>
        <p:spPr bwMode="auto">
          <a:xfrm>
            <a:off x="7000875" y="2038350"/>
            <a:ext cx="1885950" cy="857250"/>
          </a:xfrm>
          <a:custGeom>
            <a:avLst/>
            <a:gdLst/>
            <a:ahLst/>
            <a:cxnLst>
              <a:cxn ang="0">
                <a:pos x="0" y="0"/>
              </a:cxn>
              <a:cxn ang="0">
                <a:pos x="1188" y="540"/>
              </a:cxn>
            </a:cxnLst>
            <a:rect l="0" t="0" r="r" b="b"/>
            <a:pathLst>
              <a:path w="1188" h="540">
                <a:moveTo>
                  <a:pt x="0" y="0"/>
                </a:moveTo>
                <a:lnTo>
                  <a:pt x="1188" y="540"/>
                </a:lnTo>
              </a:path>
            </a:pathLst>
          </a:custGeom>
          <a:noFill/>
          <a:ln w="12700" cap="flat" cmpd="sng">
            <a:solidFill>
              <a:srgbClr val="000000"/>
            </a:solidFill>
            <a:prstDash val="solid"/>
            <a:miter lim="800000"/>
            <a:headEnd type="none" w="med" len="med"/>
            <a:tailEnd type="none" w="med" len="med"/>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492560" name="Text Box 16"/>
          <p:cNvSpPr txBox="1">
            <a:spLocks noChangeArrowheads="1"/>
          </p:cNvSpPr>
          <p:nvPr/>
        </p:nvSpPr>
        <p:spPr bwMode="auto">
          <a:xfrm>
            <a:off x="457200" y="1295400"/>
            <a:ext cx="2286000" cy="366713"/>
          </a:xfrm>
          <a:prstGeom prst="rect">
            <a:avLst/>
          </a:prstGeom>
          <a:noFill/>
          <a:ln w="9525">
            <a:noFill/>
            <a:miter lim="800000"/>
            <a:headEnd/>
            <a:tailEnd/>
          </a:ln>
          <a:effectLst/>
        </p:spPr>
        <p:txBody>
          <a:bodyPr>
            <a:spAutoFit/>
          </a:bodyPr>
          <a:lstStyle/>
          <a:p>
            <a:pPr>
              <a:spcBef>
                <a:spcPct val="50000"/>
              </a:spcBef>
              <a:defRPr/>
            </a:pPr>
            <a:r>
              <a:rPr lang="en-US" sz="1800" b="0" dirty="0">
                <a:solidFill>
                  <a:srgbClr val="A50021"/>
                </a:solidFill>
                <a:effectLst>
                  <a:outerShdw blurRad="38100" dist="38100" dir="2700000" algn="tl">
                    <a:srgbClr val="C0C0C0"/>
                  </a:outerShdw>
                </a:effectLst>
                <a:latin typeface="Calibri"/>
              </a:rPr>
              <a:t>IMP 8, Wind, ACE</a:t>
            </a:r>
          </a:p>
        </p:txBody>
      </p:sp>
      <p:sp>
        <p:nvSpPr>
          <p:cNvPr id="492561" name="Text Box 17"/>
          <p:cNvSpPr txBox="1">
            <a:spLocks noChangeArrowheads="1"/>
          </p:cNvSpPr>
          <p:nvPr/>
        </p:nvSpPr>
        <p:spPr bwMode="auto">
          <a:xfrm>
            <a:off x="6248400" y="1295400"/>
            <a:ext cx="2514600" cy="366713"/>
          </a:xfrm>
          <a:prstGeom prst="rect">
            <a:avLst/>
          </a:prstGeom>
          <a:noFill/>
          <a:ln w="9525">
            <a:noFill/>
            <a:miter lim="800000"/>
            <a:headEnd/>
            <a:tailEnd/>
          </a:ln>
          <a:effectLst/>
        </p:spPr>
        <p:txBody>
          <a:bodyPr>
            <a:spAutoFit/>
          </a:bodyPr>
          <a:lstStyle/>
          <a:p>
            <a:pPr>
              <a:spcBef>
                <a:spcPct val="50000"/>
              </a:spcBef>
              <a:defRPr/>
            </a:pPr>
            <a:r>
              <a:rPr lang="en-US" sz="1800" b="0" dirty="0">
                <a:solidFill>
                  <a:srgbClr val="A50021"/>
                </a:solidFill>
                <a:effectLst>
                  <a:outerShdw blurRad="38100" dist="38100" dir="2700000" algn="tl">
                    <a:srgbClr val="C0C0C0"/>
                  </a:outerShdw>
                </a:effectLst>
                <a:latin typeface="Calibri"/>
              </a:rPr>
              <a:t>Ground magnetometers</a:t>
            </a:r>
          </a:p>
        </p:txBody>
      </p:sp>
      <p:sp>
        <p:nvSpPr>
          <p:cNvPr id="5139" name="Text Box 18"/>
          <p:cNvSpPr txBox="1">
            <a:spLocks noChangeArrowheads="1"/>
          </p:cNvSpPr>
          <p:nvPr/>
        </p:nvSpPr>
        <p:spPr bwMode="auto">
          <a:xfrm>
            <a:off x="228600" y="2286000"/>
            <a:ext cx="25908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0" dirty="0">
                <a:latin typeface="Calibri"/>
              </a:rPr>
              <a:t>Solar wind electric field</a:t>
            </a:r>
          </a:p>
        </p:txBody>
      </p:sp>
      <p:sp>
        <p:nvSpPr>
          <p:cNvPr id="5140" name="Text Box 19"/>
          <p:cNvSpPr txBox="1">
            <a:spLocks noChangeArrowheads="1"/>
          </p:cNvSpPr>
          <p:nvPr/>
        </p:nvSpPr>
        <p:spPr bwMode="auto">
          <a:xfrm>
            <a:off x="6858000" y="22098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0" dirty="0">
                <a:latin typeface="Calibri"/>
              </a:rPr>
              <a:t>Sym-H index </a:t>
            </a:r>
          </a:p>
        </p:txBody>
      </p:sp>
      <p:grpSp>
        <p:nvGrpSpPr>
          <p:cNvPr id="2" name="Group 20"/>
          <p:cNvGrpSpPr>
            <a:grpSpLocks/>
          </p:cNvGrpSpPr>
          <p:nvPr/>
        </p:nvGrpSpPr>
        <p:grpSpPr bwMode="auto">
          <a:xfrm>
            <a:off x="1035817" y="5765774"/>
            <a:ext cx="6355583" cy="406426"/>
            <a:chOff x="779" y="3820"/>
            <a:chExt cx="3795" cy="260"/>
          </a:xfrm>
        </p:grpSpPr>
        <p:sp>
          <p:nvSpPr>
            <p:cNvPr id="5150" name="Text Box 21"/>
            <p:cNvSpPr txBox="1">
              <a:spLocks noChangeArrowheads="1"/>
            </p:cNvSpPr>
            <p:nvPr/>
          </p:nvSpPr>
          <p:spPr bwMode="auto">
            <a:xfrm>
              <a:off x="779" y="3820"/>
              <a:ext cx="1344" cy="236"/>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a:latin typeface="Calibri"/>
                </a:rPr>
                <a:t>Burton et al. [1975]: </a:t>
              </a:r>
            </a:p>
          </p:txBody>
        </p:sp>
        <p:graphicFrame>
          <p:nvGraphicFramePr>
            <p:cNvPr id="5122" name="Object 22"/>
            <p:cNvGraphicFramePr>
              <a:graphicFrameLocks noChangeAspect="1"/>
            </p:cNvGraphicFramePr>
            <p:nvPr/>
          </p:nvGraphicFramePr>
          <p:xfrm>
            <a:off x="2130" y="3841"/>
            <a:ext cx="2444" cy="239"/>
          </p:xfrm>
          <a:graphic>
            <a:graphicData uri="http://schemas.openxmlformats.org/presentationml/2006/ole">
              <p:oleObj spid="_x0000_s5122" name="Equation" r:id="rId5" imgW="2209800" imgH="215900" progId="Equation.3">
                <p:embed/>
              </p:oleObj>
            </a:graphicData>
          </a:graphic>
        </p:graphicFrame>
      </p:grpSp>
      <p:grpSp>
        <p:nvGrpSpPr>
          <p:cNvPr id="3" name="Group 23"/>
          <p:cNvGrpSpPr>
            <a:grpSpLocks/>
          </p:cNvGrpSpPr>
          <p:nvPr/>
        </p:nvGrpSpPr>
        <p:grpSpPr bwMode="auto">
          <a:xfrm>
            <a:off x="4038600" y="3041650"/>
            <a:ext cx="2286000" cy="2281238"/>
            <a:chOff x="2544" y="2064"/>
            <a:chExt cx="1440" cy="1437"/>
          </a:xfrm>
        </p:grpSpPr>
        <p:sp>
          <p:nvSpPr>
            <p:cNvPr id="492568" name="Oval 24"/>
            <p:cNvSpPr>
              <a:spLocks noChangeArrowheads="1"/>
            </p:cNvSpPr>
            <p:nvPr/>
          </p:nvSpPr>
          <p:spPr bwMode="auto">
            <a:xfrm>
              <a:off x="3600" y="2064"/>
              <a:ext cx="384" cy="816"/>
            </a:xfrm>
            <a:prstGeom prst="ellipse">
              <a:avLst/>
            </a:prstGeom>
            <a:noFill/>
            <a:ln w="12700">
              <a:solidFill>
                <a:srgbClr val="FF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492569" name="Line 25"/>
            <p:cNvSpPr>
              <a:spLocks noChangeShapeType="1"/>
            </p:cNvSpPr>
            <p:nvPr/>
          </p:nvSpPr>
          <p:spPr bwMode="auto">
            <a:xfrm flipV="1">
              <a:off x="2976" y="2688"/>
              <a:ext cx="624" cy="624"/>
            </a:xfrm>
            <a:prstGeom prst="line">
              <a:avLst/>
            </a:prstGeom>
            <a:noFill/>
            <a:ln w="12700">
              <a:solidFill>
                <a:srgbClr val="FF0000"/>
              </a:solidFill>
              <a:miter lim="800000"/>
              <a:headEn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5149" name="Text Box 26"/>
            <p:cNvSpPr txBox="1">
              <a:spLocks noChangeArrowheads="1"/>
            </p:cNvSpPr>
            <p:nvPr/>
          </p:nvSpPr>
          <p:spPr bwMode="auto">
            <a:xfrm>
              <a:off x="2544" y="3268"/>
              <a:ext cx="1104" cy="23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0000"/>
                  </a:solidFill>
                  <a:latin typeface="Calibri"/>
                </a:rPr>
                <a:t>Main phase</a:t>
              </a:r>
              <a:r>
                <a:rPr lang="en-US" sz="1800" dirty="0">
                  <a:latin typeface="Calibri"/>
                </a:rPr>
                <a:t> </a:t>
              </a:r>
            </a:p>
          </p:txBody>
        </p:sp>
      </p:grpSp>
      <p:grpSp>
        <p:nvGrpSpPr>
          <p:cNvPr id="4" name="Group 27"/>
          <p:cNvGrpSpPr>
            <a:grpSpLocks/>
          </p:cNvGrpSpPr>
          <p:nvPr/>
        </p:nvGrpSpPr>
        <p:grpSpPr bwMode="auto">
          <a:xfrm>
            <a:off x="5876925" y="3265489"/>
            <a:ext cx="2276475" cy="2133600"/>
            <a:chOff x="3702" y="2205"/>
            <a:chExt cx="1434" cy="1344"/>
          </a:xfrm>
        </p:grpSpPr>
        <p:sp>
          <p:nvSpPr>
            <p:cNvPr id="492572" name="Oval 28"/>
            <p:cNvSpPr>
              <a:spLocks noChangeArrowheads="1"/>
            </p:cNvSpPr>
            <p:nvPr/>
          </p:nvSpPr>
          <p:spPr bwMode="auto">
            <a:xfrm rot="2795815">
              <a:off x="4145" y="1762"/>
              <a:ext cx="432" cy="1317"/>
            </a:xfrm>
            <a:prstGeom prst="ellipse">
              <a:avLst/>
            </a:prstGeom>
            <a:noFill/>
            <a:ln w="12700">
              <a:solidFill>
                <a:srgbClr val="FF0000"/>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latin typeface="Tahoma" pitchFamily="34" charset="0"/>
              </a:endParaRPr>
            </a:p>
          </p:txBody>
        </p:sp>
        <p:sp>
          <p:nvSpPr>
            <p:cNvPr id="492573" name="Line 29"/>
            <p:cNvSpPr>
              <a:spLocks noChangeShapeType="1"/>
            </p:cNvSpPr>
            <p:nvPr/>
          </p:nvSpPr>
          <p:spPr bwMode="auto">
            <a:xfrm flipH="1" flipV="1">
              <a:off x="4368" y="2688"/>
              <a:ext cx="96" cy="672"/>
            </a:xfrm>
            <a:prstGeom prst="line">
              <a:avLst/>
            </a:prstGeom>
            <a:noFill/>
            <a:ln w="12700">
              <a:solidFill>
                <a:srgbClr val="FF0000"/>
              </a:solidFill>
              <a:miter lim="800000"/>
              <a:headEnd/>
              <a:tailEnd type="triangle" w="lg" len="lg"/>
            </a:ln>
            <a:effectLst/>
          </p:spPr>
          <p:txBody>
            <a:bodyPr wrap="none"/>
            <a:lstStyle/>
            <a:p>
              <a:pPr>
                <a:defRPr/>
              </a:pPr>
              <a:endParaRPr lang="en-US">
                <a:effectLst>
                  <a:outerShdw blurRad="38100" dist="38100" dir="2700000" algn="tl">
                    <a:srgbClr val="000000">
                      <a:alpha val="43137"/>
                    </a:srgbClr>
                  </a:outerShdw>
                </a:effectLst>
                <a:latin typeface="Tahoma" pitchFamily="34" charset="0"/>
              </a:endParaRPr>
            </a:p>
          </p:txBody>
        </p:sp>
        <p:sp>
          <p:nvSpPr>
            <p:cNvPr id="5146" name="Text Box 30"/>
            <p:cNvSpPr txBox="1">
              <a:spLocks noChangeArrowheads="1"/>
            </p:cNvSpPr>
            <p:nvPr/>
          </p:nvSpPr>
          <p:spPr bwMode="auto">
            <a:xfrm>
              <a:off x="4032" y="3316"/>
              <a:ext cx="1104" cy="23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solidFill>
                    <a:srgbClr val="FF0000"/>
                  </a:solidFill>
                  <a:latin typeface="Calibri"/>
                </a:rPr>
                <a:t>Recovery phase</a:t>
              </a:r>
              <a:r>
                <a:rPr lang="en-US" sz="1800" dirty="0">
                  <a:latin typeface="Calibri"/>
                </a:rPr>
                <a:t>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9" name="Text Box 2"/>
          <p:cNvSpPr txBox="1">
            <a:spLocks noChangeArrowheads="1"/>
          </p:cNvSpPr>
          <p:nvPr/>
        </p:nvSpPr>
        <p:spPr bwMode="auto">
          <a:xfrm>
            <a:off x="838200" y="0"/>
            <a:ext cx="7315200" cy="523220"/>
          </a:xfrm>
          <a:prstGeom prst="rect">
            <a:avLst/>
          </a:prstGeom>
          <a:noFill/>
          <a:ln w="9525">
            <a:noFill/>
            <a:miter lim="800000"/>
            <a:headEnd/>
            <a:tailEnd/>
          </a:ln>
        </p:spPr>
        <p:txBody>
          <a:bodyPr>
            <a:spAutoFit/>
          </a:bodyPr>
          <a:lstStyle/>
          <a:p>
            <a:pPr algn="ctr">
              <a:spcBef>
                <a:spcPct val="50000"/>
              </a:spcBef>
              <a:defRPr/>
            </a:pPr>
            <a:r>
              <a:rPr lang="en-US" sz="2800" dirty="0">
                <a:latin typeface="Calibri"/>
              </a:rPr>
              <a:t>TS07D: Nearest neighbor method</a:t>
            </a:r>
          </a:p>
        </p:txBody>
      </p:sp>
      <p:sp>
        <p:nvSpPr>
          <p:cNvPr id="6152" name="Text Box 3"/>
          <p:cNvSpPr txBox="1">
            <a:spLocks noChangeArrowheads="1"/>
          </p:cNvSpPr>
          <p:nvPr/>
        </p:nvSpPr>
        <p:spPr bwMode="auto">
          <a:xfrm>
            <a:off x="76200" y="609600"/>
            <a:ext cx="89916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1800" dirty="0" smtClean="0">
                <a:latin typeface="Calibri"/>
              </a:rPr>
              <a:t>A small subset of the whole database is used to fit the model with data at the time of interest. It consists of points that </a:t>
            </a:r>
            <a:r>
              <a:rPr lang="en-US" sz="1800" dirty="0" smtClean="0">
                <a:solidFill>
                  <a:srgbClr val="FF0000"/>
                </a:solidFill>
                <a:latin typeface="Calibri"/>
              </a:rPr>
              <a:t>neighbor</a:t>
            </a:r>
            <a:r>
              <a:rPr lang="en-US" sz="1800" dirty="0" smtClean="0">
                <a:latin typeface="Calibri"/>
              </a:rPr>
              <a:t> the magnetosphere at that time in its </a:t>
            </a:r>
            <a:r>
              <a:rPr lang="en-US" sz="1800" dirty="0" smtClean="0">
                <a:solidFill>
                  <a:srgbClr val="FF0000"/>
                </a:solidFill>
                <a:latin typeface="Calibri"/>
              </a:rPr>
              <a:t>state space</a:t>
            </a:r>
            <a:r>
              <a:rPr lang="en-US" sz="1800" dirty="0" smtClean="0">
                <a:latin typeface="Calibri"/>
              </a:rPr>
              <a:t>.</a:t>
            </a:r>
            <a:endParaRPr lang="en-US" sz="1800" dirty="0">
              <a:latin typeface="Calibri"/>
            </a:endParaRPr>
          </a:p>
        </p:txBody>
      </p:sp>
      <p:graphicFrame>
        <p:nvGraphicFramePr>
          <p:cNvPr id="6146" name="Object 4"/>
          <p:cNvGraphicFramePr>
            <a:graphicFrameLocks noChangeAspect="1"/>
          </p:cNvGraphicFramePr>
          <p:nvPr>
            <p:ph sz="quarter" idx="1"/>
          </p:nvPr>
        </p:nvGraphicFramePr>
        <p:xfrm>
          <a:off x="457200" y="2276475"/>
          <a:ext cx="3810000" cy="439737"/>
        </p:xfrm>
        <a:graphic>
          <a:graphicData uri="http://schemas.openxmlformats.org/presentationml/2006/ole">
            <p:oleObj spid="_x0000_s6146" name="Equation" r:id="rId3" imgW="2857320" imgH="330120" progId="Equation.3">
              <p:embed/>
            </p:oleObj>
          </a:graphicData>
        </a:graphic>
      </p:graphicFrame>
      <p:graphicFrame>
        <p:nvGraphicFramePr>
          <p:cNvPr id="6147" name="Object 5"/>
          <p:cNvGraphicFramePr>
            <a:graphicFrameLocks noChangeAspect="1"/>
          </p:cNvGraphicFramePr>
          <p:nvPr>
            <p:ph sz="quarter" idx="2"/>
          </p:nvPr>
        </p:nvGraphicFramePr>
        <p:xfrm>
          <a:off x="457200" y="2962275"/>
          <a:ext cx="4191000" cy="576262"/>
        </p:xfrm>
        <a:graphic>
          <a:graphicData uri="http://schemas.openxmlformats.org/presentationml/2006/ole">
            <p:oleObj spid="_x0000_s6147" name="Equation" r:id="rId4" imgW="3047760" imgH="419040" progId="Equation.3">
              <p:embed/>
            </p:oleObj>
          </a:graphicData>
        </a:graphic>
      </p:graphicFrame>
      <p:graphicFrame>
        <p:nvGraphicFramePr>
          <p:cNvPr id="6148" name="Object 6"/>
          <p:cNvGraphicFramePr>
            <a:graphicFrameLocks noChangeAspect="1"/>
          </p:cNvGraphicFramePr>
          <p:nvPr>
            <p:ph sz="quarter" idx="3"/>
          </p:nvPr>
        </p:nvGraphicFramePr>
        <p:xfrm>
          <a:off x="457200" y="1590675"/>
          <a:ext cx="2743200" cy="485775"/>
        </p:xfrm>
        <a:graphic>
          <a:graphicData uri="http://schemas.openxmlformats.org/presentationml/2006/ole">
            <p:oleObj spid="_x0000_s6148" name="Equation" r:id="rId5" imgW="1866600" imgH="330120" progId="Equation.3">
              <p:embed/>
            </p:oleObj>
          </a:graphicData>
        </a:graphic>
      </p:graphicFrame>
      <p:graphicFrame>
        <p:nvGraphicFramePr>
          <p:cNvPr id="6149" name="Object 7"/>
          <p:cNvGraphicFramePr>
            <a:graphicFrameLocks noChangeAspect="1"/>
          </p:cNvGraphicFramePr>
          <p:nvPr>
            <p:ph sz="quarter" idx="4"/>
          </p:nvPr>
        </p:nvGraphicFramePr>
        <p:xfrm>
          <a:off x="2667000" y="4636532"/>
          <a:ext cx="4319588" cy="685800"/>
        </p:xfrm>
        <a:graphic>
          <a:graphicData uri="http://schemas.openxmlformats.org/presentationml/2006/ole">
            <p:oleObj spid="_x0000_s6149" name="Equation" r:id="rId6" imgW="3200400" imgH="507960" progId="Equation.3">
              <p:embed/>
            </p:oleObj>
          </a:graphicData>
        </a:graphic>
      </p:graphicFrame>
      <p:graphicFrame>
        <p:nvGraphicFramePr>
          <p:cNvPr id="6150" name="Object 8"/>
          <p:cNvGraphicFramePr>
            <a:graphicFrameLocks noChangeAspect="1"/>
          </p:cNvGraphicFramePr>
          <p:nvPr/>
        </p:nvGraphicFramePr>
        <p:xfrm>
          <a:off x="1600200" y="5749925"/>
          <a:ext cx="1905000" cy="422275"/>
        </p:xfrm>
        <a:graphic>
          <a:graphicData uri="http://schemas.openxmlformats.org/presentationml/2006/ole">
            <p:oleObj spid="_x0000_s6150" name="Equation" r:id="rId7" imgW="1257120" imgH="279360" progId="Equation.3">
              <p:embed/>
            </p:oleObj>
          </a:graphicData>
        </a:graphic>
      </p:graphicFrame>
      <p:sp>
        <p:nvSpPr>
          <p:cNvPr id="6153" name="Text Box 9"/>
          <p:cNvSpPr txBox="1">
            <a:spLocks noChangeArrowheads="1"/>
          </p:cNvSpPr>
          <p:nvPr/>
        </p:nvSpPr>
        <p:spPr bwMode="auto">
          <a:xfrm>
            <a:off x="3962400" y="5715000"/>
            <a:ext cx="3024188"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dirty="0" err="1">
                <a:latin typeface="Calibri"/>
              </a:rPr>
              <a:t>G</a:t>
            </a:r>
            <a:r>
              <a:rPr lang="en-US" sz="1800" b="0" baseline="-25000" dirty="0" err="1">
                <a:latin typeface="Calibri"/>
              </a:rPr>
              <a:t>NN</a:t>
            </a:r>
            <a:r>
              <a:rPr lang="en-US" sz="1800" b="0" baseline="30000" dirty="0" err="1">
                <a:latin typeface="Calibri"/>
              </a:rPr>
              <a:t>(i</a:t>
            </a:r>
            <a:r>
              <a:rPr lang="en-US" sz="1800" b="0" baseline="30000" dirty="0">
                <a:latin typeface="Calibri"/>
              </a:rPr>
              <a:t>)</a:t>
            </a:r>
            <a:r>
              <a:rPr lang="en-US" sz="1800" b="0" dirty="0">
                <a:latin typeface="Calibri"/>
              </a:rPr>
              <a:t> – nearest </a:t>
            </a:r>
            <a:r>
              <a:rPr lang="en-US" sz="1800" b="0" dirty="0" smtClean="0">
                <a:latin typeface="Calibri"/>
              </a:rPr>
              <a:t>neighbors</a:t>
            </a:r>
            <a:endParaRPr lang="en-US" sz="1800" b="0" dirty="0">
              <a:latin typeface="Calibri"/>
            </a:endParaRPr>
          </a:p>
        </p:txBody>
      </p:sp>
      <p:pic>
        <p:nvPicPr>
          <p:cNvPr id="6154" name="Picture 10" descr="fig_1"/>
          <p:cNvPicPr>
            <a:picLocks noChangeAspect="1" noChangeArrowheads="1"/>
          </p:cNvPicPr>
          <p:nvPr/>
        </p:nvPicPr>
        <p:blipFill>
          <a:blip r:embed="rId8"/>
          <a:srcRect/>
          <a:stretch>
            <a:fillRect/>
          </a:stretch>
        </p:blipFill>
        <p:spPr bwMode="auto">
          <a:xfrm>
            <a:off x="4953000" y="1371599"/>
            <a:ext cx="3977839" cy="2875018"/>
          </a:xfrm>
          <a:prstGeom prst="rect">
            <a:avLst/>
          </a:prstGeom>
          <a:noFill/>
          <a:ln w="9525">
            <a:noFill/>
            <a:miter lim="800000"/>
            <a:headEnd/>
            <a:tailEnd/>
          </a:ln>
        </p:spPr>
      </p:pic>
      <p:sp>
        <p:nvSpPr>
          <p:cNvPr id="6155" name="Text Box 11"/>
          <p:cNvSpPr txBox="1">
            <a:spLocks noChangeArrowheads="1"/>
          </p:cNvSpPr>
          <p:nvPr/>
        </p:nvSpPr>
        <p:spPr bwMode="auto">
          <a:xfrm>
            <a:off x="228600" y="4191000"/>
            <a:ext cx="6224588" cy="369332"/>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800" b="0" dirty="0">
                <a:latin typeface="Calibri"/>
              </a:rPr>
              <a:t>Global parameter state space of the storm-time magnetosphere</a:t>
            </a:r>
          </a:p>
        </p:txBody>
      </p:sp>
      <p:sp>
        <p:nvSpPr>
          <p:cNvPr id="13" name="Rectangle 12"/>
          <p:cNvSpPr/>
          <p:nvPr/>
        </p:nvSpPr>
        <p:spPr bwMode="auto">
          <a:xfrm>
            <a:off x="1447800" y="5638800"/>
            <a:ext cx="2209800" cy="609600"/>
          </a:xfrm>
          <a:prstGeom prst="rect">
            <a:avLst/>
          </a:prstGeom>
          <a:noFill/>
          <a:ln w="127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5" name="TextBox 14"/>
          <p:cNvSpPr txBox="1"/>
          <p:nvPr/>
        </p:nvSpPr>
        <p:spPr>
          <a:xfrm>
            <a:off x="228600" y="3733800"/>
            <a:ext cx="4495800" cy="369332"/>
          </a:xfrm>
          <a:prstGeom prst="rect">
            <a:avLst/>
          </a:prstGeom>
          <a:noFill/>
        </p:spPr>
        <p:txBody>
          <a:bodyPr wrap="square" rtlCol="0">
            <a:spAutoFit/>
          </a:bodyPr>
          <a:lstStyle/>
          <a:p>
            <a:r>
              <a:rPr lang="en-US" sz="1800" b="0" dirty="0" smtClean="0">
                <a:latin typeface="Calibri"/>
              </a:rPr>
              <a:t>T/4=6 hours – we only consider </a:t>
            </a:r>
            <a:r>
              <a:rPr lang="en-US" sz="1800" b="0" dirty="0" smtClean="0">
                <a:solidFill>
                  <a:srgbClr val="FF0000"/>
                </a:solidFill>
                <a:latin typeface="Calibri"/>
              </a:rPr>
              <a:t>storm scales</a:t>
            </a:r>
            <a:endParaRPr lang="en-US" sz="1800" b="0" dirty="0">
              <a:solidFill>
                <a:srgbClr val="FF0000"/>
              </a:solidFill>
              <a:latin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381000" y="76200"/>
            <a:ext cx="8229600" cy="579438"/>
          </a:xfrm>
          <a:prstGeom prst="rect">
            <a:avLst/>
          </a:prstGeom>
          <a:noFill/>
          <a:ln w="9525">
            <a:noFill/>
            <a:miter lim="800000"/>
            <a:headEnd/>
            <a:tailEnd/>
          </a:ln>
          <a:effectLst/>
        </p:spPr>
        <p:txBody>
          <a:bodyPr>
            <a:spAutoFit/>
          </a:bodyPr>
          <a:lstStyle/>
          <a:p>
            <a:pPr algn="ctr">
              <a:spcBef>
                <a:spcPct val="50000"/>
              </a:spcBef>
              <a:defRPr/>
            </a:pPr>
            <a:r>
              <a:rPr lang="en-US" sz="3200" b="0" dirty="0">
                <a:solidFill>
                  <a:srgbClr val="FFFF00"/>
                </a:solidFill>
                <a:effectLst>
                  <a:outerShdw blurRad="38100" dist="38100" dir="2700000" algn="tl">
                    <a:srgbClr val="C0C0C0"/>
                  </a:outerShdw>
                </a:effectLst>
                <a:latin typeface="Tahoma" pitchFamily="34" charset="0"/>
              </a:rPr>
              <a:t>Magnetosphere</a:t>
            </a:r>
          </a:p>
        </p:txBody>
      </p:sp>
      <p:pic>
        <p:nvPicPr>
          <p:cNvPr id="11267" name="Picture 4" descr="800px-Magnetosphere_rendition"/>
          <p:cNvPicPr>
            <a:picLocks noChangeAspect="1" noChangeArrowheads="1"/>
          </p:cNvPicPr>
          <p:nvPr/>
        </p:nvPicPr>
        <p:blipFill>
          <a:blip r:embed="rId2"/>
          <a:srcRect/>
          <a:stretch>
            <a:fillRect/>
          </a:stretch>
        </p:blipFill>
        <p:spPr bwMode="auto">
          <a:xfrm>
            <a:off x="0" y="1098550"/>
            <a:ext cx="9144000" cy="499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2498" name="Text Box 2"/>
          <p:cNvSpPr txBox="1">
            <a:spLocks noChangeArrowheads="1"/>
          </p:cNvSpPr>
          <p:nvPr/>
        </p:nvSpPr>
        <p:spPr bwMode="auto">
          <a:xfrm>
            <a:off x="8382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NN </a:t>
            </a:r>
            <a:r>
              <a:rPr lang="en-US" sz="2800" dirty="0">
                <a:latin typeface="Calibri"/>
              </a:rPr>
              <a:t>technique: April 2001 storm</a:t>
            </a:r>
          </a:p>
        </p:txBody>
      </p:sp>
      <p:pic>
        <p:nvPicPr>
          <p:cNvPr id="12291" name="Picture 44" descr="Fig_2"/>
          <p:cNvPicPr>
            <a:picLocks noChangeAspect="1" noChangeArrowheads="1"/>
          </p:cNvPicPr>
          <p:nvPr/>
        </p:nvPicPr>
        <p:blipFill>
          <a:blip r:embed="rId2"/>
          <a:srcRect/>
          <a:stretch>
            <a:fillRect/>
          </a:stretch>
        </p:blipFill>
        <p:spPr bwMode="auto">
          <a:xfrm>
            <a:off x="1085850" y="842963"/>
            <a:ext cx="6972300" cy="5938837"/>
          </a:xfrm>
          <a:prstGeom prst="rect">
            <a:avLst/>
          </a:prstGeom>
          <a:noFill/>
          <a:ln w="9525">
            <a:noFill/>
            <a:miter lim="800000"/>
            <a:headEnd/>
            <a:tailEnd/>
          </a:ln>
        </p:spPr>
      </p:pic>
      <p:sp>
        <p:nvSpPr>
          <p:cNvPr id="4" name="TextBox 3"/>
          <p:cNvSpPr txBox="1"/>
          <p:nvPr/>
        </p:nvSpPr>
        <p:spPr>
          <a:xfrm>
            <a:off x="228600" y="533400"/>
            <a:ext cx="2286000" cy="400110"/>
          </a:xfrm>
          <a:prstGeom prst="rect">
            <a:avLst/>
          </a:prstGeom>
          <a:noFill/>
        </p:spPr>
        <p:txBody>
          <a:bodyPr wrap="square" rtlCol="0">
            <a:spAutoFit/>
          </a:bodyPr>
          <a:lstStyle/>
          <a:p>
            <a:r>
              <a:rPr lang="en-US" sz="2000" b="0" dirty="0" smtClean="0">
                <a:latin typeface="Calibri"/>
              </a:rPr>
              <a:t>Sitnov et al. [2008]</a:t>
            </a:r>
            <a:endParaRPr lang="en-US" sz="2000" b="0" dirty="0">
              <a:latin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3522" name="Text Box 2"/>
          <p:cNvSpPr txBox="1">
            <a:spLocks noChangeArrowheads="1"/>
          </p:cNvSpPr>
          <p:nvPr/>
        </p:nvSpPr>
        <p:spPr bwMode="auto">
          <a:xfrm>
            <a:off x="8382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NN technique</a:t>
            </a:r>
            <a:r>
              <a:rPr lang="en-US" sz="2800" dirty="0">
                <a:latin typeface="Calibri"/>
              </a:rPr>
              <a:t>: April 2001 storm</a:t>
            </a:r>
          </a:p>
        </p:txBody>
      </p:sp>
      <p:pic>
        <p:nvPicPr>
          <p:cNvPr id="13315" name="Picture 4" descr="Fig_3"/>
          <p:cNvPicPr>
            <a:picLocks noChangeAspect="1" noChangeArrowheads="1"/>
          </p:cNvPicPr>
          <p:nvPr/>
        </p:nvPicPr>
        <p:blipFill>
          <a:blip r:embed="rId2"/>
          <a:srcRect/>
          <a:stretch>
            <a:fillRect/>
          </a:stretch>
        </p:blipFill>
        <p:spPr bwMode="auto">
          <a:xfrm>
            <a:off x="1085850" y="842963"/>
            <a:ext cx="6972300" cy="5938837"/>
          </a:xfrm>
          <a:prstGeom prst="rect">
            <a:avLst/>
          </a:prstGeom>
          <a:noFill/>
          <a:ln w="9525">
            <a:noFill/>
            <a:miter lim="800000"/>
            <a:headEnd/>
            <a:tailEnd/>
          </a:ln>
        </p:spPr>
      </p:pic>
      <p:sp>
        <p:nvSpPr>
          <p:cNvPr id="4" name="TextBox 3"/>
          <p:cNvSpPr txBox="1"/>
          <p:nvPr/>
        </p:nvSpPr>
        <p:spPr>
          <a:xfrm>
            <a:off x="228600" y="533400"/>
            <a:ext cx="2286000" cy="400110"/>
          </a:xfrm>
          <a:prstGeom prst="rect">
            <a:avLst/>
          </a:prstGeom>
          <a:noFill/>
        </p:spPr>
        <p:txBody>
          <a:bodyPr wrap="square" rtlCol="0">
            <a:spAutoFit/>
          </a:bodyPr>
          <a:lstStyle/>
          <a:p>
            <a:r>
              <a:rPr lang="en-US" sz="2000" b="0" dirty="0" smtClean="0">
                <a:latin typeface="Calibri"/>
              </a:rPr>
              <a:t>Sitnov et al. [2008]</a:t>
            </a:r>
            <a:endParaRPr lang="en-US" sz="2000" b="0" dirty="0">
              <a:latin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1" name="Content Placeholder 5" descr="fig_actual_8000_NN.tif"/>
          <p:cNvPicPr>
            <a:picLocks noGrp="1" noChangeAspect="1"/>
          </p:cNvPicPr>
          <p:nvPr>
            <p:ph idx="1"/>
          </p:nvPr>
        </p:nvPicPr>
        <p:blipFill>
          <a:blip r:embed="rId2"/>
          <a:srcRect/>
          <a:stretch>
            <a:fillRect/>
          </a:stretch>
        </p:blipFill>
        <p:spPr>
          <a:xfrm>
            <a:off x="990600" y="762000"/>
            <a:ext cx="7126287" cy="4638675"/>
          </a:xfrm>
        </p:spPr>
      </p:pic>
      <p:sp>
        <p:nvSpPr>
          <p:cNvPr id="8" name="TextBox 7"/>
          <p:cNvSpPr txBox="1"/>
          <p:nvPr/>
        </p:nvSpPr>
        <p:spPr>
          <a:xfrm>
            <a:off x="6583363" y="2749550"/>
            <a:ext cx="1041400" cy="338138"/>
          </a:xfrm>
          <a:prstGeom prst="rect">
            <a:avLst/>
          </a:prstGeom>
          <a:noFill/>
        </p:spPr>
        <p:txBody>
          <a:bodyPr>
            <a:spAutoFit/>
          </a:bodyPr>
          <a:lstStyle/>
          <a:p>
            <a:pPr>
              <a:defRPr/>
            </a:pPr>
            <a:r>
              <a:rPr lang="en-US" sz="1600" b="1" dirty="0">
                <a:solidFill>
                  <a:srgbClr val="C00000"/>
                </a:solidFill>
                <a:latin typeface="Calibri"/>
              </a:rPr>
              <a:t>NN=8000</a:t>
            </a:r>
          </a:p>
        </p:txBody>
      </p:sp>
      <p:sp>
        <p:nvSpPr>
          <p:cNvPr id="6"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latin typeface="Calibri"/>
              </a:rPr>
              <a:t>Nearest neighbor selectivity</a:t>
            </a:r>
            <a:endParaRPr lang="en-US" sz="2800" b="1" dirty="0">
              <a:solidFill>
                <a:srgbClr val="000066"/>
              </a:solidFill>
              <a:effectLst/>
              <a:latin typeface="Calibri"/>
            </a:endParaRPr>
          </a:p>
        </p:txBody>
      </p:sp>
      <p:sp>
        <p:nvSpPr>
          <p:cNvPr id="5" name="Text Box 12"/>
          <p:cNvSpPr txBox="1">
            <a:spLocks noChangeArrowheads="1"/>
          </p:cNvSpPr>
          <p:nvPr/>
        </p:nvSpPr>
        <p:spPr bwMode="auto">
          <a:xfrm>
            <a:off x="533400" y="5638800"/>
            <a:ext cx="7848600"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FF0000"/>
                </a:solidFill>
                <a:latin typeface="Calibri"/>
                <a:ea typeface="+mn-ea"/>
                <a:cs typeface="Arial" pitchFamily="34" charset="0"/>
              </a:rPr>
              <a:t>NN algorithm provides a balance between earlier statistical models like T89, 96, 05 (NN=N</a:t>
            </a:r>
            <a:r>
              <a:rPr lang="en-US" sz="2000" baseline="-25000" dirty="0" smtClean="0">
                <a:solidFill>
                  <a:srgbClr val="FF0000"/>
                </a:solidFill>
                <a:latin typeface="Calibri"/>
                <a:ea typeface="+mn-ea"/>
                <a:cs typeface="Arial" pitchFamily="34" charset="0"/>
              </a:rPr>
              <a:t>database</a:t>
            </a:r>
            <a:r>
              <a:rPr lang="en-US" sz="2000" dirty="0" smtClean="0">
                <a:solidFill>
                  <a:srgbClr val="FF0000"/>
                </a:solidFill>
                <a:latin typeface="Calibri"/>
                <a:ea typeface="+mn-ea"/>
                <a:cs typeface="Arial" pitchFamily="34" charset="0"/>
              </a:rPr>
              <a:t>~10</a:t>
            </a:r>
            <a:r>
              <a:rPr lang="en-US" sz="2000" baseline="30000" dirty="0" smtClean="0">
                <a:solidFill>
                  <a:srgbClr val="FF0000"/>
                </a:solidFill>
                <a:latin typeface="Calibri"/>
                <a:ea typeface="+mn-ea"/>
                <a:cs typeface="Arial" pitchFamily="34" charset="0"/>
              </a:rPr>
              <a:t>6</a:t>
            </a:r>
            <a:r>
              <a:rPr lang="en-US" sz="2000" dirty="0" smtClean="0">
                <a:solidFill>
                  <a:srgbClr val="FF0000"/>
                </a:solidFill>
                <a:latin typeface="Calibri"/>
                <a:ea typeface="+mn-ea"/>
                <a:cs typeface="Arial" pitchFamily="34" charset="0"/>
              </a:rPr>
              <a:t>) and event oriented models (NN&lt;~10).</a:t>
            </a:r>
            <a:endParaRPr lang="en-US" sz="2000" dirty="0">
              <a:solidFill>
                <a:srgbClr val="FF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7315" name="Text Box 3"/>
          <p:cNvSpPr txBox="1">
            <a:spLocks noChangeArrowheads="1"/>
          </p:cNvSpPr>
          <p:nvPr/>
        </p:nvSpPr>
        <p:spPr bwMode="auto">
          <a:xfrm>
            <a:off x="381000" y="0"/>
            <a:ext cx="8229600" cy="523220"/>
          </a:xfrm>
          <a:prstGeom prst="rect">
            <a:avLst/>
          </a:prstGeom>
          <a:noFill/>
          <a:ln w="9525">
            <a:noFill/>
            <a:miter lim="800000"/>
            <a:headEnd/>
            <a:tailEnd/>
          </a:ln>
          <a:effectLst/>
        </p:spPr>
        <p:txBody>
          <a:bodyPr>
            <a:spAutoFit/>
          </a:bodyPr>
          <a:lstStyle/>
          <a:p>
            <a:pPr algn="ctr">
              <a:spcBef>
                <a:spcPct val="50000"/>
              </a:spcBef>
              <a:defRPr/>
            </a:pPr>
            <a:r>
              <a:rPr lang="en-US" sz="2800" dirty="0">
                <a:latin typeface="Calibri"/>
              </a:rPr>
              <a:t>Instantaneous subsets of magnetic field data</a:t>
            </a:r>
          </a:p>
        </p:txBody>
      </p:sp>
      <p:pic>
        <p:nvPicPr>
          <p:cNvPr id="14339" name="Picture 7" descr="J_vs_xy_op"/>
          <p:cNvPicPr>
            <a:picLocks noChangeAspect="1" noChangeArrowheads="1"/>
          </p:cNvPicPr>
          <p:nvPr/>
        </p:nvPicPr>
        <p:blipFill>
          <a:blip r:embed="rId2"/>
          <a:srcRect/>
          <a:stretch>
            <a:fillRect/>
          </a:stretch>
        </p:blipFill>
        <p:spPr bwMode="auto">
          <a:xfrm>
            <a:off x="28575" y="914400"/>
            <a:ext cx="4648200" cy="4264025"/>
          </a:xfrm>
          <a:prstGeom prst="rect">
            <a:avLst/>
          </a:prstGeom>
          <a:noFill/>
          <a:ln w="9525">
            <a:noFill/>
            <a:miter lim="800000"/>
            <a:headEnd/>
            <a:tailEnd/>
          </a:ln>
        </p:spPr>
      </p:pic>
      <p:pic>
        <p:nvPicPr>
          <p:cNvPr id="14340" name="Picture 8" descr="J_vs_xy_op2"/>
          <p:cNvPicPr>
            <a:picLocks noChangeAspect="1" noChangeArrowheads="1"/>
          </p:cNvPicPr>
          <p:nvPr/>
        </p:nvPicPr>
        <p:blipFill>
          <a:blip r:embed="rId3"/>
          <a:srcRect/>
          <a:stretch>
            <a:fillRect/>
          </a:stretch>
        </p:blipFill>
        <p:spPr bwMode="auto">
          <a:xfrm>
            <a:off x="4495800" y="920750"/>
            <a:ext cx="4643438" cy="4260850"/>
          </a:xfrm>
          <a:prstGeom prst="rect">
            <a:avLst/>
          </a:prstGeom>
          <a:noFill/>
          <a:ln w="9525">
            <a:noFill/>
            <a:miter lim="800000"/>
            <a:headEnd/>
            <a:tailEnd/>
          </a:ln>
        </p:spPr>
      </p:pic>
      <p:sp>
        <p:nvSpPr>
          <p:cNvPr id="5" name="Text Box 12"/>
          <p:cNvSpPr txBox="1">
            <a:spLocks noChangeArrowheads="1"/>
          </p:cNvSpPr>
          <p:nvPr/>
        </p:nvSpPr>
        <p:spPr bwMode="auto">
          <a:xfrm>
            <a:off x="533400" y="5486400"/>
            <a:ext cx="7848600"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FF0000"/>
                </a:solidFill>
                <a:latin typeface="Calibri"/>
                <a:ea typeface="+mn-ea"/>
                <a:cs typeface="Arial" pitchFamily="34" charset="0"/>
              </a:rPr>
              <a:t>TS07D has 5 global parameters in total: &lt;Sym-H&gt;,D&lt;Sym-H&gt;/</a:t>
            </a:r>
            <a:r>
              <a:rPr lang="en-US" sz="2000" dirty="0" err="1" smtClean="0">
                <a:solidFill>
                  <a:srgbClr val="FF0000"/>
                </a:solidFill>
                <a:latin typeface="Calibri"/>
                <a:ea typeface="+mn-ea"/>
                <a:cs typeface="Arial" pitchFamily="34" charset="0"/>
              </a:rPr>
              <a:t>Dt</a:t>
            </a:r>
            <a:r>
              <a:rPr lang="en-US" sz="2000" dirty="0" smtClean="0">
                <a:solidFill>
                  <a:srgbClr val="FF0000"/>
                </a:solidFill>
                <a:latin typeface="Calibri"/>
                <a:ea typeface="+mn-ea"/>
                <a:cs typeface="Arial" pitchFamily="34" charset="0"/>
              </a:rPr>
              <a:t>, &lt;</a:t>
            </a:r>
            <a:r>
              <a:rPr lang="en-US" sz="2000" dirty="0" err="1" smtClean="0">
                <a:solidFill>
                  <a:srgbClr val="FF0000"/>
                </a:solidFill>
                <a:latin typeface="Calibri"/>
                <a:ea typeface="+mn-ea"/>
                <a:cs typeface="Arial" pitchFamily="34" charset="0"/>
              </a:rPr>
              <a:t>vB</a:t>
            </a:r>
            <a:r>
              <a:rPr lang="en-US" sz="2000" baseline="-25000" dirty="0" err="1" smtClean="0">
                <a:solidFill>
                  <a:srgbClr val="FF0000"/>
                </a:solidFill>
                <a:latin typeface="Calibri"/>
                <a:ea typeface="+mn-ea"/>
                <a:cs typeface="Arial" pitchFamily="34" charset="0"/>
              </a:rPr>
              <a:t>z</a:t>
            </a:r>
            <a:r>
              <a:rPr lang="en-US" sz="2000" dirty="0" smtClean="0">
                <a:solidFill>
                  <a:srgbClr val="FF0000"/>
                </a:solidFill>
                <a:latin typeface="Calibri"/>
                <a:ea typeface="+mn-ea"/>
                <a:cs typeface="Arial" pitchFamily="34" charset="0"/>
              </a:rPr>
              <a:t>&gt; plus </a:t>
            </a:r>
            <a:r>
              <a:rPr lang="en-US" sz="2000" dirty="0" err="1" smtClean="0">
                <a:solidFill>
                  <a:srgbClr val="FF0000"/>
                </a:solidFill>
                <a:latin typeface="Calibri"/>
                <a:ea typeface="+mn-ea"/>
                <a:cs typeface="Arial" pitchFamily="34" charset="0"/>
              </a:rPr>
              <a:t>P</a:t>
            </a:r>
            <a:r>
              <a:rPr lang="en-US" sz="2000" baseline="-25000" dirty="0" err="1" smtClean="0">
                <a:solidFill>
                  <a:srgbClr val="FF0000"/>
                </a:solidFill>
                <a:latin typeface="Calibri"/>
                <a:ea typeface="+mn-ea"/>
                <a:cs typeface="Arial" pitchFamily="34" charset="0"/>
              </a:rPr>
              <a:t>dyn</a:t>
            </a:r>
            <a:r>
              <a:rPr lang="en-US" sz="2000" dirty="0" smtClean="0">
                <a:solidFill>
                  <a:srgbClr val="FF0000"/>
                </a:solidFill>
                <a:latin typeface="Calibri"/>
                <a:ea typeface="+mn-ea"/>
                <a:cs typeface="Arial" pitchFamily="34" charset="0"/>
              </a:rPr>
              <a:t> and tilt angle</a:t>
            </a:r>
            <a:endParaRPr lang="en-US" sz="2000" dirty="0">
              <a:solidFill>
                <a:srgbClr val="FF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18434" name="Picture 3" descr="movie1"/>
          <p:cNvPicPr>
            <a:picLocks noChangeAspect="1" noChangeArrowheads="1" noCrop="1"/>
          </p:cNvPicPr>
          <p:nvPr/>
        </p:nvPicPr>
        <p:blipFill>
          <a:blip r:embed="rId2"/>
          <a:srcRect/>
          <a:stretch>
            <a:fillRect/>
          </a:stretch>
        </p:blipFill>
        <p:spPr bwMode="auto">
          <a:xfrm>
            <a:off x="1790700" y="1219200"/>
            <a:ext cx="5524500" cy="4965700"/>
          </a:xfrm>
          <a:prstGeom prst="rect">
            <a:avLst/>
          </a:prstGeom>
          <a:noFill/>
          <a:ln w="9525">
            <a:noFill/>
            <a:miter lim="800000"/>
            <a:headEnd/>
            <a:tailEnd/>
          </a:ln>
        </p:spPr>
      </p:pic>
      <p:sp>
        <p:nvSpPr>
          <p:cNvPr id="10243" name="Text Box 5"/>
          <p:cNvSpPr txBox="1">
            <a:spLocks noChangeArrowheads="1"/>
          </p:cNvSpPr>
          <p:nvPr/>
        </p:nvSpPr>
        <p:spPr bwMode="auto">
          <a:xfrm>
            <a:off x="457200" y="223838"/>
            <a:ext cx="8229600" cy="523220"/>
          </a:xfrm>
          <a:prstGeom prst="rect">
            <a:avLst/>
          </a:prstGeom>
          <a:noFill/>
          <a:ln w="9525">
            <a:noFill/>
            <a:miter lim="800000"/>
            <a:headEnd/>
            <a:tailEnd/>
          </a:ln>
        </p:spPr>
        <p:txBody>
          <a:bodyPr>
            <a:spAutoFit/>
          </a:bodyPr>
          <a:lstStyle/>
          <a:p>
            <a:pPr algn="ctr">
              <a:spcBef>
                <a:spcPct val="50000"/>
              </a:spcBef>
              <a:defRPr/>
            </a:pPr>
            <a:r>
              <a:rPr lang="en-US" sz="2800" dirty="0">
                <a:effectLst>
                  <a:glow rad="101600">
                    <a:schemeClr val="tx1">
                      <a:alpha val="75000"/>
                    </a:schemeClr>
                  </a:glow>
                  <a:outerShdw blurRad="38100" dist="38100" dir="2700000" algn="tl">
                    <a:schemeClr val="tx1">
                      <a:alpha val="43000"/>
                    </a:schemeClr>
                  </a:outerShdw>
                </a:effectLst>
                <a:latin typeface="Calibri"/>
              </a:rPr>
              <a:t>CME-driven storm: April 21-23, 2001 </a:t>
            </a:r>
          </a:p>
        </p:txBody>
      </p:sp>
      <p:sp>
        <p:nvSpPr>
          <p:cNvPr id="4" name="TextBox 3"/>
          <p:cNvSpPr txBox="1"/>
          <p:nvPr/>
        </p:nvSpPr>
        <p:spPr>
          <a:xfrm>
            <a:off x="4800600" y="6336268"/>
            <a:ext cx="4267200" cy="369332"/>
          </a:xfrm>
          <a:prstGeom prst="rect">
            <a:avLst/>
          </a:prstGeom>
          <a:noFill/>
        </p:spPr>
        <p:txBody>
          <a:bodyPr wrap="square" rtlCol="0">
            <a:spAutoFit/>
          </a:bodyPr>
          <a:lstStyle/>
          <a:p>
            <a:r>
              <a:rPr lang="en-US" sz="1800" dirty="0" smtClean="0">
                <a:latin typeface="Calibri"/>
              </a:rPr>
              <a:t>http://</a:t>
            </a:r>
            <a:r>
              <a:rPr lang="en-US" sz="1800" dirty="0" err="1" smtClean="0">
                <a:latin typeface="Calibri"/>
              </a:rPr>
              <a:t>geomag_field.jhuapl.edu</a:t>
            </a:r>
            <a:r>
              <a:rPr lang="en-US" sz="1800" dirty="0" smtClean="0">
                <a:latin typeface="Calibri"/>
              </a:rPr>
              <a:t>/model/</a:t>
            </a:r>
            <a:endParaRPr lang="en-US" sz="1800" dirty="0">
              <a:latin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5" descr="J_EQ_imgt"/>
          <p:cNvPicPr>
            <a:picLocks noChangeAspect="1" noChangeArrowheads="1"/>
          </p:cNvPicPr>
          <p:nvPr/>
        </p:nvPicPr>
        <p:blipFill>
          <a:blip r:embed="rId2"/>
          <a:srcRect/>
          <a:stretch>
            <a:fillRect/>
          </a:stretch>
        </p:blipFill>
        <p:spPr bwMode="auto">
          <a:xfrm rot="5400000">
            <a:off x="2507717" y="364773"/>
            <a:ext cx="5434742" cy="5924396"/>
          </a:xfrm>
          <a:prstGeom prst="rect">
            <a:avLst/>
          </a:prstGeom>
          <a:noFill/>
          <a:ln w="9525">
            <a:noFill/>
            <a:miter lim="800000"/>
            <a:headEnd/>
            <a:tailEnd/>
          </a:ln>
        </p:spPr>
      </p:pic>
      <p:sp>
        <p:nvSpPr>
          <p:cNvPr id="9" name="Text Box 7"/>
          <p:cNvSpPr txBox="1">
            <a:spLocks noChangeArrowheads="1"/>
          </p:cNvSpPr>
          <p:nvPr/>
        </p:nvSpPr>
        <p:spPr bwMode="auto">
          <a:xfrm>
            <a:off x="160867" y="3977382"/>
            <a:ext cx="2463800" cy="1323439"/>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0" dirty="0" smtClean="0">
                <a:solidFill>
                  <a:srgbClr val="000090"/>
                </a:solidFill>
                <a:latin typeface="Arial" charset="0"/>
                <a:ea typeface="Arial" charset="0"/>
                <a:cs typeface="Arial" charset="0"/>
              </a:rPr>
              <a:t>Dayside flow-out effect (Takahashi et al.</a:t>
            </a:r>
            <a:r>
              <a:rPr lang="en-US" sz="1600" dirty="0" smtClean="0">
                <a:solidFill>
                  <a:srgbClr val="000090"/>
                </a:solidFill>
                <a:latin typeface="Arial" charset="0"/>
                <a:ea typeface="Arial" charset="0"/>
                <a:cs typeface="Arial" charset="0"/>
              </a:rPr>
              <a:t>,</a:t>
            </a:r>
            <a:r>
              <a:rPr lang="en-US" sz="1600" b="0" dirty="0" smtClean="0">
                <a:solidFill>
                  <a:srgbClr val="000090"/>
                </a:solidFill>
                <a:latin typeface="Arial" charset="0"/>
                <a:ea typeface="Arial" charset="0"/>
                <a:cs typeface="Arial" charset="0"/>
              </a:rPr>
              <a:t>1990; </a:t>
            </a:r>
            <a:r>
              <a:rPr lang="en-US" sz="1600" b="0" dirty="0" err="1" smtClean="0">
                <a:solidFill>
                  <a:srgbClr val="000090"/>
                </a:solidFill>
                <a:latin typeface="Arial" charset="0"/>
                <a:ea typeface="Arial" charset="0"/>
                <a:cs typeface="Arial" charset="0"/>
              </a:rPr>
              <a:t>Ebihara</a:t>
            </a:r>
            <a:r>
              <a:rPr lang="en-US" sz="1600" b="0" dirty="0" smtClean="0">
                <a:solidFill>
                  <a:srgbClr val="000090"/>
                </a:solidFill>
                <a:latin typeface="Arial" charset="0"/>
                <a:ea typeface="Arial" charset="0"/>
                <a:cs typeface="Arial" charset="0"/>
              </a:rPr>
              <a:t> and </a:t>
            </a:r>
            <a:r>
              <a:rPr lang="en-US" sz="1600" b="0" dirty="0" err="1" smtClean="0">
                <a:solidFill>
                  <a:srgbClr val="000090"/>
                </a:solidFill>
                <a:latin typeface="Arial" charset="0"/>
                <a:ea typeface="Arial" charset="0"/>
                <a:cs typeface="Arial" charset="0"/>
              </a:rPr>
              <a:t>Ejiri</a:t>
            </a:r>
            <a:r>
              <a:rPr lang="en-US" sz="1600" dirty="0" smtClean="0">
                <a:solidFill>
                  <a:srgbClr val="000090"/>
                </a:solidFill>
                <a:latin typeface="Arial" charset="0"/>
                <a:ea typeface="Arial" charset="0"/>
                <a:cs typeface="Arial" charset="0"/>
              </a:rPr>
              <a:t>, </a:t>
            </a:r>
            <a:r>
              <a:rPr lang="en-US" sz="1600" b="0" dirty="0" smtClean="0">
                <a:solidFill>
                  <a:srgbClr val="000090"/>
                </a:solidFill>
                <a:latin typeface="Arial" charset="0"/>
                <a:ea typeface="Arial" charset="0"/>
                <a:cs typeface="Arial" charset="0"/>
              </a:rPr>
              <a:t>1998; </a:t>
            </a:r>
            <a:r>
              <a:rPr lang="en-US" sz="1600" b="0" dirty="0" err="1" smtClean="0">
                <a:solidFill>
                  <a:srgbClr val="000090"/>
                </a:solidFill>
                <a:latin typeface="Arial" charset="0"/>
                <a:ea typeface="Arial" charset="0"/>
                <a:cs typeface="Arial" charset="0"/>
              </a:rPr>
              <a:t>Liemohn</a:t>
            </a:r>
            <a:r>
              <a:rPr lang="en-US" sz="1600" b="0" dirty="0" smtClean="0">
                <a:solidFill>
                  <a:srgbClr val="000090"/>
                </a:solidFill>
                <a:latin typeface="Arial" charset="0"/>
                <a:ea typeface="Arial" charset="0"/>
                <a:cs typeface="Arial" charset="0"/>
              </a:rPr>
              <a:t> et al</a:t>
            </a:r>
            <a:r>
              <a:rPr lang="en-US" sz="1600" dirty="0" smtClean="0">
                <a:solidFill>
                  <a:srgbClr val="000090"/>
                </a:solidFill>
                <a:latin typeface="Arial" charset="0"/>
                <a:ea typeface="Arial" charset="0"/>
                <a:cs typeface="Arial" charset="0"/>
              </a:rPr>
              <a:t>.</a:t>
            </a:r>
            <a:r>
              <a:rPr lang="en-US" sz="1600" b="0" dirty="0" smtClean="0">
                <a:solidFill>
                  <a:srgbClr val="000090"/>
                </a:solidFill>
                <a:latin typeface="Arial" charset="0"/>
                <a:ea typeface="Arial" charset="0"/>
                <a:cs typeface="Arial" charset="0"/>
              </a:rPr>
              <a:t>1999; </a:t>
            </a:r>
            <a:r>
              <a:rPr lang="en-US" sz="1600" b="0" dirty="0" err="1" smtClean="0">
                <a:solidFill>
                  <a:srgbClr val="000090"/>
                </a:solidFill>
                <a:latin typeface="Arial" charset="0"/>
                <a:ea typeface="Arial" charset="0"/>
                <a:cs typeface="Arial" charset="0"/>
              </a:rPr>
              <a:t>Keika</a:t>
            </a:r>
            <a:r>
              <a:rPr lang="en-US" sz="1600" b="0" dirty="0" smtClean="0">
                <a:solidFill>
                  <a:srgbClr val="000090"/>
                </a:solidFill>
                <a:latin typeface="Arial" charset="0"/>
                <a:ea typeface="Arial" charset="0"/>
                <a:cs typeface="Arial" charset="0"/>
              </a:rPr>
              <a:t> et al., 2004, 2005</a:t>
            </a:r>
            <a:r>
              <a:rPr lang="en-US" sz="1600" dirty="0" smtClean="0">
                <a:solidFill>
                  <a:srgbClr val="000090"/>
                </a:solidFill>
                <a:latin typeface="Arial" charset="0"/>
                <a:ea typeface="Arial" charset="0"/>
                <a:cs typeface="Arial" charset="0"/>
              </a:rPr>
              <a:t>)</a:t>
            </a:r>
            <a:endParaRPr lang="en-US" sz="1600" b="0" dirty="0">
              <a:solidFill>
                <a:srgbClr val="000090"/>
              </a:solidFill>
              <a:latin typeface="Arial" charset="0"/>
              <a:ea typeface="Arial" charset="0"/>
              <a:cs typeface="Arial" charset="0"/>
            </a:endParaRPr>
          </a:p>
        </p:txBody>
      </p:sp>
      <p:sp>
        <p:nvSpPr>
          <p:cNvPr id="5" name="Text Box 5"/>
          <p:cNvSpPr txBox="1">
            <a:spLocks noChangeArrowheads="1"/>
          </p:cNvSpPr>
          <p:nvPr/>
        </p:nvSpPr>
        <p:spPr bwMode="auto">
          <a:xfrm>
            <a:off x="381000" y="12163"/>
            <a:ext cx="8229600" cy="523220"/>
          </a:xfrm>
          <a:prstGeom prst="rect">
            <a:avLst/>
          </a:prstGeom>
          <a:noFill/>
          <a:ln w="9525">
            <a:noFill/>
            <a:miter lim="800000"/>
            <a:headEnd/>
            <a:tailEnd/>
          </a:ln>
        </p:spPr>
        <p:txBody>
          <a:bodyPr>
            <a:spAutoFit/>
          </a:bodyPr>
          <a:lstStyle/>
          <a:p>
            <a:pPr algn="ctr">
              <a:spcBef>
                <a:spcPct val="50000"/>
              </a:spcBef>
              <a:defRPr/>
            </a:pPr>
            <a:r>
              <a:rPr lang="en-US" sz="2800" dirty="0" smtClean="0">
                <a:latin typeface="Calibri"/>
              </a:rPr>
              <a:t>Hook-shaped current</a:t>
            </a:r>
            <a:endParaRPr lang="en-US" sz="2800" dirty="0">
              <a:latin typeface="Calibri"/>
            </a:endParaRPr>
          </a:p>
        </p:txBody>
      </p:sp>
      <p:sp>
        <p:nvSpPr>
          <p:cNvPr id="6" name="Text Box 7"/>
          <p:cNvSpPr txBox="1">
            <a:spLocks noChangeArrowheads="1"/>
          </p:cNvSpPr>
          <p:nvPr/>
        </p:nvSpPr>
        <p:spPr bwMode="auto">
          <a:xfrm>
            <a:off x="160867" y="1905000"/>
            <a:ext cx="2362200" cy="107721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600" b="0" dirty="0" err="1" smtClean="0">
                <a:solidFill>
                  <a:srgbClr val="000090"/>
                </a:solidFill>
                <a:latin typeface="Arial" charset="0"/>
                <a:ea typeface="Arial" charset="0"/>
                <a:cs typeface="Arial" charset="0"/>
              </a:rPr>
              <a:t>Postmidnight</a:t>
            </a:r>
            <a:r>
              <a:rPr lang="en-US" sz="1600" b="0" dirty="0" smtClean="0">
                <a:solidFill>
                  <a:srgbClr val="000090"/>
                </a:solidFill>
                <a:latin typeface="Arial" charset="0"/>
                <a:ea typeface="Arial" charset="0"/>
                <a:cs typeface="Arial" charset="0"/>
              </a:rPr>
              <a:t> current intensification      (Brandt et al., 2002; </a:t>
            </a:r>
            <a:r>
              <a:rPr lang="en-US" sz="1600" b="0" dirty="0" err="1" smtClean="0">
                <a:solidFill>
                  <a:srgbClr val="000090"/>
                </a:solidFill>
                <a:latin typeface="Arial" charset="0"/>
                <a:ea typeface="Arial" charset="0"/>
                <a:cs typeface="Arial" charset="0"/>
              </a:rPr>
              <a:t>Ebihara</a:t>
            </a:r>
            <a:r>
              <a:rPr lang="en-US" sz="1600" b="0" dirty="0" smtClean="0">
                <a:solidFill>
                  <a:srgbClr val="000090"/>
                </a:solidFill>
                <a:latin typeface="Arial" charset="0"/>
                <a:ea typeface="Arial" charset="0"/>
                <a:cs typeface="Arial" charset="0"/>
              </a:rPr>
              <a:t> and </a:t>
            </a:r>
            <a:r>
              <a:rPr lang="en-US" sz="1600" b="0" dirty="0" err="1" smtClean="0">
                <a:solidFill>
                  <a:srgbClr val="000090"/>
                </a:solidFill>
                <a:latin typeface="Arial" charset="0"/>
                <a:ea typeface="Arial" charset="0"/>
                <a:cs typeface="Arial" charset="0"/>
              </a:rPr>
              <a:t>Fok</a:t>
            </a:r>
            <a:r>
              <a:rPr lang="en-US" sz="1600" dirty="0" smtClean="0">
                <a:solidFill>
                  <a:srgbClr val="000090"/>
                </a:solidFill>
                <a:latin typeface="Arial" charset="0"/>
                <a:ea typeface="Arial" charset="0"/>
                <a:cs typeface="Arial" charset="0"/>
              </a:rPr>
              <a:t>, </a:t>
            </a:r>
            <a:r>
              <a:rPr lang="en-US" sz="1600" b="0" dirty="0" smtClean="0">
                <a:solidFill>
                  <a:srgbClr val="000090"/>
                </a:solidFill>
                <a:latin typeface="Arial" charset="0"/>
                <a:ea typeface="Arial" charset="0"/>
                <a:cs typeface="Arial" charset="0"/>
              </a:rPr>
              <a:t>2004</a:t>
            </a:r>
            <a:r>
              <a:rPr lang="en-US" sz="1600" dirty="0" smtClean="0">
                <a:solidFill>
                  <a:srgbClr val="000090"/>
                </a:solidFill>
                <a:latin typeface="Arial" charset="0"/>
                <a:ea typeface="Arial" charset="0"/>
                <a:cs typeface="Arial" charset="0"/>
              </a:rPr>
              <a:t>)</a:t>
            </a:r>
            <a:r>
              <a:rPr lang="en-US" sz="1600" b="0" dirty="0" smtClean="0">
                <a:solidFill>
                  <a:srgbClr val="000090"/>
                </a:solidFill>
                <a:latin typeface="Arial" charset="0"/>
                <a:ea typeface="Arial" charset="0"/>
                <a:cs typeface="Arial" charset="0"/>
              </a:rPr>
              <a:t> </a:t>
            </a:r>
            <a:endParaRPr lang="en-US" sz="1600" b="0" dirty="0">
              <a:solidFill>
                <a:srgbClr val="000090"/>
              </a:solidFill>
              <a:latin typeface="Arial" charset="0"/>
              <a:ea typeface="Arial" charset="0"/>
              <a:cs typeface="Arial" charset="0"/>
            </a:endParaRPr>
          </a:p>
        </p:txBody>
      </p:sp>
      <p:cxnSp>
        <p:nvCxnSpPr>
          <p:cNvPr id="10" name="Straight Arrow Connector 9"/>
          <p:cNvCxnSpPr/>
          <p:nvPr/>
        </p:nvCxnSpPr>
        <p:spPr>
          <a:xfrm>
            <a:off x="2262890" y="2514600"/>
            <a:ext cx="2283710" cy="135467"/>
          </a:xfrm>
          <a:prstGeom prst="straightConnector1">
            <a:avLst/>
          </a:prstGeom>
          <a:ln>
            <a:solidFill>
              <a:srgbClr val="000090"/>
            </a:solidFill>
            <a:tailEnd type="arrow"/>
          </a:ln>
          <a:effectLst>
            <a:outerShdw blurRad="40000" dist="20000" dir="5400000" rotWithShape="0">
              <a:schemeClr val="tx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2415290" y="4309533"/>
            <a:ext cx="1682577" cy="160867"/>
          </a:xfrm>
          <a:prstGeom prst="straightConnector1">
            <a:avLst/>
          </a:prstGeom>
          <a:ln>
            <a:solidFill>
              <a:srgbClr val="00009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 Box 12"/>
          <p:cNvSpPr txBox="1">
            <a:spLocks noChangeArrowheads="1"/>
          </p:cNvSpPr>
          <p:nvPr/>
        </p:nvSpPr>
        <p:spPr bwMode="auto">
          <a:xfrm>
            <a:off x="533400" y="6071969"/>
            <a:ext cx="8229600" cy="646331"/>
          </a:xfrm>
          <a:prstGeom prst="rect">
            <a:avLst/>
          </a:prstGeom>
          <a:noFill/>
          <a:ln w="9525">
            <a:noFill/>
            <a:miter lim="800000"/>
            <a:headEnd/>
            <a:tailEnd/>
          </a:ln>
          <a:effectLst/>
        </p:spPr>
        <p:txBody>
          <a:bodyPr wrap="square">
            <a:spAutoFit/>
          </a:bodyPr>
          <a:lstStyle/>
          <a:p>
            <a:pPr algn="l">
              <a:spcBef>
                <a:spcPct val="50000"/>
              </a:spcBef>
              <a:defRPr/>
            </a:pPr>
            <a:r>
              <a:rPr lang="en-US" sz="1800" dirty="0" smtClean="0">
                <a:solidFill>
                  <a:srgbClr val="FF0000"/>
                </a:solidFill>
                <a:latin typeface="Calibri"/>
                <a:ea typeface="+mn-ea"/>
                <a:cs typeface="Arial" pitchFamily="34" charset="0"/>
              </a:rPr>
              <a:t>In TS07D tail and ring currents constitute the </a:t>
            </a:r>
            <a:r>
              <a:rPr lang="en-US" sz="1800" dirty="0" smtClean="0">
                <a:solidFill>
                  <a:srgbClr val="FF0000"/>
                </a:solidFill>
                <a:latin typeface="Calibri"/>
                <a:cs typeface="Arial" pitchFamily="34" charset="0"/>
              </a:rPr>
              <a:t>united current system and they differ only by their closure paths (through the ionosphere or the magnetopause)</a:t>
            </a:r>
            <a:endParaRPr lang="en-US" sz="1800" dirty="0">
              <a:solidFill>
                <a:srgbClr val="FF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2019" name="Picture 3" descr="J_EQ_imgt"/>
          <p:cNvPicPr>
            <a:picLocks noChangeAspect="1" noChangeArrowheads="1"/>
          </p:cNvPicPr>
          <p:nvPr/>
        </p:nvPicPr>
        <p:blipFill>
          <a:blip r:embed="rId2"/>
          <a:srcRect/>
          <a:stretch>
            <a:fillRect/>
          </a:stretch>
        </p:blipFill>
        <p:spPr bwMode="auto">
          <a:xfrm>
            <a:off x="4244975" y="990600"/>
            <a:ext cx="4899025" cy="4495800"/>
          </a:xfrm>
          <a:prstGeom prst="rect">
            <a:avLst/>
          </a:prstGeom>
          <a:noFill/>
          <a:ln w="9525">
            <a:noFill/>
            <a:miter lim="800000"/>
            <a:headEnd/>
            <a:tailEnd/>
          </a:ln>
        </p:spPr>
      </p:pic>
      <p:sp>
        <p:nvSpPr>
          <p:cNvPr id="342025" name="Text Box 9"/>
          <p:cNvSpPr txBox="1">
            <a:spLocks noChangeArrowheads="1"/>
          </p:cNvSpPr>
          <p:nvPr/>
        </p:nvSpPr>
        <p:spPr bwMode="auto">
          <a:xfrm>
            <a:off x="381000" y="0"/>
            <a:ext cx="8229600" cy="523220"/>
          </a:xfrm>
          <a:prstGeom prst="rect">
            <a:avLst/>
          </a:prstGeom>
          <a:noFill/>
          <a:ln w="9525">
            <a:noFill/>
            <a:miter lim="800000"/>
            <a:headEnd/>
            <a:tailEnd/>
          </a:ln>
          <a:effectLst/>
        </p:spPr>
        <p:txBody>
          <a:bodyPr>
            <a:spAutoFit/>
          </a:bodyPr>
          <a:lstStyle/>
          <a:p>
            <a:pPr algn="ctr">
              <a:spcBef>
                <a:spcPct val="50000"/>
              </a:spcBef>
              <a:defRPr/>
            </a:pPr>
            <a:r>
              <a:rPr lang="en-US" sz="2800" dirty="0">
                <a:latin typeface="Calibri"/>
                <a:cs typeface="Arial" pitchFamily="34" charset="0"/>
              </a:rPr>
              <a:t>Ring current bifurcation effect</a:t>
            </a:r>
          </a:p>
        </p:txBody>
      </p:sp>
      <p:grpSp>
        <p:nvGrpSpPr>
          <p:cNvPr id="2" name="Group 5"/>
          <p:cNvGrpSpPr>
            <a:grpSpLocks/>
          </p:cNvGrpSpPr>
          <p:nvPr/>
        </p:nvGrpSpPr>
        <p:grpSpPr bwMode="auto">
          <a:xfrm>
            <a:off x="55563" y="685799"/>
            <a:ext cx="4135437" cy="4108450"/>
            <a:chOff x="55760" y="1066805"/>
            <a:chExt cx="4135240" cy="4108699"/>
          </a:xfrm>
        </p:grpSpPr>
        <p:pic>
          <p:nvPicPr>
            <p:cNvPr id="19461" name="Picture 3" descr="nagai_1982.tif"/>
            <p:cNvPicPr>
              <a:picLocks noChangeAspect="1"/>
            </p:cNvPicPr>
            <p:nvPr/>
          </p:nvPicPr>
          <p:blipFill>
            <a:blip r:embed="rId3"/>
            <a:srcRect/>
            <a:stretch>
              <a:fillRect/>
            </a:stretch>
          </p:blipFill>
          <p:spPr bwMode="auto">
            <a:xfrm>
              <a:off x="55760" y="2057400"/>
              <a:ext cx="4135240" cy="3118104"/>
            </a:xfrm>
            <a:prstGeom prst="rect">
              <a:avLst/>
            </a:prstGeom>
            <a:noFill/>
            <a:ln w="9525">
              <a:noFill/>
              <a:miter lim="800000"/>
              <a:headEnd/>
              <a:tailEnd/>
            </a:ln>
          </p:spPr>
        </p:pic>
        <p:sp>
          <p:nvSpPr>
            <p:cNvPr id="19462" name="Text Box 7"/>
            <p:cNvSpPr txBox="1">
              <a:spLocks noChangeArrowheads="1"/>
            </p:cNvSpPr>
            <p:nvPr/>
          </p:nvSpPr>
          <p:spPr bwMode="auto">
            <a:xfrm>
              <a:off x="838200" y="1066805"/>
              <a:ext cx="1600200" cy="338136"/>
            </a:xfrm>
            <a:prstGeom prst="rect">
              <a:avLst/>
            </a:prstGeom>
            <a:noFill/>
            <a:ln w="9525">
              <a:noFill/>
              <a:miter lim="800000"/>
              <a:headEnd/>
              <a:tailEnd/>
            </a:ln>
          </p:spPr>
          <p:txBody>
            <a:bodyPr>
              <a:prstTxWarp prst="textNoShape">
                <a:avLst/>
              </a:prstTxWarp>
              <a:spAutoFit/>
            </a:bodyPr>
            <a:lstStyle/>
            <a:p>
              <a:pPr>
                <a:spcBef>
                  <a:spcPct val="50000"/>
                </a:spcBef>
              </a:pPr>
              <a:r>
                <a:rPr lang="en-US" sz="1600" b="0" dirty="0">
                  <a:latin typeface="Arial" charset="0"/>
                  <a:ea typeface="Arial" charset="0"/>
                  <a:cs typeface="Arial" charset="0"/>
                </a:rPr>
                <a:t>Nagai [1982]</a:t>
              </a:r>
            </a:p>
          </p:txBody>
        </p:sp>
      </p:grpSp>
      <p:sp>
        <p:nvSpPr>
          <p:cNvPr id="7" name="Text Box 12"/>
          <p:cNvSpPr txBox="1">
            <a:spLocks noChangeArrowheads="1"/>
          </p:cNvSpPr>
          <p:nvPr/>
        </p:nvSpPr>
        <p:spPr bwMode="auto">
          <a:xfrm>
            <a:off x="533400" y="5678269"/>
            <a:ext cx="8229600" cy="369332"/>
          </a:xfrm>
          <a:prstGeom prst="rect">
            <a:avLst/>
          </a:prstGeom>
          <a:noFill/>
          <a:ln w="9525">
            <a:noFill/>
            <a:miter lim="800000"/>
            <a:headEnd/>
            <a:tailEnd/>
          </a:ln>
          <a:effectLst/>
        </p:spPr>
        <p:txBody>
          <a:bodyPr wrap="square">
            <a:spAutoFit/>
          </a:bodyPr>
          <a:lstStyle/>
          <a:p>
            <a:pPr algn="ctr">
              <a:spcBef>
                <a:spcPct val="50000"/>
              </a:spcBef>
              <a:defRPr/>
            </a:pPr>
            <a:r>
              <a:rPr lang="en-US" sz="1800" dirty="0" smtClean="0">
                <a:solidFill>
                  <a:srgbClr val="FF0000"/>
                </a:solidFill>
                <a:latin typeface="Calibri"/>
                <a:ea typeface="+mn-ea"/>
                <a:cs typeface="Arial" pitchFamily="34" charset="0"/>
              </a:rPr>
              <a:t>TS07D captures integrated (storm-scale) effects of </a:t>
            </a:r>
            <a:r>
              <a:rPr lang="en-US" sz="1800" dirty="0" err="1" smtClean="0">
                <a:solidFill>
                  <a:srgbClr val="FF0000"/>
                </a:solidFill>
                <a:latin typeface="Calibri"/>
                <a:ea typeface="+mn-ea"/>
                <a:cs typeface="Arial" pitchFamily="34" charset="0"/>
              </a:rPr>
              <a:t>substorms</a:t>
            </a:r>
            <a:endParaRPr lang="en-US" sz="1800" dirty="0">
              <a:solidFill>
                <a:srgbClr val="FF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5" name="Picture 3" descr="Fig_4.tif"/>
          <p:cNvPicPr>
            <a:picLocks noChangeAspect="1"/>
          </p:cNvPicPr>
          <p:nvPr/>
        </p:nvPicPr>
        <p:blipFill>
          <a:blip r:embed="rId2"/>
          <a:srcRect/>
          <a:stretch>
            <a:fillRect/>
          </a:stretch>
        </p:blipFill>
        <p:spPr bwMode="auto">
          <a:xfrm>
            <a:off x="685800" y="722313"/>
            <a:ext cx="7772400" cy="5829300"/>
          </a:xfrm>
          <a:prstGeom prst="rect">
            <a:avLst/>
          </a:prstGeom>
          <a:noFill/>
          <a:ln w="9525">
            <a:noFill/>
            <a:miter lim="800000"/>
            <a:headEnd/>
            <a:tailEnd/>
          </a:ln>
        </p:spPr>
      </p:pic>
      <p:sp>
        <p:nvSpPr>
          <p:cNvPr id="4" name="Text Box 5"/>
          <p:cNvSpPr txBox="1">
            <a:spLocks noChangeArrowheads="1"/>
          </p:cNvSpPr>
          <p:nvPr/>
        </p:nvSpPr>
        <p:spPr bwMode="auto">
          <a:xfrm>
            <a:off x="457200" y="0"/>
            <a:ext cx="8229600" cy="523220"/>
          </a:xfrm>
          <a:prstGeom prst="rect">
            <a:avLst/>
          </a:prstGeom>
          <a:noFill/>
          <a:ln w="9525">
            <a:noFill/>
            <a:miter lim="800000"/>
            <a:headEnd/>
            <a:tailEnd/>
          </a:ln>
        </p:spPr>
        <p:txBody>
          <a:bodyPr>
            <a:spAutoFit/>
          </a:bodyPr>
          <a:lstStyle/>
          <a:p>
            <a:pPr algn="ctr">
              <a:spcBef>
                <a:spcPct val="50000"/>
              </a:spcBef>
              <a:defRPr/>
            </a:pPr>
            <a:r>
              <a:rPr lang="en-US" sz="2800" dirty="0" smtClean="0">
                <a:effectLst/>
                <a:latin typeface="Calibri"/>
              </a:rPr>
              <a:t>March 8-11, 2008 CIR</a:t>
            </a:r>
            <a:r>
              <a:rPr lang="en-US" sz="2800" dirty="0">
                <a:effectLst/>
                <a:latin typeface="Calibri"/>
              </a:rPr>
              <a:t>-driven </a:t>
            </a:r>
            <a:r>
              <a:rPr lang="en-US" sz="2800" dirty="0" smtClean="0">
                <a:effectLst/>
                <a:latin typeface="Calibri"/>
              </a:rPr>
              <a:t>storm: Main phase </a:t>
            </a:r>
            <a:endParaRPr lang="en-US" sz="2800" dirty="0">
              <a:effectLst/>
              <a:latin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9" name="Picture 3" descr="Fig_5.tif"/>
          <p:cNvPicPr>
            <a:picLocks noChangeAspect="1"/>
          </p:cNvPicPr>
          <p:nvPr/>
        </p:nvPicPr>
        <p:blipFill>
          <a:blip r:embed="rId2"/>
          <a:srcRect/>
          <a:stretch>
            <a:fillRect/>
          </a:stretch>
        </p:blipFill>
        <p:spPr bwMode="auto">
          <a:xfrm>
            <a:off x="685800" y="722313"/>
            <a:ext cx="7772400" cy="5829300"/>
          </a:xfrm>
          <a:prstGeom prst="rect">
            <a:avLst/>
          </a:prstGeom>
          <a:noFill/>
          <a:ln w="9525">
            <a:noFill/>
            <a:miter lim="800000"/>
            <a:headEnd/>
            <a:tailEnd/>
          </a:ln>
        </p:spPr>
      </p:pic>
      <p:sp>
        <p:nvSpPr>
          <p:cNvPr id="4" name="Text Box 5"/>
          <p:cNvSpPr txBox="1">
            <a:spLocks noChangeArrowheads="1"/>
          </p:cNvSpPr>
          <p:nvPr/>
        </p:nvSpPr>
        <p:spPr bwMode="auto">
          <a:xfrm>
            <a:off x="457200" y="0"/>
            <a:ext cx="8229600" cy="523220"/>
          </a:xfrm>
          <a:prstGeom prst="rect">
            <a:avLst/>
          </a:prstGeom>
          <a:noFill/>
          <a:ln w="9525">
            <a:noFill/>
            <a:miter lim="800000"/>
            <a:headEnd/>
            <a:tailEnd/>
          </a:ln>
        </p:spPr>
        <p:txBody>
          <a:bodyPr>
            <a:spAutoFit/>
          </a:bodyPr>
          <a:lstStyle/>
          <a:p>
            <a:pPr algn="ctr">
              <a:spcBef>
                <a:spcPct val="50000"/>
              </a:spcBef>
              <a:defRPr/>
            </a:pPr>
            <a:r>
              <a:rPr lang="en-US" sz="2800" dirty="0" smtClean="0">
                <a:effectLst/>
                <a:latin typeface="Calibri"/>
              </a:rPr>
              <a:t>March 8-11, 2008 CIR</a:t>
            </a:r>
            <a:r>
              <a:rPr lang="en-US" sz="2800" dirty="0">
                <a:effectLst/>
                <a:latin typeface="Calibri"/>
              </a:rPr>
              <a:t>-driven </a:t>
            </a:r>
            <a:r>
              <a:rPr lang="en-US" sz="2800" dirty="0" smtClean="0">
                <a:effectLst/>
                <a:latin typeface="Calibri"/>
              </a:rPr>
              <a:t>storm: Recovery phase </a:t>
            </a:r>
            <a:endParaRPr lang="en-US" sz="2800" dirty="0">
              <a:effectLst/>
              <a:latin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381000" y="76200"/>
            <a:ext cx="8229600"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latin typeface="Calibri"/>
              </a:rPr>
              <a:t>CME- and CIR-driven storms compared</a:t>
            </a:r>
          </a:p>
        </p:txBody>
      </p:sp>
      <p:pic>
        <p:nvPicPr>
          <p:cNvPr id="25603" name="Picture 2" descr="fac_mar_2008.tif"/>
          <p:cNvPicPr>
            <a:picLocks noChangeAspect="1"/>
          </p:cNvPicPr>
          <p:nvPr/>
        </p:nvPicPr>
        <p:blipFill>
          <a:blip r:embed="rId2"/>
          <a:srcRect/>
          <a:stretch>
            <a:fillRect/>
          </a:stretch>
        </p:blipFill>
        <p:spPr bwMode="auto">
          <a:xfrm>
            <a:off x="4648200" y="1557338"/>
            <a:ext cx="4267200" cy="3657600"/>
          </a:xfrm>
          <a:prstGeom prst="rect">
            <a:avLst/>
          </a:prstGeom>
          <a:noFill/>
          <a:ln w="9525">
            <a:noFill/>
            <a:miter lim="800000"/>
            <a:headEnd/>
            <a:tailEnd/>
          </a:ln>
        </p:spPr>
      </p:pic>
      <p:pic>
        <p:nvPicPr>
          <p:cNvPr id="25604" name="Picture 3" descr="fac_apr_2001.tif"/>
          <p:cNvPicPr>
            <a:picLocks noChangeAspect="1"/>
          </p:cNvPicPr>
          <p:nvPr/>
        </p:nvPicPr>
        <p:blipFill>
          <a:blip r:embed="rId3"/>
          <a:srcRect/>
          <a:stretch>
            <a:fillRect/>
          </a:stretch>
        </p:blipFill>
        <p:spPr bwMode="auto">
          <a:xfrm>
            <a:off x="152400" y="1557338"/>
            <a:ext cx="4267200" cy="3657600"/>
          </a:xfrm>
          <a:prstGeom prst="rect">
            <a:avLst/>
          </a:prstGeom>
          <a:noFill/>
          <a:ln w="9525">
            <a:noFill/>
            <a:miter lim="800000"/>
            <a:headEnd/>
            <a:tailEnd/>
          </a:ln>
        </p:spPr>
      </p:pic>
      <p:sp>
        <p:nvSpPr>
          <p:cNvPr id="25605" name="Text Box 7"/>
          <p:cNvSpPr txBox="1">
            <a:spLocks noChangeArrowheads="1"/>
          </p:cNvSpPr>
          <p:nvPr/>
        </p:nvSpPr>
        <p:spPr bwMode="auto">
          <a:xfrm>
            <a:off x="914400" y="914400"/>
            <a:ext cx="304800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latin typeface="Arial" charset="0"/>
                <a:ea typeface="Arial" charset="0"/>
                <a:cs typeface="Arial" charset="0"/>
              </a:rPr>
              <a:t>CME-driven April 2001 storm</a:t>
            </a:r>
          </a:p>
        </p:txBody>
      </p:sp>
      <p:sp>
        <p:nvSpPr>
          <p:cNvPr id="25606" name="Text Box 7"/>
          <p:cNvSpPr txBox="1">
            <a:spLocks noChangeArrowheads="1"/>
          </p:cNvSpPr>
          <p:nvPr/>
        </p:nvSpPr>
        <p:spPr bwMode="auto">
          <a:xfrm>
            <a:off x="5562600" y="920750"/>
            <a:ext cx="3048000" cy="338138"/>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latin typeface="Arial" charset="0"/>
                <a:ea typeface="Arial" charset="0"/>
                <a:cs typeface="Arial" charset="0"/>
              </a:rPr>
              <a:t>CIR-driven March 2008 storm</a:t>
            </a:r>
          </a:p>
        </p:txBody>
      </p:sp>
      <p:sp>
        <p:nvSpPr>
          <p:cNvPr id="7" name="Text Box 56"/>
          <p:cNvSpPr txBox="1">
            <a:spLocks noChangeArrowheads="1"/>
          </p:cNvSpPr>
          <p:nvPr/>
        </p:nvSpPr>
        <p:spPr bwMode="auto">
          <a:xfrm>
            <a:off x="533400" y="5410200"/>
            <a:ext cx="8382000" cy="101600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FF0000"/>
                </a:solidFill>
                <a:effectLst>
                  <a:outerShdw blurRad="38100" dist="38100" dir="2700000" algn="tl">
                    <a:srgbClr val="DDDDDD"/>
                  </a:outerShdw>
                </a:effectLst>
                <a:latin typeface="Calibri"/>
              </a:rPr>
              <a:t>Tail-type storm-time current  (instead of PRC) arises when the equatorial current systems are enhanced (by </a:t>
            </a:r>
            <a:r>
              <a:rPr lang="en-US" sz="2000" dirty="0" err="1">
                <a:solidFill>
                  <a:srgbClr val="FF0000"/>
                </a:solidFill>
                <a:effectLst>
                  <a:outerShdw blurRad="38100" dist="38100" dir="2700000" algn="tl">
                    <a:srgbClr val="DDDDDD"/>
                  </a:outerShdw>
                </a:effectLst>
                <a:latin typeface="Calibri"/>
              </a:rPr>
              <a:t>P</a:t>
            </a:r>
            <a:r>
              <a:rPr lang="en-US" sz="2000" baseline="-25000" dirty="0" err="1">
                <a:solidFill>
                  <a:srgbClr val="FF0000"/>
                </a:solidFill>
                <a:effectLst>
                  <a:outerShdw blurRad="38100" dist="38100" dir="2700000" algn="tl">
                    <a:srgbClr val="DDDDDD"/>
                  </a:outerShdw>
                </a:effectLst>
                <a:latin typeface="Calibri"/>
              </a:rPr>
              <a:t>dyn</a:t>
            </a:r>
            <a:r>
              <a:rPr lang="en-US" sz="2000" dirty="0">
                <a:solidFill>
                  <a:srgbClr val="FF0000"/>
                </a:solidFill>
                <a:effectLst>
                  <a:outerShdw blurRad="38100" dist="38100" dir="2700000" algn="tl">
                    <a:srgbClr val="DDDDDD"/>
                  </a:outerShdw>
                </a:effectLst>
                <a:latin typeface="Calibri"/>
              </a:rPr>
              <a:t>), while the field-aligned currents are suppressed because of the weak solar wind electric field.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685800"/>
            <a:ext cx="7924800" cy="6167438"/>
            <a:chOff x="48" y="3"/>
            <a:chExt cx="5280" cy="4314"/>
          </a:xfrm>
        </p:grpSpPr>
        <p:pic>
          <p:nvPicPr>
            <p:cNvPr id="12293" name="Picture 3" descr="ele2"/>
            <p:cNvPicPr>
              <a:picLocks noChangeAspect="1" noChangeArrowheads="1"/>
            </p:cNvPicPr>
            <p:nvPr/>
          </p:nvPicPr>
          <p:blipFill>
            <a:blip r:embed="rId2"/>
            <a:srcRect/>
            <a:stretch>
              <a:fillRect/>
            </a:stretch>
          </p:blipFill>
          <p:spPr bwMode="auto">
            <a:xfrm>
              <a:off x="432" y="3"/>
              <a:ext cx="4896" cy="4314"/>
            </a:xfrm>
            <a:prstGeom prst="rect">
              <a:avLst/>
            </a:prstGeom>
            <a:noFill/>
            <a:ln w="9525">
              <a:noFill/>
              <a:miter lim="800000"/>
              <a:headEnd/>
              <a:tailEnd/>
            </a:ln>
          </p:spPr>
        </p:pic>
        <p:sp>
          <p:nvSpPr>
            <p:cNvPr id="419845" name="Text Box 5"/>
            <p:cNvSpPr txBox="1">
              <a:spLocks noChangeArrowheads="1"/>
            </p:cNvSpPr>
            <p:nvPr/>
          </p:nvSpPr>
          <p:spPr bwMode="auto">
            <a:xfrm>
              <a:off x="48" y="4054"/>
              <a:ext cx="1574" cy="215"/>
            </a:xfrm>
            <a:prstGeom prst="rect">
              <a:avLst/>
            </a:prstGeom>
            <a:noFill/>
            <a:ln w="9525">
              <a:noFill/>
              <a:miter lim="800000"/>
              <a:headEnd/>
              <a:tailEnd/>
            </a:ln>
            <a:effectLst/>
          </p:spPr>
          <p:txBody>
            <a:bodyPr wrap="square">
              <a:spAutoFit/>
            </a:bodyPr>
            <a:lstStyle/>
            <a:p>
              <a:pPr>
                <a:spcBef>
                  <a:spcPct val="50000"/>
                </a:spcBef>
                <a:defRPr/>
              </a:pPr>
              <a:r>
                <a:rPr lang="en-US" sz="1400" dirty="0">
                  <a:latin typeface="Arial" charset="0"/>
                </a:rPr>
                <a:t>Courtesy David Stern</a:t>
              </a:r>
            </a:p>
          </p:txBody>
        </p:sp>
      </p:grpSp>
      <p:sp>
        <p:nvSpPr>
          <p:cNvPr id="419846" name="Text Box 6"/>
          <p:cNvSpPr txBox="1">
            <a:spLocks noChangeArrowheads="1"/>
          </p:cNvSpPr>
          <p:nvPr/>
        </p:nvSpPr>
        <p:spPr bwMode="auto">
          <a:xfrm>
            <a:off x="76200" y="228600"/>
            <a:ext cx="4267200" cy="457200"/>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400" b="0" dirty="0">
                <a:solidFill>
                  <a:schemeClr val="bg2"/>
                </a:solidFill>
              </a:rPr>
              <a:t>Earth’s magnetosphere</a:t>
            </a:r>
            <a:r>
              <a:rPr lang="en-US" sz="2400" b="0" dirty="0"/>
              <a:t> </a:t>
            </a:r>
          </a:p>
        </p:txBody>
      </p:sp>
      <p:sp>
        <p:nvSpPr>
          <p:cNvPr id="419844" name="Text Box 4"/>
          <p:cNvSpPr txBox="1">
            <a:spLocks noChangeArrowheads="1"/>
          </p:cNvSpPr>
          <p:nvPr/>
        </p:nvSpPr>
        <p:spPr bwMode="auto">
          <a:xfrm>
            <a:off x="4572000" y="219075"/>
            <a:ext cx="4343400" cy="457200"/>
          </a:xfrm>
          <a:prstGeom prst="rect">
            <a:avLst/>
          </a:prstGeom>
          <a:noFill/>
          <a:ln w="9525">
            <a:noFill/>
            <a:miter lim="800000"/>
            <a:headEnd/>
            <a:tailEnd/>
          </a:ln>
          <a:effectLst/>
        </p:spPr>
        <p:txBody>
          <a:bodyPr>
            <a:spAutoFit/>
          </a:bodyPr>
          <a:lstStyle/>
          <a:p>
            <a:pPr>
              <a:spcBef>
                <a:spcPct val="50000"/>
              </a:spcBef>
              <a:defRPr/>
            </a:pPr>
            <a:r>
              <a:rPr lang="en-US" sz="2400" b="0" dirty="0">
                <a:solidFill>
                  <a:srgbClr val="FF0000"/>
                </a:solidFill>
                <a:latin typeface="Arial" charset="0"/>
              </a:rPr>
              <a:t>- How to get its global picture?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4" descr="fac_04_23_01_11"/>
          <p:cNvPicPr>
            <a:picLocks noChangeAspect="1" noChangeArrowheads="1"/>
          </p:cNvPicPr>
          <p:nvPr/>
        </p:nvPicPr>
        <p:blipFill>
          <a:blip r:embed="rId2"/>
          <a:srcRect/>
          <a:stretch>
            <a:fillRect/>
          </a:stretch>
        </p:blipFill>
        <p:spPr bwMode="auto">
          <a:xfrm>
            <a:off x="0" y="684213"/>
            <a:ext cx="4414837" cy="2287587"/>
          </a:xfrm>
          <a:prstGeom prst="rect">
            <a:avLst/>
          </a:prstGeom>
          <a:noFill/>
          <a:ln w="9525">
            <a:noFill/>
            <a:miter lim="800000"/>
            <a:headEnd/>
            <a:tailEnd/>
          </a:ln>
        </p:spPr>
      </p:pic>
      <p:pic>
        <p:nvPicPr>
          <p:cNvPr id="26627" name="Picture 5" descr="j_eq_04_23_01_11"/>
          <p:cNvPicPr>
            <a:picLocks noChangeAspect="1" noChangeArrowheads="1"/>
          </p:cNvPicPr>
          <p:nvPr/>
        </p:nvPicPr>
        <p:blipFill>
          <a:blip r:embed="rId3"/>
          <a:srcRect/>
          <a:stretch>
            <a:fillRect/>
          </a:stretch>
        </p:blipFill>
        <p:spPr bwMode="auto">
          <a:xfrm>
            <a:off x="152400" y="3048000"/>
            <a:ext cx="3986212" cy="3657600"/>
          </a:xfrm>
          <a:prstGeom prst="rect">
            <a:avLst/>
          </a:prstGeom>
          <a:noFill/>
          <a:ln w="9525">
            <a:noFill/>
            <a:miter lim="800000"/>
            <a:headEnd/>
            <a:tailEnd/>
          </a:ln>
        </p:spPr>
      </p:pic>
      <p:pic>
        <p:nvPicPr>
          <p:cNvPr id="26628" name="Picture 2" descr="j_eq_03_08_10"/>
          <p:cNvPicPr>
            <a:picLocks noChangeAspect="1" noChangeArrowheads="1"/>
          </p:cNvPicPr>
          <p:nvPr/>
        </p:nvPicPr>
        <p:blipFill>
          <a:blip r:embed="rId4"/>
          <a:srcRect/>
          <a:stretch>
            <a:fillRect/>
          </a:stretch>
        </p:blipFill>
        <p:spPr bwMode="auto">
          <a:xfrm>
            <a:off x="4838700" y="3048000"/>
            <a:ext cx="3986213" cy="3657600"/>
          </a:xfrm>
          <a:prstGeom prst="rect">
            <a:avLst/>
          </a:prstGeom>
          <a:noFill/>
          <a:ln w="9525">
            <a:noFill/>
            <a:miter lim="800000"/>
            <a:headEnd/>
            <a:tailEnd/>
          </a:ln>
        </p:spPr>
      </p:pic>
      <p:pic>
        <p:nvPicPr>
          <p:cNvPr id="26629" name="Picture 3" descr="fac_03_09_10"/>
          <p:cNvPicPr>
            <a:picLocks noChangeAspect="1" noChangeArrowheads="1"/>
          </p:cNvPicPr>
          <p:nvPr/>
        </p:nvPicPr>
        <p:blipFill>
          <a:blip r:embed="rId5"/>
          <a:srcRect/>
          <a:stretch>
            <a:fillRect/>
          </a:stretch>
        </p:blipFill>
        <p:spPr bwMode="auto">
          <a:xfrm>
            <a:off x="4724400" y="685800"/>
            <a:ext cx="4405313" cy="2282825"/>
          </a:xfrm>
          <a:prstGeom prst="rect">
            <a:avLst/>
          </a:prstGeom>
          <a:noFill/>
          <a:ln w="9525">
            <a:noFill/>
            <a:miter lim="800000"/>
            <a:headEnd/>
            <a:tailEnd/>
          </a:ln>
        </p:spPr>
      </p:pic>
      <p:sp>
        <p:nvSpPr>
          <p:cNvPr id="26630" name="Text Box 5"/>
          <p:cNvSpPr txBox="1">
            <a:spLocks noChangeArrowheads="1"/>
          </p:cNvSpPr>
          <p:nvPr/>
        </p:nvSpPr>
        <p:spPr bwMode="auto">
          <a:xfrm>
            <a:off x="381000" y="76200"/>
            <a:ext cx="8229600" cy="52322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dirty="0">
                <a:latin typeface="Calibri"/>
              </a:rPr>
              <a:t>CME- and CIR-driven storms compared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2548" name="Text Box 4"/>
          <p:cNvSpPr txBox="1">
            <a:spLocks noChangeArrowheads="1"/>
          </p:cNvSpPr>
          <p:nvPr/>
        </p:nvSpPr>
        <p:spPr bwMode="auto">
          <a:xfrm>
            <a:off x="381000" y="0"/>
            <a:ext cx="8229600" cy="400050"/>
          </a:xfrm>
          <a:prstGeom prst="rect">
            <a:avLst/>
          </a:prstGeom>
          <a:noFill/>
          <a:ln w="9525">
            <a:noFill/>
            <a:miter lim="800000"/>
            <a:headEnd/>
            <a:tailEnd/>
          </a:ln>
          <a:effectLst/>
        </p:spPr>
        <p:txBody>
          <a:bodyPr>
            <a:spAutoFit/>
          </a:bodyPr>
          <a:lstStyle/>
          <a:p>
            <a:pPr algn="ctr">
              <a:spcBef>
                <a:spcPct val="50000"/>
              </a:spcBef>
              <a:defRPr/>
            </a:pPr>
            <a:r>
              <a:rPr lang="en-US" sz="2000" b="0" dirty="0">
                <a:effectLst>
                  <a:outerShdw blurRad="38100" dist="38100" dir="2700000" algn="tl">
                    <a:srgbClr val="C0C0C0"/>
                  </a:outerShdw>
                </a:effectLst>
                <a:latin typeface="Tahoma" pitchFamily="34" charset="0"/>
              </a:rPr>
              <a:t>3D current system picture: April 2001 storm (DOY=113; UT=11:00)</a:t>
            </a:r>
          </a:p>
        </p:txBody>
      </p:sp>
      <p:pic>
        <p:nvPicPr>
          <p:cNvPr id="27651" name="Picture 3" descr="2001_113_11.png"/>
          <p:cNvPicPr>
            <a:picLocks noChangeAspect="1"/>
          </p:cNvPicPr>
          <p:nvPr/>
        </p:nvPicPr>
        <p:blipFill>
          <a:blip r:embed="rId2"/>
          <a:srcRect/>
          <a:stretch>
            <a:fillRect/>
          </a:stretch>
        </p:blipFill>
        <p:spPr bwMode="auto">
          <a:xfrm>
            <a:off x="-12700" y="368300"/>
            <a:ext cx="9156700" cy="648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2548" name="Text Box 4"/>
          <p:cNvSpPr txBox="1">
            <a:spLocks noChangeArrowheads="1"/>
          </p:cNvSpPr>
          <p:nvPr/>
        </p:nvSpPr>
        <p:spPr bwMode="auto">
          <a:xfrm>
            <a:off x="381000" y="0"/>
            <a:ext cx="8229600" cy="400050"/>
          </a:xfrm>
          <a:prstGeom prst="rect">
            <a:avLst/>
          </a:prstGeom>
          <a:noFill/>
          <a:ln w="9525">
            <a:noFill/>
            <a:miter lim="800000"/>
            <a:headEnd/>
            <a:tailEnd/>
          </a:ln>
          <a:effectLst/>
        </p:spPr>
        <p:txBody>
          <a:bodyPr>
            <a:spAutoFit/>
          </a:bodyPr>
          <a:lstStyle/>
          <a:p>
            <a:pPr algn="ctr">
              <a:spcBef>
                <a:spcPct val="50000"/>
              </a:spcBef>
              <a:defRPr/>
            </a:pPr>
            <a:r>
              <a:rPr lang="en-US" sz="2000" b="0" dirty="0">
                <a:effectLst>
                  <a:outerShdw blurRad="38100" dist="38100" dir="2700000" algn="tl">
                    <a:srgbClr val="C0C0C0"/>
                  </a:outerShdw>
                </a:effectLst>
                <a:latin typeface="Tahoma" pitchFamily="34" charset="0"/>
              </a:rPr>
              <a:t>3D current system picture:</a:t>
            </a:r>
            <a:r>
              <a:rPr lang="en-US" sz="2000" b="0" dirty="0" smtClean="0">
                <a:effectLst>
                  <a:outerShdw blurRad="38100" dist="38100" dir="2700000" algn="tl">
                    <a:srgbClr val="C0C0C0"/>
                  </a:outerShdw>
                </a:effectLst>
                <a:latin typeface="Tahoma" pitchFamily="34" charset="0"/>
              </a:rPr>
              <a:t> March </a:t>
            </a:r>
            <a:r>
              <a:rPr lang="en-US" sz="2000" b="0" dirty="0">
                <a:effectLst>
                  <a:outerShdw blurRad="38100" dist="38100" dir="2700000" algn="tl">
                    <a:srgbClr val="C0C0C0"/>
                  </a:outerShdw>
                </a:effectLst>
                <a:latin typeface="Tahoma" pitchFamily="34" charset="0"/>
              </a:rPr>
              <a:t>2008 storm (DOY=69; UT=10:00)</a:t>
            </a:r>
          </a:p>
        </p:txBody>
      </p:sp>
      <p:pic>
        <p:nvPicPr>
          <p:cNvPr id="28675" name="Picture 4" descr="2008.png"/>
          <p:cNvPicPr>
            <a:picLocks noChangeAspect="1"/>
          </p:cNvPicPr>
          <p:nvPr/>
        </p:nvPicPr>
        <p:blipFill>
          <a:blip r:embed="rId2"/>
          <a:srcRect/>
          <a:stretch>
            <a:fillRect/>
          </a:stretch>
        </p:blipFill>
        <p:spPr bwMode="auto">
          <a:xfrm>
            <a:off x="6350" y="381000"/>
            <a:ext cx="9137650" cy="647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a:solidFill>
                  <a:srgbClr val="000066"/>
                </a:solidFill>
                <a:effectLst/>
                <a:latin typeface="Calibri"/>
              </a:rPr>
              <a:t>TS07D validation </a:t>
            </a:r>
            <a:r>
              <a:rPr lang="en-US" sz="2800" b="1" dirty="0" smtClean="0">
                <a:solidFill>
                  <a:srgbClr val="000066"/>
                </a:solidFill>
                <a:effectLst/>
                <a:latin typeface="Calibri"/>
              </a:rPr>
              <a:t>example</a:t>
            </a:r>
            <a:endParaRPr lang="en-US" sz="2800" b="1" dirty="0">
              <a:solidFill>
                <a:srgbClr val="000066"/>
              </a:solidFill>
              <a:effectLst/>
              <a:latin typeface="Calibri"/>
            </a:endParaRPr>
          </a:p>
        </p:txBody>
      </p:sp>
      <p:sp>
        <p:nvSpPr>
          <p:cNvPr id="8" name="Text Box 12"/>
          <p:cNvSpPr txBox="1">
            <a:spLocks noChangeArrowheads="1"/>
          </p:cNvSpPr>
          <p:nvPr/>
        </p:nvSpPr>
        <p:spPr bwMode="auto">
          <a:xfrm>
            <a:off x="2895600" y="457200"/>
            <a:ext cx="3429000" cy="369332"/>
          </a:xfrm>
          <a:prstGeom prst="rect">
            <a:avLst/>
          </a:prstGeom>
          <a:noFill/>
          <a:ln w="9525">
            <a:noFill/>
            <a:miter lim="800000"/>
            <a:headEnd/>
            <a:tailEnd/>
          </a:ln>
          <a:effectLst/>
        </p:spPr>
        <p:txBody>
          <a:bodyPr wrap="square">
            <a:spAutoFit/>
          </a:bodyPr>
          <a:lstStyle/>
          <a:p>
            <a:pPr algn="l">
              <a:spcBef>
                <a:spcPct val="50000"/>
              </a:spcBef>
              <a:defRPr/>
            </a:pPr>
            <a:r>
              <a:rPr lang="en-US" sz="1800" dirty="0">
                <a:solidFill>
                  <a:srgbClr val="000066"/>
                </a:solidFill>
                <a:latin typeface="Calibri"/>
                <a:ea typeface="+mn-ea"/>
                <a:cs typeface="Arial" pitchFamily="34" charset="0"/>
              </a:rPr>
              <a:t>March 8-11, 2008  magnetic </a:t>
            </a:r>
            <a:r>
              <a:rPr lang="en-US" sz="1800" dirty="0" smtClean="0">
                <a:solidFill>
                  <a:srgbClr val="000066"/>
                </a:solidFill>
                <a:latin typeface="Calibri"/>
                <a:ea typeface="+mn-ea"/>
                <a:cs typeface="Arial" pitchFamily="34" charset="0"/>
              </a:rPr>
              <a:t>storm</a:t>
            </a:r>
            <a:endParaRPr lang="en-US" sz="1800" dirty="0">
              <a:solidFill>
                <a:srgbClr val="000066"/>
              </a:solidFill>
              <a:latin typeface="Calibri"/>
              <a:ea typeface="+mn-ea"/>
              <a:cs typeface="Arial" pitchFamily="34" charset="0"/>
            </a:endParaRPr>
          </a:p>
        </p:txBody>
      </p:sp>
      <p:pic>
        <p:nvPicPr>
          <p:cNvPr id="15364" name="Picture 11" descr="2009ja015169-op08.jpg"/>
          <p:cNvPicPr>
            <a:picLocks noChangeAspect="1"/>
          </p:cNvPicPr>
          <p:nvPr/>
        </p:nvPicPr>
        <p:blipFill>
          <a:blip r:embed="rId2"/>
          <a:srcRect/>
          <a:stretch>
            <a:fillRect/>
          </a:stretch>
        </p:blipFill>
        <p:spPr bwMode="auto">
          <a:xfrm>
            <a:off x="3048000" y="854075"/>
            <a:ext cx="2925763" cy="2495550"/>
          </a:xfrm>
          <a:prstGeom prst="rect">
            <a:avLst/>
          </a:prstGeom>
          <a:noFill/>
          <a:ln w="9525">
            <a:noFill/>
            <a:miter lim="800000"/>
            <a:headEnd/>
            <a:tailEnd/>
          </a:ln>
        </p:spPr>
      </p:pic>
      <p:pic>
        <p:nvPicPr>
          <p:cNvPr id="15365" name="Picture 12" descr="2009ja015169-op09.jpg"/>
          <p:cNvPicPr>
            <a:picLocks noChangeAspect="1"/>
          </p:cNvPicPr>
          <p:nvPr/>
        </p:nvPicPr>
        <p:blipFill>
          <a:blip r:embed="rId3"/>
          <a:srcRect/>
          <a:stretch>
            <a:fillRect/>
          </a:stretch>
        </p:blipFill>
        <p:spPr bwMode="auto">
          <a:xfrm>
            <a:off x="6172200" y="838200"/>
            <a:ext cx="2849562" cy="2530475"/>
          </a:xfrm>
          <a:prstGeom prst="rect">
            <a:avLst/>
          </a:prstGeom>
          <a:noFill/>
          <a:ln w="9525">
            <a:noFill/>
            <a:miter lim="800000"/>
            <a:headEnd/>
            <a:tailEnd/>
          </a:ln>
        </p:spPr>
      </p:pic>
      <p:pic>
        <p:nvPicPr>
          <p:cNvPr id="15366" name="Picture 13" descr="2009ja015169-op10.jpg"/>
          <p:cNvPicPr>
            <a:picLocks noChangeAspect="1"/>
          </p:cNvPicPr>
          <p:nvPr/>
        </p:nvPicPr>
        <p:blipFill>
          <a:blip r:embed="rId4"/>
          <a:srcRect/>
          <a:stretch>
            <a:fillRect/>
          </a:stretch>
        </p:blipFill>
        <p:spPr bwMode="auto">
          <a:xfrm>
            <a:off x="57150" y="3521075"/>
            <a:ext cx="2895600" cy="2499675"/>
          </a:xfrm>
          <a:prstGeom prst="rect">
            <a:avLst/>
          </a:prstGeom>
          <a:noFill/>
          <a:ln w="9525">
            <a:noFill/>
            <a:miter lim="800000"/>
            <a:headEnd/>
            <a:tailEnd/>
          </a:ln>
        </p:spPr>
      </p:pic>
      <p:pic>
        <p:nvPicPr>
          <p:cNvPr id="15367" name="Picture 14" descr="2009ja015169-op11.jpg"/>
          <p:cNvPicPr>
            <a:picLocks noChangeAspect="1"/>
          </p:cNvPicPr>
          <p:nvPr/>
        </p:nvPicPr>
        <p:blipFill>
          <a:blip r:embed="rId5"/>
          <a:srcRect/>
          <a:stretch>
            <a:fillRect/>
          </a:stretch>
        </p:blipFill>
        <p:spPr bwMode="auto">
          <a:xfrm>
            <a:off x="3048000" y="3521075"/>
            <a:ext cx="2925763" cy="2484438"/>
          </a:xfrm>
          <a:prstGeom prst="rect">
            <a:avLst/>
          </a:prstGeom>
          <a:noFill/>
          <a:ln w="9525">
            <a:noFill/>
            <a:miter lim="800000"/>
            <a:headEnd/>
            <a:tailEnd/>
          </a:ln>
        </p:spPr>
      </p:pic>
      <p:pic>
        <p:nvPicPr>
          <p:cNvPr id="15368" name="Picture 15" descr="2009ja015169-op12.jpg"/>
          <p:cNvPicPr>
            <a:picLocks noChangeAspect="1"/>
          </p:cNvPicPr>
          <p:nvPr/>
        </p:nvPicPr>
        <p:blipFill>
          <a:blip r:embed="rId6"/>
          <a:srcRect/>
          <a:stretch>
            <a:fillRect/>
          </a:stretch>
        </p:blipFill>
        <p:spPr bwMode="auto">
          <a:xfrm>
            <a:off x="6096000" y="3521075"/>
            <a:ext cx="2925762" cy="2484438"/>
          </a:xfrm>
          <a:prstGeom prst="rect">
            <a:avLst/>
          </a:prstGeom>
          <a:noFill/>
          <a:ln w="9525">
            <a:noFill/>
            <a:miter lim="800000"/>
            <a:headEnd/>
            <a:tailEnd/>
          </a:ln>
        </p:spPr>
      </p:pic>
      <p:pic>
        <p:nvPicPr>
          <p:cNvPr id="15369" name="Picture 16" descr="2009ja015169-op14.jpg"/>
          <p:cNvPicPr>
            <a:picLocks noChangeAspect="1"/>
          </p:cNvPicPr>
          <p:nvPr/>
        </p:nvPicPr>
        <p:blipFill>
          <a:blip r:embed="rId7"/>
          <a:srcRect/>
          <a:stretch>
            <a:fillRect/>
          </a:stretch>
        </p:blipFill>
        <p:spPr bwMode="auto">
          <a:xfrm>
            <a:off x="76200" y="892853"/>
            <a:ext cx="2868612" cy="2475822"/>
          </a:xfrm>
          <a:prstGeom prst="rect">
            <a:avLst/>
          </a:prstGeom>
          <a:noFill/>
          <a:ln w="9525">
            <a:noFill/>
            <a:miter lim="800000"/>
            <a:headEnd/>
            <a:tailEnd/>
          </a:ln>
        </p:spPr>
      </p:pic>
      <p:sp>
        <p:nvSpPr>
          <p:cNvPr id="11" name="Text Box 12"/>
          <p:cNvSpPr txBox="1">
            <a:spLocks noChangeArrowheads="1"/>
          </p:cNvSpPr>
          <p:nvPr/>
        </p:nvSpPr>
        <p:spPr bwMode="auto">
          <a:xfrm>
            <a:off x="381000" y="6107668"/>
            <a:ext cx="8382000" cy="646331"/>
          </a:xfrm>
          <a:prstGeom prst="rect">
            <a:avLst/>
          </a:prstGeom>
          <a:noFill/>
          <a:ln w="9525">
            <a:noFill/>
            <a:miter lim="800000"/>
            <a:headEnd/>
            <a:tailEnd/>
          </a:ln>
          <a:effectLst/>
        </p:spPr>
        <p:txBody>
          <a:bodyPr wrap="square">
            <a:spAutoFit/>
          </a:bodyPr>
          <a:lstStyle/>
          <a:p>
            <a:pPr algn="ctr">
              <a:spcBef>
                <a:spcPct val="50000"/>
              </a:spcBef>
              <a:defRPr/>
            </a:pPr>
            <a:r>
              <a:rPr lang="en-US" sz="1800" dirty="0" smtClean="0">
                <a:solidFill>
                  <a:srgbClr val="FF0000"/>
                </a:solidFill>
                <a:latin typeface="Calibri"/>
                <a:ea typeface="+mn-ea"/>
                <a:cs typeface="Arial" pitchFamily="34" charset="0"/>
              </a:rPr>
              <a:t>The model accurately reconstructs the magnetic field on storm scales everywhere in the magnetosphere (note the spatial separation between the spacecraft shown)</a:t>
            </a:r>
            <a:endParaRPr lang="en-US" sz="1800" dirty="0">
              <a:solidFill>
                <a:srgbClr val="FF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a:solidFill>
                  <a:srgbClr val="000066"/>
                </a:solidFill>
                <a:effectLst/>
                <a:latin typeface="Calibri"/>
              </a:rPr>
              <a:t>TS07D </a:t>
            </a:r>
            <a:r>
              <a:rPr lang="en-US" sz="2800" b="1" dirty="0" smtClean="0">
                <a:solidFill>
                  <a:srgbClr val="000066"/>
                </a:solidFill>
                <a:effectLst/>
                <a:latin typeface="Calibri"/>
              </a:rPr>
              <a:t>validation: </a:t>
            </a:r>
            <a:r>
              <a:rPr lang="en-US" sz="2800" dirty="0" err="1" smtClean="0">
                <a:latin typeface="Calibri"/>
              </a:rPr>
              <a:t>Substorm</a:t>
            </a:r>
            <a:r>
              <a:rPr lang="en-US" sz="2800" dirty="0" smtClean="0">
                <a:latin typeface="Calibri"/>
              </a:rPr>
              <a:t> effects</a:t>
            </a:r>
            <a:endParaRPr lang="en-US" sz="2800" b="1" dirty="0">
              <a:solidFill>
                <a:srgbClr val="000066"/>
              </a:solidFill>
              <a:effectLst/>
              <a:latin typeface="Calibri"/>
            </a:endParaRPr>
          </a:p>
        </p:txBody>
      </p:sp>
      <p:pic>
        <p:nvPicPr>
          <p:cNvPr id="16387" name="Picture 6" descr="Fig_12.tif"/>
          <p:cNvPicPr>
            <a:picLocks noChangeAspect="1"/>
          </p:cNvPicPr>
          <p:nvPr/>
        </p:nvPicPr>
        <p:blipFill>
          <a:blip r:embed="rId2"/>
          <a:srcRect/>
          <a:stretch>
            <a:fillRect/>
          </a:stretch>
        </p:blipFill>
        <p:spPr bwMode="auto">
          <a:xfrm>
            <a:off x="1295400" y="1066800"/>
            <a:ext cx="5943600" cy="5473700"/>
          </a:xfrm>
          <a:prstGeom prst="rect">
            <a:avLst/>
          </a:prstGeom>
          <a:noFill/>
          <a:ln w="9525">
            <a:noFill/>
            <a:miter lim="800000"/>
            <a:headEnd/>
            <a:tailEnd/>
          </a:ln>
        </p:spPr>
      </p:pic>
      <p:sp>
        <p:nvSpPr>
          <p:cNvPr id="8" name="Text Box 12"/>
          <p:cNvSpPr txBox="1">
            <a:spLocks noChangeArrowheads="1"/>
          </p:cNvSpPr>
          <p:nvPr/>
        </p:nvSpPr>
        <p:spPr bwMode="auto">
          <a:xfrm>
            <a:off x="152400" y="728663"/>
            <a:ext cx="6705600" cy="369332"/>
          </a:xfrm>
          <a:prstGeom prst="rect">
            <a:avLst/>
          </a:prstGeom>
          <a:noFill/>
          <a:ln w="9525">
            <a:noFill/>
            <a:miter lim="800000"/>
            <a:headEnd/>
            <a:tailEnd/>
          </a:ln>
          <a:effectLst/>
        </p:spPr>
        <p:txBody>
          <a:bodyPr>
            <a:spAutoFit/>
          </a:bodyPr>
          <a:lstStyle/>
          <a:p>
            <a:pPr algn="l">
              <a:spcBef>
                <a:spcPct val="50000"/>
              </a:spcBef>
              <a:defRPr/>
            </a:pPr>
            <a:r>
              <a:rPr lang="en-US" sz="1800" dirty="0">
                <a:solidFill>
                  <a:srgbClr val="000066"/>
                </a:solidFill>
                <a:latin typeface="Calibri"/>
                <a:ea typeface="+mn-ea"/>
                <a:cs typeface="Arial" pitchFamily="34" charset="0"/>
              </a:rPr>
              <a:t>March 8-11, 2008  magnetic storm reconstructed using TS07D model</a:t>
            </a:r>
          </a:p>
        </p:txBody>
      </p:sp>
      <p:sp>
        <p:nvSpPr>
          <p:cNvPr id="9" name="Text Box 12"/>
          <p:cNvSpPr txBox="1">
            <a:spLocks noChangeArrowheads="1"/>
          </p:cNvSpPr>
          <p:nvPr/>
        </p:nvSpPr>
        <p:spPr bwMode="auto">
          <a:xfrm>
            <a:off x="76200" y="3243263"/>
            <a:ext cx="1371600" cy="369332"/>
          </a:xfrm>
          <a:prstGeom prst="rect">
            <a:avLst/>
          </a:prstGeom>
          <a:noFill/>
          <a:ln w="9525">
            <a:noFill/>
            <a:miter lim="800000"/>
            <a:headEnd/>
            <a:tailEnd/>
          </a:ln>
          <a:effectLst/>
        </p:spPr>
        <p:txBody>
          <a:bodyPr>
            <a:spAutoFit/>
          </a:bodyPr>
          <a:lstStyle/>
          <a:p>
            <a:pPr algn="l">
              <a:spcBef>
                <a:spcPct val="50000"/>
              </a:spcBef>
              <a:defRPr/>
            </a:pPr>
            <a:r>
              <a:rPr lang="en-US" sz="1800" dirty="0">
                <a:solidFill>
                  <a:srgbClr val="0000FF"/>
                </a:solidFill>
                <a:latin typeface="Calibri"/>
                <a:ea typeface="+mn-ea"/>
                <a:cs typeface="Arial" pitchFamily="34" charset="0"/>
              </a:rPr>
              <a:t>CS thinning</a:t>
            </a:r>
          </a:p>
        </p:txBody>
      </p:sp>
      <p:sp>
        <p:nvSpPr>
          <p:cNvPr id="10" name="Text Box 12"/>
          <p:cNvSpPr txBox="1">
            <a:spLocks noChangeArrowheads="1"/>
          </p:cNvSpPr>
          <p:nvPr/>
        </p:nvSpPr>
        <p:spPr bwMode="auto">
          <a:xfrm>
            <a:off x="0" y="4038600"/>
            <a:ext cx="1600200" cy="369332"/>
          </a:xfrm>
          <a:prstGeom prst="rect">
            <a:avLst/>
          </a:prstGeom>
          <a:noFill/>
          <a:ln w="9525">
            <a:noFill/>
            <a:miter lim="800000"/>
            <a:headEnd/>
            <a:tailEnd/>
          </a:ln>
          <a:effectLst/>
        </p:spPr>
        <p:txBody>
          <a:bodyPr>
            <a:spAutoFit/>
          </a:bodyPr>
          <a:lstStyle/>
          <a:p>
            <a:pPr algn="l">
              <a:spcBef>
                <a:spcPct val="50000"/>
              </a:spcBef>
              <a:defRPr/>
            </a:pPr>
            <a:r>
              <a:rPr lang="en-US" sz="1800" dirty="0" err="1">
                <a:solidFill>
                  <a:srgbClr val="0000FF"/>
                </a:solidFill>
                <a:latin typeface="Calibri"/>
                <a:ea typeface="+mn-ea"/>
                <a:cs typeface="Arial" pitchFamily="34" charset="0"/>
              </a:rPr>
              <a:t>dipolarization</a:t>
            </a:r>
            <a:endParaRPr lang="en-US" sz="1800" dirty="0">
              <a:solidFill>
                <a:srgbClr val="0000FF"/>
              </a:solidFill>
              <a:latin typeface="Calibri"/>
              <a:ea typeface="+mn-ea"/>
              <a:cs typeface="Arial" pitchFamily="34" charset="0"/>
            </a:endParaRPr>
          </a:p>
        </p:txBody>
      </p:sp>
      <p:cxnSp>
        <p:nvCxnSpPr>
          <p:cNvPr id="16391" name="Straight Arrow Connector 11"/>
          <p:cNvCxnSpPr>
            <a:cxnSpLocks noChangeShapeType="1"/>
          </p:cNvCxnSpPr>
          <p:nvPr/>
        </p:nvCxnSpPr>
        <p:spPr bwMode="auto">
          <a:xfrm flipV="1">
            <a:off x="1295400" y="2819400"/>
            <a:ext cx="1524000" cy="609600"/>
          </a:xfrm>
          <a:prstGeom prst="straightConnector1">
            <a:avLst/>
          </a:prstGeom>
          <a:noFill/>
          <a:ln w="12700">
            <a:solidFill>
              <a:srgbClr val="0000FF"/>
            </a:solidFill>
            <a:round/>
            <a:headEnd/>
            <a:tailEnd type="arrow" w="med" len="med"/>
          </a:ln>
        </p:spPr>
      </p:cxnSp>
      <p:cxnSp>
        <p:nvCxnSpPr>
          <p:cNvPr id="16392" name="Straight Arrow Connector 14"/>
          <p:cNvCxnSpPr>
            <a:cxnSpLocks noChangeShapeType="1"/>
          </p:cNvCxnSpPr>
          <p:nvPr/>
        </p:nvCxnSpPr>
        <p:spPr bwMode="auto">
          <a:xfrm flipV="1">
            <a:off x="1295400" y="2819400"/>
            <a:ext cx="2590800" cy="685800"/>
          </a:xfrm>
          <a:prstGeom prst="straightConnector1">
            <a:avLst/>
          </a:prstGeom>
          <a:noFill/>
          <a:ln w="12700">
            <a:solidFill>
              <a:srgbClr val="0000FF"/>
            </a:solidFill>
            <a:round/>
            <a:headEnd/>
            <a:tailEnd type="arrow" w="med" len="med"/>
          </a:ln>
        </p:spPr>
      </p:cxnSp>
      <p:cxnSp>
        <p:nvCxnSpPr>
          <p:cNvPr id="16393" name="Straight Arrow Connector 27"/>
          <p:cNvCxnSpPr>
            <a:cxnSpLocks noChangeShapeType="1"/>
          </p:cNvCxnSpPr>
          <p:nvPr/>
        </p:nvCxnSpPr>
        <p:spPr bwMode="auto">
          <a:xfrm>
            <a:off x="1447800" y="4267200"/>
            <a:ext cx="1447800" cy="457200"/>
          </a:xfrm>
          <a:prstGeom prst="straightConnector1">
            <a:avLst/>
          </a:prstGeom>
          <a:noFill/>
          <a:ln w="12700">
            <a:solidFill>
              <a:srgbClr val="0000FF"/>
            </a:solidFill>
            <a:round/>
            <a:headEnd/>
            <a:tailEnd type="arrow" w="med" len="med"/>
          </a:ln>
        </p:spPr>
      </p:cxnSp>
      <p:cxnSp>
        <p:nvCxnSpPr>
          <p:cNvPr id="16394" name="Straight Arrow Connector 29"/>
          <p:cNvCxnSpPr>
            <a:cxnSpLocks noChangeShapeType="1"/>
          </p:cNvCxnSpPr>
          <p:nvPr/>
        </p:nvCxnSpPr>
        <p:spPr bwMode="auto">
          <a:xfrm>
            <a:off x="1447800" y="4191000"/>
            <a:ext cx="2438400" cy="381000"/>
          </a:xfrm>
          <a:prstGeom prst="straightConnector1">
            <a:avLst/>
          </a:prstGeom>
          <a:noFill/>
          <a:ln w="12700">
            <a:solidFill>
              <a:srgbClr val="0000FF"/>
            </a:solidFill>
            <a:round/>
            <a:headEnd/>
            <a:tailEnd type="arrow" w="med" len="med"/>
          </a:ln>
        </p:spPr>
      </p:cxnSp>
      <p:sp>
        <p:nvSpPr>
          <p:cNvPr id="11" name="Text Box 12"/>
          <p:cNvSpPr txBox="1">
            <a:spLocks noChangeArrowheads="1"/>
          </p:cNvSpPr>
          <p:nvPr/>
        </p:nvSpPr>
        <p:spPr bwMode="auto">
          <a:xfrm>
            <a:off x="6629400" y="2181225"/>
            <a:ext cx="2438400" cy="1477328"/>
          </a:xfrm>
          <a:prstGeom prst="rect">
            <a:avLst/>
          </a:prstGeom>
          <a:noFill/>
          <a:ln w="9525">
            <a:noFill/>
            <a:miter lim="800000"/>
            <a:headEnd/>
            <a:tailEnd/>
          </a:ln>
          <a:effectLst/>
        </p:spPr>
        <p:txBody>
          <a:bodyPr>
            <a:spAutoFit/>
          </a:bodyPr>
          <a:lstStyle/>
          <a:p>
            <a:pPr algn="l">
              <a:spcBef>
                <a:spcPct val="50000"/>
              </a:spcBef>
              <a:defRPr/>
            </a:pPr>
            <a:r>
              <a:rPr lang="en-US" sz="1800" dirty="0" smtClean="0">
                <a:solidFill>
                  <a:srgbClr val="C00000"/>
                </a:solidFill>
                <a:latin typeface="Calibri"/>
                <a:ea typeface="+mn-ea"/>
                <a:cs typeface="Arial" pitchFamily="34" charset="0"/>
              </a:rPr>
              <a:t>Characteristic </a:t>
            </a:r>
            <a:r>
              <a:rPr lang="en-US" sz="1800" dirty="0">
                <a:solidFill>
                  <a:srgbClr val="C00000"/>
                </a:solidFill>
                <a:latin typeface="Calibri"/>
                <a:ea typeface="+mn-ea"/>
                <a:cs typeface="Arial" pitchFamily="34" charset="0"/>
              </a:rPr>
              <a:t>deviations of the model from THEMIS data are</a:t>
            </a:r>
            <a:r>
              <a:rPr lang="en-US" sz="1800" dirty="0" smtClean="0">
                <a:solidFill>
                  <a:srgbClr val="C00000"/>
                </a:solidFill>
                <a:latin typeface="Calibri"/>
                <a:ea typeface="+mn-ea"/>
                <a:cs typeface="Arial" pitchFamily="34" charset="0"/>
              </a:rPr>
              <a:t> </a:t>
            </a:r>
            <a:r>
              <a:rPr lang="en-US" sz="1800" dirty="0" smtClean="0">
                <a:solidFill>
                  <a:srgbClr val="C00000"/>
                </a:solidFill>
                <a:latin typeface="Calibri"/>
                <a:cs typeface="Arial" pitchFamily="34" charset="0"/>
              </a:rPr>
              <a:t>observed during each </a:t>
            </a:r>
            <a:r>
              <a:rPr lang="en-US" sz="1800" dirty="0" err="1" smtClean="0">
                <a:solidFill>
                  <a:srgbClr val="C00000"/>
                </a:solidFill>
                <a:latin typeface="Calibri"/>
                <a:ea typeface="+mn-ea"/>
                <a:cs typeface="Arial" pitchFamily="34" charset="0"/>
              </a:rPr>
              <a:t>substorm</a:t>
            </a:r>
            <a:endParaRPr lang="en-US" sz="1800" dirty="0">
              <a:solidFill>
                <a:srgbClr val="C0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609600" y="0"/>
            <a:ext cx="8001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0066"/>
                </a:solidFill>
                <a:effectLst/>
                <a:latin typeface="Calibri"/>
              </a:rPr>
              <a:t>Empirical geomagnetic field modeling: </a:t>
            </a:r>
            <a:r>
              <a:rPr lang="en-US" sz="2800" b="1" dirty="0" err="1" smtClean="0">
                <a:solidFill>
                  <a:srgbClr val="000066"/>
                </a:solidFill>
                <a:effectLst/>
                <a:latin typeface="Calibri"/>
              </a:rPr>
              <a:t>Substorms</a:t>
            </a:r>
            <a:endParaRPr lang="en-US" sz="2800" b="1" dirty="0">
              <a:solidFill>
                <a:srgbClr val="000066"/>
              </a:solidFill>
              <a:effectLst/>
              <a:latin typeface="Calibri"/>
            </a:endParaRPr>
          </a:p>
        </p:txBody>
      </p:sp>
      <p:sp>
        <p:nvSpPr>
          <p:cNvPr id="3" name="TextBox 2"/>
          <p:cNvSpPr txBox="1"/>
          <p:nvPr/>
        </p:nvSpPr>
        <p:spPr>
          <a:xfrm>
            <a:off x="381000" y="838200"/>
            <a:ext cx="3429000" cy="400110"/>
          </a:xfrm>
          <a:prstGeom prst="rect">
            <a:avLst/>
          </a:prstGeom>
          <a:noFill/>
        </p:spPr>
        <p:txBody>
          <a:bodyPr wrap="square" rtlCol="0">
            <a:spAutoFit/>
          </a:bodyPr>
          <a:lstStyle/>
          <a:p>
            <a:r>
              <a:rPr lang="en-US" sz="2000" dirty="0" smtClean="0">
                <a:latin typeface="Calibri"/>
              </a:rPr>
              <a:t>Tail current sheet thinning</a:t>
            </a:r>
            <a:endParaRPr lang="en-US" sz="2000" dirty="0">
              <a:latin typeface="Calibri"/>
            </a:endParaRPr>
          </a:p>
        </p:txBody>
      </p:sp>
      <p:sp>
        <p:nvSpPr>
          <p:cNvPr id="4" name="TextBox 3"/>
          <p:cNvSpPr txBox="1"/>
          <p:nvPr/>
        </p:nvSpPr>
        <p:spPr>
          <a:xfrm>
            <a:off x="381000" y="3257490"/>
            <a:ext cx="3429000" cy="400110"/>
          </a:xfrm>
          <a:prstGeom prst="rect">
            <a:avLst/>
          </a:prstGeom>
          <a:noFill/>
        </p:spPr>
        <p:txBody>
          <a:bodyPr wrap="square" rtlCol="0">
            <a:spAutoFit/>
          </a:bodyPr>
          <a:lstStyle/>
          <a:p>
            <a:r>
              <a:rPr lang="en-US" sz="2000" dirty="0" err="1" smtClean="0">
                <a:latin typeface="Calibri"/>
              </a:rPr>
              <a:t>Dipolarization</a:t>
            </a:r>
            <a:endParaRPr lang="en-US" sz="2000" dirty="0">
              <a:latin typeface="Calibri"/>
            </a:endParaRPr>
          </a:p>
        </p:txBody>
      </p:sp>
      <p:sp>
        <p:nvSpPr>
          <p:cNvPr id="5" name="TextBox 4"/>
          <p:cNvSpPr txBox="1"/>
          <p:nvPr/>
        </p:nvSpPr>
        <p:spPr>
          <a:xfrm>
            <a:off x="381000" y="1371600"/>
            <a:ext cx="3200400" cy="1015663"/>
          </a:xfrm>
          <a:prstGeom prst="rect">
            <a:avLst/>
          </a:prstGeom>
          <a:noFill/>
        </p:spPr>
        <p:txBody>
          <a:bodyPr wrap="square" rtlCol="0">
            <a:spAutoFit/>
          </a:bodyPr>
          <a:lstStyle/>
          <a:p>
            <a:r>
              <a:rPr lang="en-US" sz="2000" b="0" dirty="0" err="1" smtClean="0">
                <a:latin typeface="Calibri"/>
              </a:rPr>
              <a:t>Kubyshkina</a:t>
            </a:r>
            <a:r>
              <a:rPr lang="en-US" sz="2000" b="0" dirty="0" smtClean="0">
                <a:latin typeface="Calibri"/>
              </a:rPr>
              <a:t> et al. [1999, 2002, 2009, 2011] use thin current sheet module</a:t>
            </a:r>
            <a:endParaRPr lang="en-US" sz="2000" b="0" dirty="0">
              <a:latin typeface="Calibri"/>
            </a:endParaRPr>
          </a:p>
        </p:txBody>
      </p:sp>
      <p:sp>
        <p:nvSpPr>
          <p:cNvPr id="6" name="TextBox 5"/>
          <p:cNvSpPr txBox="1"/>
          <p:nvPr/>
        </p:nvSpPr>
        <p:spPr>
          <a:xfrm>
            <a:off x="381000" y="3810000"/>
            <a:ext cx="2590800" cy="1015663"/>
          </a:xfrm>
          <a:prstGeom prst="rect">
            <a:avLst/>
          </a:prstGeom>
          <a:noFill/>
        </p:spPr>
        <p:txBody>
          <a:bodyPr wrap="square" rtlCol="0">
            <a:spAutoFit/>
          </a:bodyPr>
          <a:lstStyle/>
          <a:p>
            <a:r>
              <a:rPr lang="en-US" sz="2000" b="0" dirty="0" err="1" smtClean="0">
                <a:latin typeface="Calibri"/>
              </a:rPr>
              <a:t>Sergeev</a:t>
            </a:r>
            <a:r>
              <a:rPr lang="en-US" sz="2000" b="0" dirty="0" smtClean="0">
                <a:latin typeface="Calibri"/>
              </a:rPr>
              <a:t> et al., </a:t>
            </a:r>
            <a:r>
              <a:rPr lang="en-US" sz="2000" b="0" smtClean="0">
                <a:latin typeface="Calibri"/>
              </a:rPr>
              <a:t>[2011] </a:t>
            </a:r>
            <a:r>
              <a:rPr lang="en-US" sz="2000" b="0" dirty="0" smtClean="0">
                <a:latin typeface="Calibri"/>
              </a:rPr>
              <a:t>based on a new SCW module</a:t>
            </a:r>
            <a:endParaRPr lang="en-US" sz="2000" b="0" dirty="0">
              <a:latin typeface="Calibri"/>
            </a:endParaRPr>
          </a:p>
        </p:txBody>
      </p:sp>
      <p:sp>
        <p:nvSpPr>
          <p:cNvPr id="7" name="TextBox 6"/>
          <p:cNvSpPr txBox="1"/>
          <p:nvPr/>
        </p:nvSpPr>
        <p:spPr>
          <a:xfrm>
            <a:off x="457200" y="5257800"/>
            <a:ext cx="8229600" cy="1323439"/>
          </a:xfrm>
          <a:prstGeom prst="rect">
            <a:avLst/>
          </a:prstGeom>
          <a:noFill/>
        </p:spPr>
        <p:txBody>
          <a:bodyPr wrap="square" rtlCol="0">
            <a:spAutoFit/>
          </a:bodyPr>
          <a:lstStyle/>
          <a:p>
            <a:r>
              <a:rPr lang="en-US" sz="2000" dirty="0" smtClean="0">
                <a:solidFill>
                  <a:srgbClr val="000090"/>
                </a:solidFill>
                <a:latin typeface="Calibri"/>
              </a:rPr>
              <a:t>Both approaches employ classical custom-tailored modules (T≤05 models) </a:t>
            </a:r>
          </a:p>
          <a:p>
            <a:r>
              <a:rPr lang="en-US" sz="2000" dirty="0" smtClean="0">
                <a:solidFill>
                  <a:srgbClr val="000090"/>
                </a:solidFill>
                <a:latin typeface="Calibri"/>
              </a:rPr>
              <a:t>Both are missing their PRC counterparts (with Region 2-sense </a:t>
            </a:r>
            <a:r>
              <a:rPr lang="en-US" sz="2000" dirty="0" err="1" smtClean="0">
                <a:solidFill>
                  <a:srgbClr val="000090"/>
                </a:solidFill>
                <a:latin typeface="Calibri"/>
              </a:rPr>
              <a:t>FACs</a:t>
            </a:r>
            <a:r>
              <a:rPr lang="en-US" sz="2000" dirty="0" smtClean="0">
                <a:solidFill>
                  <a:srgbClr val="000090"/>
                </a:solidFill>
                <a:latin typeface="Calibri"/>
              </a:rPr>
              <a:t>) </a:t>
            </a:r>
          </a:p>
          <a:p>
            <a:r>
              <a:rPr lang="en-US" sz="2000" dirty="0" err="1" smtClean="0">
                <a:solidFill>
                  <a:srgbClr val="FF0000"/>
                </a:solidFill>
                <a:latin typeface="Calibri"/>
              </a:rPr>
              <a:t>Substorm</a:t>
            </a:r>
            <a:r>
              <a:rPr lang="en-US" sz="2000" dirty="0" smtClean="0">
                <a:solidFill>
                  <a:srgbClr val="FF0000"/>
                </a:solidFill>
                <a:latin typeface="Calibri"/>
              </a:rPr>
              <a:t>-time magnetosphere has too many degrees of freedom to match the presently available number of observations</a:t>
            </a:r>
            <a:endParaRPr lang="en-US" sz="2000" dirty="0">
              <a:solidFill>
                <a:srgbClr val="FF0000"/>
              </a:solidFill>
              <a:latin typeface="Calibri"/>
            </a:endParaRPr>
          </a:p>
        </p:txBody>
      </p:sp>
      <p:pic>
        <p:nvPicPr>
          <p:cNvPr id="8" name="Picture 7" descr="SCW_2011.jpg"/>
          <p:cNvPicPr>
            <a:picLocks noChangeAspect="1"/>
          </p:cNvPicPr>
          <p:nvPr/>
        </p:nvPicPr>
        <p:blipFill>
          <a:blip r:embed="rId2"/>
          <a:stretch>
            <a:fillRect/>
          </a:stretch>
        </p:blipFill>
        <p:spPr>
          <a:xfrm>
            <a:off x="3505200" y="3083953"/>
            <a:ext cx="3284740" cy="1926455"/>
          </a:xfrm>
          <a:prstGeom prst="rect">
            <a:avLst/>
          </a:prstGeom>
        </p:spPr>
      </p:pic>
      <p:pic>
        <p:nvPicPr>
          <p:cNvPr id="9" name="Picture 8" descr="TCS_1999.eps"/>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581400" y="838200"/>
            <a:ext cx="5422900" cy="21209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376834" name="Text Box 2"/>
          <p:cNvSpPr txBox="1">
            <a:spLocks noChangeArrowheads="1"/>
          </p:cNvSpPr>
          <p:nvPr/>
        </p:nvSpPr>
        <p:spPr bwMode="auto">
          <a:xfrm>
            <a:off x="9144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err="1" smtClean="0">
                <a:effectLst>
                  <a:glow rad="101600">
                    <a:schemeClr val="tx1">
                      <a:alpha val="75000"/>
                    </a:schemeClr>
                  </a:glow>
                </a:effectLst>
                <a:latin typeface="Calibri"/>
              </a:rPr>
              <a:t>Tsyganenko</a:t>
            </a:r>
            <a:r>
              <a:rPr lang="en-US" sz="2800" dirty="0" smtClean="0">
                <a:effectLst>
                  <a:glow rad="101600">
                    <a:schemeClr val="tx1">
                      <a:alpha val="75000"/>
                    </a:schemeClr>
                  </a:glow>
                </a:effectLst>
                <a:latin typeface="Calibri"/>
              </a:rPr>
              <a:t> models compared</a:t>
            </a:r>
            <a:endParaRPr lang="en-US" sz="2800" dirty="0">
              <a:effectLst>
                <a:glow rad="101600">
                  <a:schemeClr val="tx1">
                    <a:alpha val="75000"/>
                  </a:schemeClr>
                </a:glow>
              </a:effectLst>
              <a:latin typeface="Calibri"/>
            </a:endParaRPr>
          </a:p>
        </p:txBody>
      </p:sp>
      <p:graphicFrame>
        <p:nvGraphicFramePr>
          <p:cNvPr id="10" name="Table 9"/>
          <p:cNvGraphicFramePr>
            <a:graphicFrameLocks noGrp="1"/>
          </p:cNvGraphicFramePr>
          <p:nvPr/>
        </p:nvGraphicFramePr>
        <p:xfrm>
          <a:off x="533400" y="990600"/>
          <a:ext cx="8077200" cy="5123310"/>
        </p:xfrm>
        <a:graphic>
          <a:graphicData uri="http://schemas.openxmlformats.org/drawingml/2006/table">
            <a:tbl>
              <a:tblPr firstRow="1" bandRow="1">
                <a:tableStyleId>{5C22544A-7EE6-4342-B048-85BDC9FD1C3A}</a:tableStyleId>
              </a:tblPr>
              <a:tblGrid>
                <a:gridCol w="1905000"/>
                <a:gridCol w="3048000"/>
                <a:gridCol w="3124200"/>
              </a:tblGrid>
              <a:tr h="464549">
                <a:tc>
                  <a:txBody>
                    <a:bodyPr/>
                    <a:lstStyle/>
                    <a:p>
                      <a:r>
                        <a:rPr lang="en-US" sz="2400" dirty="0" smtClean="0">
                          <a:solidFill>
                            <a:schemeClr val="bg1"/>
                          </a:solidFill>
                        </a:rPr>
                        <a:t>Model</a:t>
                      </a:r>
                      <a:endParaRPr lang="en-US" sz="2400" dirty="0">
                        <a:solidFill>
                          <a:schemeClr val="bg1"/>
                        </a:solidFill>
                      </a:endParaRPr>
                    </a:p>
                  </a:txBody>
                  <a:tcPr/>
                </a:tc>
                <a:tc>
                  <a:txBody>
                    <a:bodyPr/>
                    <a:lstStyle/>
                    <a:p>
                      <a:r>
                        <a:rPr lang="en-US" sz="2400" dirty="0" smtClean="0">
                          <a:solidFill>
                            <a:schemeClr val="bg1"/>
                          </a:solidFill>
                        </a:rPr>
                        <a:t>TS05</a:t>
                      </a:r>
                      <a:endParaRPr lang="en-US" sz="2400" dirty="0">
                        <a:solidFill>
                          <a:schemeClr val="bg1"/>
                        </a:solidFill>
                      </a:endParaRPr>
                    </a:p>
                  </a:txBody>
                  <a:tcPr/>
                </a:tc>
                <a:tc>
                  <a:txBody>
                    <a:bodyPr/>
                    <a:lstStyle/>
                    <a:p>
                      <a:r>
                        <a:rPr lang="en-US" sz="2400" dirty="0" smtClean="0">
                          <a:solidFill>
                            <a:schemeClr val="bg1"/>
                          </a:solidFill>
                        </a:rPr>
                        <a:t>TS07D</a:t>
                      </a:r>
                      <a:endParaRPr lang="en-US" sz="2400" dirty="0">
                        <a:solidFill>
                          <a:schemeClr val="bg1"/>
                        </a:solidFill>
                      </a:endParaRPr>
                    </a:p>
                  </a:txBody>
                  <a:tcPr/>
                </a:tc>
              </a:tr>
              <a:tr h="836190">
                <a:tc>
                  <a:txBody>
                    <a:bodyPr/>
                    <a:lstStyle/>
                    <a:p>
                      <a:r>
                        <a:rPr lang="en-US" sz="2400" dirty="0" smtClean="0">
                          <a:solidFill>
                            <a:schemeClr val="bg1"/>
                          </a:solidFill>
                        </a:rPr>
                        <a:t>Structure</a:t>
                      </a:r>
                      <a:endParaRPr lang="en-US" sz="2400" dirty="0">
                        <a:solidFill>
                          <a:schemeClr val="bg1"/>
                        </a:solidFill>
                      </a:endParaRPr>
                    </a:p>
                  </a:txBody>
                  <a:tcPr/>
                </a:tc>
                <a:tc>
                  <a:txBody>
                    <a:bodyPr/>
                    <a:lstStyle/>
                    <a:p>
                      <a:r>
                        <a:rPr lang="en-US" sz="2400" dirty="0" smtClean="0">
                          <a:solidFill>
                            <a:schemeClr val="bg1"/>
                          </a:solidFill>
                        </a:rPr>
                        <a:t>Rigid modules</a:t>
                      </a:r>
                      <a:endParaRPr lang="en-US" sz="2400" dirty="0">
                        <a:solidFill>
                          <a:schemeClr val="bg1"/>
                        </a:solidFill>
                      </a:endParaRPr>
                    </a:p>
                  </a:txBody>
                  <a:tcPr/>
                </a:tc>
                <a:tc>
                  <a:txBody>
                    <a:bodyPr/>
                    <a:lstStyle/>
                    <a:p>
                      <a:r>
                        <a:rPr lang="en-US" sz="2400" dirty="0" smtClean="0">
                          <a:solidFill>
                            <a:schemeClr val="bg1"/>
                          </a:solidFill>
                        </a:rPr>
                        <a:t>Regular expansions</a:t>
                      </a:r>
                      <a:endParaRPr lang="en-US" sz="2400" dirty="0">
                        <a:solidFill>
                          <a:schemeClr val="bg1"/>
                        </a:solidFill>
                      </a:endParaRPr>
                    </a:p>
                  </a:txBody>
                  <a:tcPr/>
                </a:tc>
              </a:tr>
              <a:tr h="1902331">
                <a:tc>
                  <a:txBody>
                    <a:bodyPr/>
                    <a:lstStyle/>
                    <a:p>
                      <a:r>
                        <a:rPr lang="en-US" sz="2400" dirty="0" smtClean="0">
                          <a:solidFill>
                            <a:schemeClr val="bg1"/>
                          </a:solidFill>
                        </a:rPr>
                        <a:t>Data binning method</a:t>
                      </a:r>
                      <a:endParaRPr lang="en-US" sz="2400" dirty="0">
                        <a:solidFill>
                          <a:schemeClr val="bg1"/>
                        </a:solidFill>
                      </a:endParaRPr>
                    </a:p>
                  </a:txBody>
                  <a:tcPr/>
                </a:tc>
                <a:tc>
                  <a:txBody>
                    <a:bodyPr/>
                    <a:lstStyle/>
                    <a:p>
                      <a:r>
                        <a:rPr lang="en-US" sz="2400" dirty="0" smtClean="0">
                          <a:solidFill>
                            <a:schemeClr val="bg1"/>
                          </a:solidFill>
                        </a:rPr>
                        <a:t>“Climatology”:</a:t>
                      </a:r>
                      <a:r>
                        <a:rPr lang="en-US" sz="2400" baseline="0" dirty="0" smtClean="0">
                          <a:solidFill>
                            <a:schemeClr val="bg1"/>
                          </a:solidFill>
                        </a:rPr>
                        <a:t> M</a:t>
                      </a:r>
                      <a:r>
                        <a:rPr lang="en-US" sz="2400" dirty="0" smtClean="0">
                          <a:solidFill>
                            <a:schemeClr val="bg1"/>
                          </a:solidFill>
                        </a:rPr>
                        <a:t>odel coefficients are</a:t>
                      </a:r>
                      <a:r>
                        <a:rPr lang="en-US" sz="2400" baseline="0" dirty="0" smtClean="0">
                          <a:solidFill>
                            <a:schemeClr val="bg1"/>
                          </a:solidFill>
                        </a:rPr>
                        <a:t> universal functions of the solar wind and IMF parameters</a:t>
                      </a:r>
                      <a:endParaRPr lang="en-US" sz="2400" dirty="0">
                        <a:solidFill>
                          <a:schemeClr val="bg1"/>
                        </a:solidFill>
                      </a:endParaRPr>
                    </a:p>
                  </a:txBody>
                  <a:tcPr/>
                </a:tc>
                <a:tc>
                  <a:txBody>
                    <a:bodyPr/>
                    <a:lstStyle/>
                    <a:p>
                      <a:r>
                        <a:rPr lang="en-US" sz="2400" dirty="0" smtClean="0">
                          <a:solidFill>
                            <a:schemeClr val="bg1"/>
                          </a:solidFill>
                        </a:rPr>
                        <a:t>Dynamical:</a:t>
                      </a:r>
                      <a:r>
                        <a:rPr lang="en-US" sz="2400" baseline="0" dirty="0" smtClean="0">
                          <a:solidFill>
                            <a:schemeClr val="bg1"/>
                          </a:solidFill>
                        </a:rPr>
                        <a:t> Nearest neighbor approach</a:t>
                      </a:r>
                    </a:p>
                    <a:p>
                      <a:endParaRPr lang="en-US" sz="2400" dirty="0">
                        <a:solidFill>
                          <a:schemeClr val="bg1"/>
                        </a:solidFill>
                      </a:endParaRPr>
                    </a:p>
                  </a:txBody>
                  <a:tcPr/>
                </a:tc>
              </a:tr>
              <a:tr h="1902331">
                <a:tc>
                  <a:txBody>
                    <a:bodyPr/>
                    <a:lstStyle/>
                    <a:p>
                      <a:r>
                        <a:rPr lang="en-US" sz="2400" dirty="0" smtClean="0">
                          <a:solidFill>
                            <a:schemeClr val="bg1"/>
                          </a:solidFill>
                        </a:rPr>
                        <a:t>Database</a:t>
                      </a:r>
                      <a:endParaRPr lang="en-US" sz="2400" dirty="0">
                        <a:solidFill>
                          <a:schemeClr val="bg1"/>
                        </a:solidFill>
                      </a:endParaRPr>
                    </a:p>
                  </a:txBody>
                  <a:tcPr/>
                </a:tc>
                <a:tc>
                  <a:txBody>
                    <a:bodyPr/>
                    <a:lstStyle/>
                    <a:p>
                      <a:r>
                        <a:rPr lang="en-US" sz="2400" dirty="0" smtClean="0">
                          <a:solidFill>
                            <a:schemeClr val="bg1"/>
                          </a:solidFill>
                        </a:rPr>
                        <a:t>~10</a:t>
                      </a:r>
                      <a:r>
                        <a:rPr lang="en-US" sz="2400" baseline="30000" dirty="0" smtClean="0">
                          <a:solidFill>
                            <a:schemeClr val="bg1"/>
                          </a:solidFill>
                        </a:rPr>
                        <a:t>5</a:t>
                      </a:r>
                      <a:r>
                        <a:rPr lang="en-US" sz="2400" dirty="0" smtClean="0">
                          <a:solidFill>
                            <a:schemeClr val="bg1"/>
                          </a:solidFill>
                        </a:rPr>
                        <a:t> points (~68% geosynchronous)</a:t>
                      </a:r>
                      <a:endParaRPr lang="en-US" sz="2400" dirty="0">
                        <a:solidFill>
                          <a:schemeClr val="bg1"/>
                        </a:solidFill>
                      </a:endParaRPr>
                    </a:p>
                  </a:txBody>
                  <a:tcPr/>
                </a:tc>
                <a:tc>
                  <a:txBody>
                    <a:bodyPr/>
                    <a:lstStyle/>
                    <a:p>
                      <a:r>
                        <a:rPr lang="en-US" sz="2400" dirty="0" smtClean="0">
                          <a:solidFill>
                            <a:schemeClr val="bg1"/>
                          </a:solidFill>
                        </a:rPr>
                        <a:t>~10</a:t>
                      </a:r>
                      <a:r>
                        <a:rPr lang="en-US" sz="2400" baseline="30000" dirty="0" smtClean="0">
                          <a:solidFill>
                            <a:schemeClr val="bg1"/>
                          </a:solidFill>
                        </a:rPr>
                        <a:t>6</a:t>
                      </a:r>
                      <a:r>
                        <a:rPr lang="en-US" sz="2400" dirty="0" smtClean="0">
                          <a:solidFill>
                            <a:schemeClr val="bg1"/>
                          </a:solidFill>
                        </a:rPr>
                        <a:t> points (weighted to provide even distribution in the magnetosphere)</a:t>
                      </a:r>
                      <a:endParaRPr lang="en-US" sz="2400"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latin typeface="Calibri"/>
              </a:rPr>
              <a:t>TS07D versus TS05</a:t>
            </a:r>
            <a:endParaRPr lang="en-US" sz="2800" b="1" dirty="0">
              <a:solidFill>
                <a:srgbClr val="000066"/>
              </a:solidFill>
              <a:effectLst/>
              <a:latin typeface="Calibri"/>
            </a:endParaRPr>
          </a:p>
        </p:txBody>
      </p:sp>
      <p:pic>
        <p:nvPicPr>
          <p:cNvPr id="3" name="Picture 2" descr="j_85_TS05_v2.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663440" y="1371600"/>
            <a:ext cx="4480560" cy="4114800"/>
          </a:xfrm>
          <a:prstGeom prst="rect">
            <a:avLst/>
          </a:prstGeom>
        </p:spPr>
      </p:pic>
      <p:pic>
        <p:nvPicPr>
          <p:cNvPr id="5" name="Picture 4" descr="j_85_TS07.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91440" y="1371600"/>
            <a:ext cx="4480560" cy="4114800"/>
          </a:xfrm>
          <a:prstGeom prst="rect">
            <a:avLst/>
          </a:prstGeom>
        </p:spPr>
      </p:pic>
      <p:sp>
        <p:nvSpPr>
          <p:cNvPr id="7" name="TextBox 6"/>
          <p:cNvSpPr txBox="1"/>
          <p:nvPr/>
        </p:nvSpPr>
        <p:spPr>
          <a:xfrm>
            <a:off x="1524000" y="838200"/>
            <a:ext cx="1143000" cy="461665"/>
          </a:xfrm>
          <a:prstGeom prst="rect">
            <a:avLst/>
          </a:prstGeom>
          <a:noFill/>
        </p:spPr>
        <p:txBody>
          <a:bodyPr wrap="square" rtlCol="0">
            <a:spAutoFit/>
          </a:bodyPr>
          <a:lstStyle/>
          <a:p>
            <a:r>
              <a:rPr lang="en-US" sz="2400" dirty="0" smtClean="0">
                <a:latin typeface="Calibri"/>
              </a:rPr>
              <a:t>TS07D</a:t>
            </a:r>
            <a:endParaRPr lang="en-US" sz="2400" dirty="0">
              <a:latin typeface="Calibri"/>
            </a:endParaRPr>
          </a:p>
        </p:txBody>
      </p:sp>
      <p:sp>
        <p:nvSpPr>
          <p:cNvPr id="8" name="TextBox 7"/>
          <p:cNvSpPr txBox="1"/>
          <p:nvPr/>
        </p:nvSpPr>
        <p:spPr>
          <a:xfrm>
            <a:off x="6172200" y="838200"/>
            <a:ext cx="990600" cy="461665"/>
          </a:xfrm>
          <a:prstGeom prst="rect">
            <a:avLst/>
          </a:prstGeom>
          <a:noFill/>
        </p:spPr>
        <p:txBody>
          <a:bodyPr wrap="square" rtlCol="0">
            <a:spAutoFit/>
          </a:bodyPr>
          <a:lstStyle/>
          <a:p>
            <a:r>
              <a:rPr lang="en-US" sz="2400" dirty="0" smtClean="0">
                <a:latin typeface="Calibri"/>
              </a:rPr>
              <a:t>TS05</a:t>
            </a:r>
            <a:endParaRPr lang="en-US" sz="2400" dirty="0">
              <a:latin typeface="Calibri"/>
            </a:endParaRPr>
          </a:p>
        </p:txBody>
      </p:sp>
      <p:sp>
        <p:nvSpPr>
          <p:cNvPr id="9" name="TextBox 8"/>
          <p:cNvSpPr txBox="1"/>
          <p:nvPr/>
        </p:nvSpPr>
        <p:spPr>
          <a:xfrm>
            <a:off x="457200" y="5540514"/>
            <a:ext cx="8229600" cy="707886"/>
          </a:xfrm>
          <a:prstGeom prst="rect">
            <a:avLst/>
          </a:prstGeom>
          <a:noFill/>
        </p:spPr>
        <p:txBody>
          <a:bodyPr wrap="square" rtlCol="0">
            <a:spAutoFit/>
          </a:bodyPr>
          <a:lstStyle/>
          <a:p>
            <a:r>
              <a:rPr lang="en-US" sz="2000" dirty="0" smtClean="0">
                <a:solidFill>
                  <a:srgbClr val="000090"/>
                </a:solidFill>
                <a:latin typeface="Calibri"/>
              </a:rPr>
              <a:t>TS07D is less dependent on pre-defined current modules  based on a priori assumptions regarding the morphology of </a:t>
            </a:r>
            <a:r>
              <a:rPr lang="en-US" sz="2000" dirty="0" err="1" smtClean="0">
                <a:solidFill>
                  <a:srgbClr val="000090"/>
                </a:solidFill>
                <a:latin typeface="Calibri"/>
              </a:rPr>
              <a:t>magnetospheric</a:t>
            </a:r>
            <a:r>
              <a:rPr lang="en-US" sz="2000" dirty="0" smtClean="0">
                <a:solidFill>
                  <a:srgbClr val="000090"/>
                </a:solidFill>
                <a:latin typeface="Calibri"/>
              </a:rPr>
              <a:t> current systems </a:t>
            </a:r>
            <a:endParaRPr lang="en-US" sz="2000" dirty="0">
              <a:solidFill>
                <a:srgbClr val="FF0000"/>
              </a:solidFill>
              <a:latin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idecropped.gif"/>
          <p:cNvPicPr>
            <a:picLocks noChangeAspect="1"/>
          </p:cNvPicPr>
          <p:nvPr/>
        </p:nvPicPr>
        <p:blipFill>
          <a:blip r:embed="rId2"/>
          <a:stretch>
            <a:fillRect/>
          </a:stretch>
        </p:blipFill>
        <p:spPr>
          <a:xfrm>
            <a:off x="1295400" y="1281176"/>
            <a:ext cx="5833872" cy="4891024"/>
          </a:xfrm>
          <a:prstGeom prst="rect">
            <a:avLst/>
          </a:prstGeom>
        </p:spPr>
      </p:pic>
      <p:sp>
        <p:nvSpPr>
          <p:cNvPr id="9" name="Text Box 5"/>
          <p:cNvSpPr txBox="1">
            <a:spLocks noChangeArrowheads="1"/>
          </p:cNvSpPr>
          <p:nvPr/>
        </p:nvSpPr>
        <p:spPr bwMode="auto">
          <a:xfrm>
            <a:off x="1828800" y="762000"/>
            <a:ext cx="5257800" cy="400110"/>
          </a:xfrm>
          <a:prstGeom prst="rect">
            <a:avLst/>
          </a:prstGeom>
          <a:noFill/>
          <a:ln w="9525">
            <a:noFill/>
            <a:miter lim="800000"/>
            <a:headEnd/>
            <a:tailEnd/>
          </a:ln>
        </p:spPr>
        <p:txBody>
          <a:bodyPr wrap="square">
            <a:spAutoFit/>
          </a:bodyPr>
          <a:lstStyle/>
          <a:p>
            <a:pPr algn="ctr">
              <a:spcBef>
                <a:spcPct val="50000"/>
              </a:spcBef>
              <a:defRPr/>
            </a:pPr>
            <a:r>
              <a:rPr lang="en-US" sz="2000" dirty="0" smtClean="0">
                <a:latin typeface="Calibri"/>
              </a:rPr>
              <a:t>April 17-21, 2002 storm: TS07D 3D visualization</a:t>
            </a:r>
            <a:endParaRPr lang="en-US" sz="2000" dirty="0">
              <a:latin typeface="Calibri"/>
            </a:endParaRPr>
          </a:p>
        </p:txBody>
      </p:sp>
      <p:sp>
        <p:nvSpPr>
          <p:cNvPr id="11" name="TextBox 2"/>
          <p:cNvSpPr txBox="1">
            <a:spLocks noChangeArrowheads="1"/>
          </p:cNvSpPr>
          <p:nvPr/>
        </p:nvSpPr>
        <p:spPr bwMode="auto">
          <a:xfrm>
            <a:off x="152400" y="76200"/>
            <a:ext cx="8763000" cy="523220"/>
          </a:xfrm>
          <a:prstGeom prst="rect">
            <a:avLst/>
          </a:prstGeom>
          <a:noFill/>
          <a:ln w="9525">
            <a:noFill/>
            <a:miter lim="800000"/>
            <a:headEnd/>
            <a:tailEnd/>
          </a:ln>
        </p:spPr>
        <p:txBody>
          <a:bodyPr wrap="square">
            <a:prstTxWarp prst="textNoShape">
              <a:avLst/>
            </a:prstTxWarp>
            <a:spAutoFit/>
          </a:bodyPr>
          <a:lstStyle/>
          <a:p>
            <a:pPr algn="ctr"/>
            <a:r>
              <a:rPr lang="en-US" sz="2800" b="1" dirty="0" smtClean="0">
                <a:solidFill>
                  <a:srgbClr val="000066"/>
                </a:solidFill>
                <a:effectLst/>
                <a:latin typeface="Calibri"/>
              </a:rPr>
              <a:t>3D dynamical reconstruction of </a:t>
            </a:r>
            <a:r>
              <a:rPr lang="en-US" sz="2800" b="1" dirty="0" err="1" smtClean="0">
                <a:solidFill>
                  <a:srgbClr val="000066"/>
                </a:solidFill>
                <a:effectLst/>
                <a:latin typeface="Calibri"/>
              </a:rPr>
              <a:t>magnetospheric</a:t>
            </a:r>
            <a:r>
              <a:rPr lang="en-US" sz="2800" b="1" dirty="0" smtClean="0">
                <a:solidFill>
                  <a:srgbClr val="000066"/>
                </a:solidFill>
                <a:effectLst/>
                <a:latin typeface="Calibri"/>
              </a:rPr>
              <a:t> currents</a:t>
            </a:r>
            <a:endParaRPr lang="en-US" sz="2800" b="1" dirty="0">
              <a:solidFill>
                <a:srgbClr val="000066"/>
              </a:solidFill>
              <a:effectLst/>
              <a:latin typeface="Calibri"/>
            </a:endParaRPr>
          </a:p>
        </p:txBody>
      </p:sp>
      <p:sp>
        <p:nvSpPr>
          <p:cNvPr id="12" name="TextBox 11"/>
          <p:cNvSpPr txBox="1"/>
          <p:nvPr/>
        </p:nvSpPr>
        <p:spPr>
          <a:xfrm>
            <a:off x="1600200" y="6107668"/>
            <a:ext cx="5867400" cy="369332"/>
          </a:xfrm>
          <a:prstGeom prst="rect">
            <a:avLst/>
          </a:prstGeom>
          <a:noFill/>
        </p:spPr>
        <p:txBody>
          <a:bodyPr wrap="square" rtlCol="0">
            <a:spAutoFit/>
          </a:bodyPr>
          <a:lstStyle/>
          <a:p>
            <a:pPr algn="ctr"/>
            <a:r>
              <a:rPr lang="en-US" sz="1800" dirty="0" err="1" smtClean="0">
                <a:latin typeface="Calibri"/>
              </a:rPr>
              <a:t>http://sd-www.jhuapl.edu/geostorm/sidecropped.gif</a:t>
            </a:r>
            <a:endParaRPr lang="en-US" sz="1800" dirty="0">
              <a:latin typeface="Calibri"/>
            </a:endParaRPr>
          </a:p>
        </p:txBody>
      </p:sp>
      <p:sp>
        <p:nvSpPr>
          <p:cNvPr id="13" name="TextBox 12"/>
          <p:cNvSpPr txBox="1"/>
          <p:nvPr/>
        </p:nvSpPr>
        <p:spPr>
          <a:xfrm rot="16200000">
            <a:off x="856565" y="3486835"/>
            <a:ext cx="1828800" cy="646331"/>
          </a:xfrm>
          <a:prstGeom prst="rect">
            <a:avLst/>
          </a:prstGeom>
          <a:noFill/>
        </p:spPr>
        <p:txBody>
          <a:bodyPr wrap="square" rtlCol="0">
            <a:spAutoFit/>
          </a:bodyPr>
          <a:lstStyle/>
          <a:p>
            <a:pPr algn="ctr"/>
            <a:r>
              <a:rPr lang="en-US" sz="1800" dirty="0" smtClean="0">
                <a:solidFill>
                  <a:schemeClr val="tx1">
                    <a:lumMod val="50000"/>
                  </a:schemeClr>
                </a:solidFill>
                <a:latin typeface="Calibri"/>
              </a:rPr>
              <a:t>Current density (1 hour cadence)</a:t>
            </a:r>
            <a:endParaRPr lang="en-US" sz="1800" dirty="0">
              <a:solidFill>
                <a:schemeClr val="tx1">
                  <a:lumMod val="50000"/>
                </a:schemeClr>
              </a:solidFill>
              <a:latin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 name="Rounded Rectangle 25"/>
          <p:cNvSpPr/>
          <p:nvPr/>
        </p:nvSpPr>
        <p:spPr bwMode="auto">
          <a:xfrm>
            <a:off x="6019800" y="1295400"/>
            <a:ext cx="2895600" cy="1981200"/>
          </a:xfrm>
          <a:prstGeom prst="roundRect">
            <a:avLst/>
          </a:prstGeom>
          <a:noFill/>
          <a:ln w="222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4"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latin typeface="Calibri"/>
              </a:rPr>
              <a:t>Combining </a:t>
            </a:r>
            <a:r>
              <a:rPr lang="en-US" sz="2800" dirty="0" smtClean="0">
                <a:latin typeface="Calibri"/>
              </a:rPr>
              <a:t>w</a:t>
            </a:r>
            <a:r>
              <a:rPr lang="en-US" sz="2800" b="1" dirty="0" smtClean="0">
                <a:solidFill>
                  <a:srgbClr val="000066"/>
                </a:solidFill>
                <a:effectLst/>
                <a:latin typeface="Calibri"/>
              </a:rPr>
              <a:t>ith first-principles models</a:t>
            </a:r>
            <a:endParaRPr lang="en-US" sz="2800" b="1" dirty="0">
              <a:solidFill>
                <a:srgbClr val="000066"/>
              </a:solidFill>
              <a:effectLst/>
              <a:latin typeface="Calibri"/>
            </a:endParaRPr>
          </a:p>
        </p:txBody>
      </p:sp>
      <p:sp>
        <p:nvSpPr>
          <p:cNvPr id="5" name="TextBox 4"/>
          <p:cNvSpPr txBox="1"/>
          <p:nvPr/>
        </p:nvSpPr>
        <p:spPr>
          <a:xfrm>
            <a:off x="6494925" y="838200"/>
            <a:ext cx="1752600" cy="369332"/>
          </a:xfrm>
          <a:prstGeom prst="rect">
            <a:avLst/>
          </a:prstGeom>
          <a:noFill/>
        </p:spPr>
        <p:txBody>
          <a:bodyPr wrap="square" rtlCol="0">
            <a:spAutoFit/>
          </a:bodyPr>
          <a:lstStyle/>
          <a:p>
            <a:r>
              <a:rPr lang="en-US" sz="1800" dirty="0" smtClean="0">
                <a:latin typeface="Calibri"/>
              </a:rPr>
              <a:t>MHD equations</a:t>
            </a:r>
            <a:endParaRPr lang="en-US" sz="1800" dirty="0">
              <a:latin typeface="Calibri"/>
            </a:endParaRPr>
          </a:p>
        </p:txBody>
      </p:sp>
      <p:graphicFrame>
        <p:nvGraphicFramePr>
          <p:cNvPr id="6" name="Object 5"/>
          <p:cNvGraphicFramePr>
            <a:graphicFrameLocks noChangeAspect="1"/>
          </p:cNvGraphicFramePr>
          <p:nvPr/>
        </p:nvGraphicFramePr>
        <p:xfrm>
          <a:off x="6575612" y="1371600"/>
          <a:ext cx="1577788" cy="304800"/>
        </p:xfrm>
        <a:graphic>
          <a:graphicData uri="http://schemas.openxmlformats.org/presentationml/2006/ole">
            <p:oleObj spid="_x0000_s120834" name="Equation" r:id="rId3" imgW="1117600" imgH="215900" progId="Equation.3">
              <p:embed/>
            </p:oleObj>
          </a:graphicData>
        </a:graphic>
      </p:graphicFrame>
      <p:graphicFrame>
        <p:nvGraphicFramePr>
          <p:cNvPr id="7" name="Object 6"/>
          <p:cNvGraphicFramePr>
            <a:graphicFrameLocks noChangeAspect="1"/>
          </p:cNvGraphicFramePr>
          <p:nvPr/>
        </p:nvGraphicFramePr>
        <p:xfrm>
          <a:off x="6078075" y="1828800"/>
          <a:ext cx="2761125" cy="304799"/>
        </p:xfrm>
        <a:graphic>
          <a:graphicData uri="http://schemas.openxmlformats.org/presentationml/2006/ole">
            <p:oleObj spid="_x0000_s120835" name="Equation" r:id="rId4" imgW="1955800" imgH="215900" progId="Equation.3">
              <p:embed/>
            </p:oleObj>
          </a:graphicData>
        </a:graphic>
      </p:graphicFrame>
      <p:graphicFrame>
        <p:nvGraphicFramePr>
          <p:cNvPr id="8" name="Object 7"/>
          <p:cNvGraphicFramePr>
            <a:graphicFrameLocks noChangeAspect="1"/>
          </p:cNvGraphicFramePr>
          <p:nvPr/>
        </p:nvGraphicFramePr>
        <p:xfrm>
          <a:off x="6400800" y="2345305"/>
          <a:ext cx="1981200" cy="308995"/>
        </p:xfrm>
        <a:graphic>
          <a:graphicData uri="http://schemas.openxmlformats.org/presentationml/2006/ole">
            <p:oleObj spid="_x0000_s120836" name="Equation" r:id="rId5" imgW="1384300" imgH="215900" progId="Equation.3">
              <p:embed/>
            </p:oleObj>
          </a:graphicData>
        </a:graphic>
      </p:graphicFrame>
      <p:graphicFrame>
        <p:nvGraphicFramePr>
          <p:cNvPr id="10" name="Object 9"/>
          <p:cNvGraphicFramePr>
            <a:graphicFrameLocks noChangeAspect="1"/>
          </p:cNvGraphicFramePr>
          <p:nvPr/>
        </p:nvGraphicFramePr>
        <p:xfrm>
          <a:off x="6682494" y="2819400"/>
          <a:ext cx="1336431" cy="228600"/>
        </p:xfrm>
        <a:graphic>
          <a:graphicData uri="http://schemas.openxmlformats.org/presentationml/2006/ole">
            <p:oleObj spid="_x0000_s120838" name="Equation" r:id="rId6" imgW="965200" imgH="165100" progId="Equation.3">
              <p:embed/>
            </p:oleObj>
          </a:graphicData>
        </a:graphic>
      </p:graphicFrame>
      <p:pic>
        <p:nvPicPr>
          <p:cNvPr id="11" name="Picture 10" descr="fig_1.eps"/>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88900" y="1066800"/>
            <a:ext cx="4635500" cy="5080000"/>
          </a:xfrm>
          <a:prstGeom prst="rect">
            <a:avLst/>
          </a:prstGeom>
        </p:spPr>
      </p:pic>
      <p:sp>
        <p:nvSpPr>
          <p:cNvPr id="12" name="TextBox 11"/>
          <p:cNvSpPr txBox="1"/>
          <p:nvPr/>
        </p:nvSpPr>
        <p:spPr>
          <a:xfrm>
            <a:off x="6629400" y="3288268"/>
            <a:ext cx="1752600" cy="369332"/>
          </a:xfrm>
          <a:prstGeom prst="rect">
            <a:avLst/>
          </a:prstGeom>
          <a:noFill/>
        </p:spPr>
        <p:txBody>
          <a:bodyPr wrap="square" rtlCol="0">
            <a:spAutoFit/>
          </a:bodyPr>
          <a:lstStyle/>
          <a:p>
            <a:r>
              <a:rPr lang="en-US" sz="1800" dirty="0" smtClean="0">
                <a:latin typeface="Calibri"/>
              </a:rPr>
              <a:t>RCM equations</a:t>
            </a:r>
            <a:endParaRPr lang="en-US" sz="1800" dirty="0">
              <a:latin typeface="Calibri"/>
            </a:endParaRPr>
          </a:p>
        </p:txBody>
      </p:sp>
      <p:graphicFrame>
        <p:nvGraphicFramePr>
          <p:cNvPr id="120839" name="Object 7"/>
          <p:cNvGraphicFramePr>
            <a:graphicFrameLocks noChangeAspect="1"/>
          </p:cNvGraphicFramePr>
          <p:nvPr/>
        </p:nvGraphicFramePr>
        <p:xfrm>
          <a:off x="6521450" y="3792538"/>
          <a:ext cx="2241550" cy="341312"/>
        </p:xfrm>
        <a:graphic>
          <a:graphicData uri="http://schemas.openxmlformats.org/presentationml/2006/ole">
            <p:oleObj spid="_x0000_s120839" name="Equation" r:id="rId9" imgW="1587500" imgH="241300" progId="Equation.3">
              <p:embed/>
            </p:oleObj>
          </a:graphicData>
        </a:graphic>
      </p:graphicFrame>
      <p:graphicFrame>
        <p:nvGraphicFramePr>
          <p:cNvPr id="120840" name="Object 8"/>
          <p:cNvGraphicFramePr>
            <a:graphicFrameLocks noChangeAspect="1"/>
          </p:cNvGraphicFramePr>
          <p:nvPr/>
        </p:nvGraphicFramePr>
        <p:xfrm>
          <a:off x="6594475" y="4340225"/>
          <a:ext cx="949325" cy="231775"/>
        </p:xfrm>
        <a:graphic>
          <a:graphicData uri="http://schemas.openxmlformats.org/presentationml/2006/ole">
            <p:oleObj spid="_x0000_s120840" name="Equation" r:id="rId10" imgW="673100" imgH="165100" progId="Equation.3">
              <p:embed/>
            </p:oleObj>
          </a:graphicData>
        </a:graphic>
      </p:graphicFrame>
      <p:graphicFrame>
        <p:nvGraphicFramePr>
          <p:cNvPr id="120842" name="Object 10"/>
          <p:cNvGraphicFramePr>
            <a:graphicFrameLocks noChangeAspect="1"/>
          </p:cNvGraphicFramePr>
          <p:nvPr/>
        </p:nvGraphicFramePr>
        <p:xfrm>
          <a:off x="6450013" y="4754563"/>
          <a:ext cx="2036762" cy="401637"/>
        </p:xfrm>
        <a:graphic>
          <a:graphicData uri="http://schemas.openxmlformats.org/presentationml/2006/ole">
            <p:oleObj spid="_x0000_s120842" name="Equation" r:id="rId11" imgW="1422400" imgH="279400" progId="Equation.3">
              <p:embed/>
            </p:oleObj>
          </a:graphicData>
        </a:graphic>
      </p:graphicFrame>
      <p:graphicFrame>
        <p:nvGraphicFramePr>
          <p:cNvPr id="120843" name="Object 11"/>
          <p:cNvGraphicFramePr>
            <a:graphicFrameLocks noChangeAspect="1"/>
          </p:cNvGraphicFramePr>
          <p:nvPr/>
        </p:nvGraphicFramePr>
        <p:xfrm>
          <a:off x="6062200" y="5392738"/>
          <a:ext cx="2835275" cy="346075"/>
        </p:xfrm>
        <a:graphic>
          <a:graphicData uri="http://schemas.openxmlformats.org/presentationml/2006/ole">
            <p:oleObj spid="_x0000_s120843" name="Equation" r:id="rId12" imgW="1981200" imgH="241300" progId="Equation.3">
              <p:embed/>
            </p:oleObj>
          </a:graphicData>
        </a:graphic>
      </p:graphicFrame>
      <p:grpSp>
        <p:nvGrpSpPr>
          <p:cNvPr id="27" name="Group 26"/>
          <p:cNvGrpSpPr/>
          <p:nvPr/>
        </p:nvGrpSpPr>
        <p:grpSpPr>
          <a:xfrm>
            <a:off x="3810000" y="1600200"/>
            <a:ext cx="2617709" cy="3505200"/>
            <a:chOff x="3962400" y="1371600"/>
            <a:chExt cx="2617709" cy="3505200"/>
          </a:xfrm>
        </p:grpSpPr>
        <p:graphicFrame>
          <p:nvGraphicFramePr>
            <p:cNvPr id="120844" name="Object 12"/>
            <p:cNvGraphicFramePr>
              <a:graphicFrameLocks noChangeAspect="1"/>
            </p:cNvGraphicFramePr>
            <p:nvPr/>
          </p:nvGraphicFramePr>
          <p:xfrm>
            <a:off x="4876800" y="3124200"/>
            <a:ext cx="949325" cy="231775"/>
          </p:xfrm>
          <a:graphic>
            <a:graphicData uri="http://schemas.openxmlformats.org/presentationml/2006/ole">
              <p:oleObj spid="_x0000_s120844" name="Equation" r:id="rId13" imgW="673100" imgH="165100" progId="Equation.3">
                <p:embed/>
              </p:oleObj>
            </a:graphicData>
          </a:graphic>
        </p:graphicFrame>
        <p:sp>
          <p:nvSpPr>
            <p:cNvPr id="19" name="Rectangle 18"/>
            <p:cNvSpPr/>
            <p:nvPr/>
          </p:nvSpPr>
          <p:spPr bwMode="auto">
            <a:xfrm>
              <a:off x="4724400" y="2971800"/>
              <a:ext cx="1219200" cy="533400"/>
            </a:xfrm>
            <a:prstGeom prst="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1" name="Right Arrow 20"/>
            <p:cNvSpPr/>
            <p:nvPr/>
          </p:nvSpPr>
          <p:spPr bwMode="auto">
            <a:xfrm>
              <a:off x="3962400" y="3124200"/>
              <a:ext cx="685800" cy="304800"/>
            </a:xfrm>
            <a:prstGeom prst="rightArrow">
              <a:avLst/>
            </a:prstGeom>
            <a:solidFill>
              <a:srgbClr val="FF0000"/>
            </a:solid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2" name="Right Arrow 21"/>
            <p:cNvSpPr/>
            <p:nvPr/>
          </p:nvSpPr>
          <p:spPr bwMode="auto">
            <a:xfrm rot="2362701">
              <a:off x="5886241" y="3627049"/>
              <a:ext cx="685800" cy="304800"/>
            </a:xfrm>
            <a:prstGeom prst="rightArrow">
              <a:avLst/>
            </a:prstGeom>
            <a:solidFill>
              <a:srgbClr val="FF0000"/>
            </a:solid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3" name="TextBox 22"/>
            <p:cNvSpPr txBox="1"/>
            <p:nvPr/>
          </p:nvSpPr>
          <p:spPr>
            <a:xfrm>
              <a:off x="4953000" y="1371600"/>
              <a:ext cx="1219200" cy="1477328"/>
            </a:xfrm>
            <a:prstGeom prst="rect">
              <a:avLst/>
            </a:prstGeom>
            <a:noFill/>
          </p:spPr>
          <p:txBody>
            <a:bodyPr wrap="square" rtlCol="0">
              <a:spAutoFit/>
            </a:bodyPr>
            <a:lstStyle/>
            <a:p>
              <a:r>
                <a:rPr lang="en-US" sz="1800" dirty="0" smtClean="0">
                  <a:solidFill>
                    <a:srgbClr val="FF0000"/>
                  </a:solidFill>
                  <a:latin typeface="Calibri"/>
                </a:rPr>
                <a:t>Adjusting storm time scale equation of state</a:t>
              </a:r>
              <a:endParaRPr lang="en-US" sz="1800" dirty="0">
                <a:solidFill>
                  <a:srgbClr val="FF0000"/>
                </a:solidFill>
                <a:latin typeface="Calibri"/>
              </a:endParaRPr>
            </a:p>
          </p:txBody>
        </p:sp>
        <p:sp>
          <p:nvSpPr>
            <p:cNvPr id="24" name="TextBox 23"/>
            <p:cNvSpPr txBox="1"/>
            <p:nvPr/>
          </p:nvSpPr>
          <p:spPr>
            <a:xfrm>
              <a:off x="4953000" y="3676471"/>
              <a:ext cx="1371600" cy="1200329"/>
            </a:xfrm>
            <a:prstGeom prst="rect">
              <a:avLst/>
            </a:prstGeom>
            <a:noFill/>
          </p:spPr>
          <p:txBody>
            <a:bodyPr wrap="square" rtlCol="0">
              <a:spAutoFit/>
            </a:bodyPr>
            <a:lstStyle/>
            <a:p>
              <a:r>
                <a:rPr lang="en-US" sz="1800" dirty="0" smtClean="0">
                  <a:solidFill>
                    <a:srgbClr val="FF0000"/>
                  </a:solidFill>
                  <a:latin typeface="Calibri"/>
                </a:rPr>
                <a:t>Adjusting external boundary conditions</a:t>
              </a:r>
              <a:endParaRPr lang="en-US" sz="1800" dirty="0">
                <a:solidFill>
                  <a:srgbClr val="FF0000"/>
                </a:solidFill>
                <a:latin typeface="Calibri"/>
              </a:endParaRPr>
            </a:p>
          </p:txBody>
        </p:sp>
        <p:sp>
          <p:nvSpPr>
            <p:cNvPr id="25" name="Right Arrow 24"/>
            <p:cNvSpPr/>
            <p:nvPr/>
          </p:nvSpPr>
          <p:spPr bwMode="auto">
            <a:xfrm rot="19576535">
              <a:off x="5894309" y="2526932"/>
              <a:ext cx="685800" cy="304800"/>
            </a:xfrm>
            <a:prstGeom prst="rightArrow">
              <a:avLst/>
            </a:prstGeom>
            <a:solidFill>
              <a:srgbClr val="FF0000"/>
            </a:solid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grpSp>
      <p:sp>
        <p:nvSpPr>
          <p:cNvPr id="28" name="Rounded Rectangle 27"/>
          <p:cNvSpPr/>
          <p:nvPr/>
        </p:nvSpPr>
        <p:spPr bwMode="auto">
          <a:xfrm>
            <a:off x="6019800" y="3657600"/>
            <a:ext cx="2895600" cy="2286000"/>
          </a:xfrm>
          <a:prstGeom prst="roundRect">
            <a:avLst/>
          </a:prstGeom>
          <a:noFill/>
          <a:ln w="22225"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219200" y="0"/>
            <a:ext cx="6629400" cy="954107"/>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glow rad="101600">
                    <a:schemeClr val="tx1">
                      <a:alpha val="75000"/>
                    </a:schemeClr>
                  </a:glow>
                </a:effectLst>
                <a:latin typeface="Calibri"/>
              </a:rPr>
              <a:t>Space Weather/RBSP: </a:t>
            </a:r>
            <a:r>
              <a:rPr lang="en-US" sz="2800" dirty="0" smtClean="0">
                <a:effectLst>
                  <a:glow rad="101600">
                    <a:schemeClr val="tx1">
                      <a:alpha val="75000"/>
                    </a:schemeClr>
                  </a:glow>
                </a:effectLst>
                <a:latin typeface="Calibri"/>
              </a:rPr>
              <a:t>Modern challenge for geomagnetic f</a:t>
            </a:r>
            <a:r>
              <a:rPr lang="en-US" sz="2800" b="1" dirty="0" smtClean="0">
                <a:solidFill>
                  <a:srgbClr val="000066"/>
                </a:solidFill>
                <a:effectLst>
                  <a:glow rad="101600">
                    <a:schemeClr val="tx1">
                      <a:alpha val="75000"/>
                    </a:schemeClr>
                  </a:glow>
                </a:effectLst>
                <a:latin typeface="Calibri"/>
              </a:rPr>
              <a:t>ield modeling</a:t>
            </a:r>
            <a:endParaRPr lang="en-US" sz="2800" b="1" dirty="0">
              <a:solidFill>
                <a:srgbClr val="000066"/>
              </a:solidFill>
              <a:effectLst>
                <a:glow rad="101600">
                  <a:schemeClr val="tx1">
                    <a:alpha val="75000"/>
                  </a:schemeClr>
                </a:glow>
              </a:effectLst>
              <a:latin typeface="Calibri"/>
            </a:endParaRPr>
          </a:p>
        </p:txBody>
      </p:sp>
      <p:sp>
        <p:nvSpPr>
          <p:cNvPr id="6" name="TextBox 5"/>
          <p:cNvSpPr txBox="1"/>
          <p:nvPr/>
        </p:nvSpPr>
        <p:spPr>
          <a:xfrm>
            <a:off x="3124200" y="6324600"/>
            <a:ext cx="3124200" cy="369332"/>
          </a:xfrm>
          <a:prstGeom prst="rect">
            <a:avLst/>
          </a:prstGeom>
          <a:noFill/>
        </p:spPr>
        <p:txBody>
          <a:bodyPr wrap="square" rtlCol="0">
            <a:spAutoFit/>
          </a:bodyPr>
          <a:lstStyle/>
          <a:p>
            <a:r>
              <a:rPr lang="en-US" sz="1800" dirty="0" err="1" smtClean="0">
                <a:effectLst>
                  <a:glow rad="101600">
                    <a:schemeClr val="tx1">
                      <a:alpha val="75000"/>
                    </a:schemeClr>
                  </a:glow>
                </a:effectLst>
                <a:latin typeface="Calibri"/>
              </a:rPr>
              <a:t>Ukhorskiy</a:t>
            </a:r>
            <a:r>
              <a:rPr lang="en-US" sz="1800" dirty="0" smtClean="0">
                <a:effectLst>
                  <a:glow rad="101600">
                    <a:schemeClr val="tx1">
                      <a:alpha val="75000"/>
                    </a:schemeClr>
                  </a:glow>
                </a:effectLst>
                <a:latin typeface="Calibri"/>
              </a:rPr>
              <a:t> et al. [2011]</a:t>
            </a:r>
            <a:endParaRPr lang="en-US" sz="1800" dirty="0">
              <a:effectLst>
                <a:glow rad="101600">
                  <a:schemeClr val="tx1">
                    <a:alpha val="75000"/>
                  </a:schemeClr>
                </a:glow>
              </a:effectLst>
              <a:latin typeface="Calibri"/>
            </a:endParaRPr>
          </a:p>
        </p:txBody>
      </p:sp>
      <p:pic>
        <p:nvPicPr>
          <p:cNvPr id="5" name="Picture 4" descr="dob.png"/>
          <p:cNvPicPr>
            <a:picLocks noChangeAspect="1"/>
          </p:cNvPicPr>
          <p:nvPr/>
        </p:nvPicPr>
        <p:blipFill>
          <a:blip r:embed="rId2"/>
          <a:stretch>
            <a:fillRect/>
          </a:stretch>
        </p:blipFill>
        <p:spPr>
          <a:xfrm>
            <a:off x="1066800" y="1053344"/>
            <a:ext cx="6998226" cy="5271256"/>
          </a:xfrm>
          <a:prstGeom prst="rect">
            <a:avLst/>
          </a:prstGeom>
        </p:spPr>
      </p:pic>
      <p:pic>
        <p:nvPicPr>
          <p:cNvPr id="7" name="Picture 6" descr="mainImage.jpg"/>
          <p:cNvPicPr>
            <a:picLocks noChangeAspect="1"/>
          </p:cNvPicPr>
          <p:nvPr/>
        </p:nvPicPr>
        <p:blipFill>
          <a:blip r:embed="rId3"/>
          <a:stretch>
            <a:fillRect/>
          </a:stretch>
        </p:blipFill>
        <p:spPr>
          <a:xfrm>
            <a:off x="0" y="1060450"/>
            <a:ext cx="3206750" cy="16065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lumMod val="85000"/>
          </a:schemeClr>
        </a:solidFill>
        <a:effectLst/>
      </p:bgPr>
    </p:bg>
    <p:spTree>
      <p:nvGrpSpPr>
        <p:cNvPr id="1" name=""/>
        <p:cNvGrpSpPr/>
        <p:nvPr/>
      </p:nvGrpSpPr>
      <p:grpSpPr>
        <a:xfrm>
          <a:off x="0" y="0"/>
          <a:ext cx="0" cy="0"/>
          <a:chOff x="0" y="0"/>
          <a:chExt cx="0" cy="0"/>
        </a:xfrm>
      </p:grpSpPr>
      <p:pic>
        <p:nvPicPr>
          <p:cNvPr id="7" name="Picture 6" descr="Screen shot 2012-05-07 at 6.33.42 PM.png"/>
          <p:cNvPicPr>
            <a:picLocks noChangeAspect="1"/>
          </p:cNvPicPr>
          <p:nvPr/>
        </p:nvPicPr>
        <p:blipFill>
          <a:blip r:embed="rId2"/>
          <a:stretch>
            <a:fillRect/>
          </a:stretch>
        </p:blipFill>
        <p:spPr>
          <a:xfrm>
            <a:off x="1752600" y="0"/>
            <a:ext cx="7391400" cy="6858000"/>
          </a:xfrm>
          <a:prstGeom prst="rect">
            <a:avLst/>
          </a:prstGeom>
        </p:spPr>
      </p:pic>
      <p:sp>
        <p:nvSpPr>
          <p:cNvPr id="491522" name="Text Box 2"/>
          <p:cNvSpPr txBox="1">
            <a:spLocks noChangeArrowheads="1"/>
          </p:cNvSpPr>
          <p:nvPr/>
        </p:nvSpPr>
        <p:spPr bwMode="auto">
          <a:xfrm>
            <a:off x="0" y="1367135"/>
            <a:ext cx="2209800" cy="461665"/>
          </a:xfrm>
          <a:prstGeom prst="rect">
            <a:avLst/>
          </a:prstGeom>
          <a:solidFill>
            <a:schemeClr val="tx1"/>
          </a:solidFill>
          <a:ln w="9525">
            <a:noFill/>
            <a:miter lim="800000"/>
            <a:headEnd/>
            <a:tailEnd/>
          </a:ln>
          <a:effectLst/>
        </p:spPr>
        <p:txBody>
          <a:bodyPr wrap="square">
            <a:spAutoFit/>
          </a:bodyPr>
          <a:lstStyle/>
          <a:p>
            <a:pPr>
              <a:spcBef>
                <a:spcPct val="50000"/>
              </a:spcBef>
              <a:defRPr/>
            </a:pPr>
            <a:r>
              <a:rPr lang="en-US" sz="2400" dirty="0">
                <a:solidFill>
                  <a:srgbClr val="800000"/>
                </a:solidFill>
                <a:effectLst>
                  <a:outerShdw blurRad="38100" dist="38100" dir="2700000" algn="tl">
                    <a:schemeClr val="tx1"/>
                  </a:outerShdw>
                </a:effectLst>
                <a:latin typeface="Calibri"/>
              </a:rPr>
              <a:t>Model website</a:t>
            </a:r>
          </a:p>
        </p:txBody>
      </p:sp>
      <p:sp>
        <p:nvSpPr>
          <p:cNvPr id="491524" name="Text Box 4"/>
          <p:cNvSpPr txBox="1">
            <a:spLocks noChangeArrowheads="1"/>
          </p:cNvSpPr>
          <p:nvPr/>
        </p:nvSpPr>
        <p:spPr bwMode="auto">
          <a:xfrm>
            <a:off x="0" y="1828800"/>
            <a:ext cx="3733800" cy="338138"/>
          </a:xfrm>
          <a:prstGeom prst="rect">
            <a:avLst/>
          </a:prstGeom>
          <a:solidFill>
            <a:schemeClr val="tx1"/>
          </a:solidFill>
          <a:ln w="9525">
            <a:noFill/>
            <a:miter lim="800000"/>
            <a:headEnd/>
            <a:tailEnd/>
          </a:ln>
          <a:effectLst/>
        </p:spPr>
        <p:txBody>
          <a:bodyPr>
            <a:spAutoFit/>
          </a:bodyPr>
          <a:lstStyle/>
          <a:p>
            <a:pPr>
              <a:spcBef>
                <a:spcPct val="50000"/>
              </a:spcBef>
              <a:defRPr/>
            </a:pPr>
            <a:r>
              <a:rPr lang="en-US" sz="1600" b="0" dirty="0">
                <a:effectLst>
                  <a:outerShdw blurRad="38100" dist="38100" dir="2700000" algn="tl">
                    <a:srgbClr val="C0C0C0"/>
                  </a:outerShdw>
                </a:effectLst>
                <a:latin typeface="Arial" pitchFamily="34" charset="0"/>
                <a:cs typeface="Arial" pitchFamily="34" charset="0"/>
              </a:rPr>
              <a:t>http://geomag_field.jhuapl.edu/model/</a:t>
            </a:r>
          </a:p>
        </p:txBody>
      </p:sp>
      <p:sp>
        <p:nvSpPr>
          <p:cNvPr id="6" name="Text Box 2"/>
          <p:cNvSpPr txBox="1">
            <a:spLocks noChangeArrowheads="1"/>
          </p:cNvSpPr>
          <p:nvPr/>
        </p:nvSpPr>
        <p:spPr bwMode="auto">
          <a:xfrm>
            <a:off x="0" y="848380"/>
            <a:ext cx="2209800" cy="523220"/>
          </a:xfrm>
          <a:prstGeom prst="rect">
            <a:avLst/>
          </a:prstGeom>
          <a:solidFill>
            <a:schemeClr val="tx1"/>
          </a:solidFill>
          <a:ln w="9525">
            <a:noFill/>
            <a:miter lim="800000"/>
            <a:headEnd/>
            <a:tailEnd/>
          </a:ln>
          <a:effectLst/>
        </p:spPr>
        <p:txBody>
          <a:bodyPr wrap="square">
            <a:spAutoFit/>
          </a:bodyPr>
          <a:lstStyle/>
          <a:p>
            <a:pPr>
              <a:spcBef>
                <a:spcPct val="50000"/>
              </a:spcBef>
              <a:defRPr/>
            </a:pPr>
            <a:r>
              <a:rPr lang="en-US" sz="2800" dirty="0" smtClean="0">
                <a:solidFill>
                  <a:schemeClr val="bg1">
                    <a:lumMod val="50000"/>
                  </a:schemeClr>
                </a:solidFill>
                <a:effectLst>
                  <a:outerShdw blurRad="38100" dist="38100" dir="2700000" algn="tl">
                    <a:schemeClr val="tx1"/>
                  </a:outerShdw>
                </a:effectLst>
                <a:latin typeface="Calibri"/>
              </a:rPr>
              <a:t>TS07D usage</a:t>
            </a:r>
            <a:endParaRPr lang="en-US" sz="2800" dirty="0">
              <a:solidFill>
                <a:schemeClr val="bg1">
                  <a:lumMod val="50000"/>
                </a:schemeClr>
              </a:solidFill>
              <a:effectLst>
                <a:outerShdw blurRad="38100" dist="38100" dir="2700000" algn="tl">
                  <a:schemeClr val="tx1"/>
                </a:outerShdw>
              </a:effectLst>
              <a:latin typeface="Calibri"/>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lumMod val="75000"/>
          </a:schemeClr>
        </a:solidFill>
        <a:effectLst/>
      </p:bgPr>
    </p:bg>
    <p:spTree>
      <p:nvGrpSpPr>
        <p:cNvPr id="1" name=""/>
        <p:cNvGrpSpPr/>
        <p:nvPr/>
      </p:nvGrpSpPr>
      <p:grpSpPr>
        <a:xfrm>
          <a:off x="0" y="0"/>
          <a:ext cx="0" cy="0"/>
          <a:chOff x="0" y="0"/>
          <a:chExt cx="0" cy="0"/>
        </a:xfrm>
      </p:grpSpPr>
      <p:pic>
        <p:nvPicPr>
          <p:cNvPr id="5" name="Picture 4" descr="p3.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382889" y="495300"/>
            <a:ext cx="7532511" cy="5981700"/>
          </a:xfrm>
          <a:prstGeom prst="rect">
            <a:avLst/>
          </a:prstGeom>
          <a:ln w="12700">
            <a:solidFill>
              <a:schemeClr val="tx1"/>
            </a:solidFill>
          </a:ln>
        </p:spPr>
      </p:pic>
      <p:grpSp>
        <p:nvGrpSpPr>
          <p:cNvPr id="15" name="Group 14"/>
          <p:cNvGrpSpPr/>
          <p:nvPr/>
        </p:nvGrpSpPr>
        <p:grpSpPr>
          <a:xfrm>
            <a:off x="4953000" y="381000"/>
            <a:ext cx="4114800" cy="4114800"/>
            <a:chOff x="4953000" y="381000"/>
            <a:chExt cx="4114800" cy="4114800"/>
          </a:xfrm>
        </p:grpSpPr>
        <p:pic>
          <p:nvPicPr>
            <p:cNvPr id="7" name="Picture 6" descr="code_p1.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4953000" y="381000"/>
              <a:ext cx="4114800" cy="3429000"/>
            </a:xfrm>
            <a:prstGeom prst="rect">
              <a:avLst/>
            </a:prstGeom>
          </p:spPr>
        </p:pic>
        <p:cxnSp>
          <p:nvCxnSpPr>
            <p:cNvPr id="9" name="Straight Arrow Connector 8"/>
            <p:cNvCxnSpPr/>
            <p:nvPr/>
          </p:nvCxnSpPr>
          <p:spPr bwMode="auto">
            <a:xfrm rot="16200000" flipH="1">
              <a:off x="6629400" y="4038600"/>
              <a:ext cx="685800" cy="228600"/>
            </a:xfrm>
            <a:prstGeom prst="straightConnector1">
              <a:avLst/>
            </a:prstGeom>
            <a:solidFill>
              <a:schemeClr val="accent1"/>
            </a:solidFill>
            <a:ln w="12700" cap="flat" cmpd="sng" algn="ctr">
              <a:solidFill>
                <a:schemeClr val="accent6">
                  <a:lumMod val="75000"/>
                </a:schemeClr>
              </a:solidFill>
              <a:prstDash val="solid"/>
              <a:miter lim="800000"/>
              <a:headEnd type="arrow"/>
              <a:tailEnd type="arrow"/>
            </a:ln>
            <a:effectLst/>
          </p:spPr>
        </p:cxnSp>
      </p:grpSp>
      <p:grpSp>
        <p:nvGrpSpPr>
          <p:cNvPr id="23" name="Group 22"/>
          <p:cNvGrpSpPr/>
          <p:nvPr/>
        </p:nvGrpSpPr>
        <p:grpSpPr>
          <a:xfrm>
            <a:off x="990600" y="1219200"/>
            <a:ext cx="3886200" cy="3657600"/>
            <a:chOff x="990600" y="1219200"/>
            <a:chExt cx="3886200" cy="3657600"/>
          </a:xfrm>
        </p:grpSpPr>
        <p:pic>
          <p:nvPicPr>
            <p:cNvPr id="11" name="Picture 10" descr="code_p1b.eps"/>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990600" y="1219200"/>
              <a:ext cx="3886200" cy="2857500"/>
            </a:xfrm>
            <a:prstGeom prst="rect">
              <a:avLst/>
            </a:prstGeom>
          </p:spPr>
        </p:pic>
        <p:cxnSp>
          <p:nvCxnSpPr>
            <p:cNvPr id="12" name="Straight Arrow Connector 11"/>
            <p:cNvCxnSpPr/>
            <p:nvPr/>
          </p:nvCxnSpPr>
          <p:spPr bwMode="auto">
            <a:xfrm rot="16200000" flipH="1">
              <a:off x="2705100" y="3771900"/>
              <a:ext cx="1600200" cy="609600"/>
            </a:xfrm>
            <a:prstGeom prst="straightConnector1">
              <a:avLst/>
            </a:prstGeom>
            <a:solidFill>
              <a:schemeClr val="accent1"/>
            </a:solidFill>
            <a:ln w="12700" cap="flat" cmpd="sng" algn="ctr">
              <a:solidFill>
                <a:schemeClr val="accent6">
                  <a:lumMod val="75000"/>
                </a:schemeClr>
              </a:solidFill>
              <a:prstDash val="solid"/>
              <a:miter lim="800000"/>
              <a:headEnd type="arrow"/>
              <a:tailEnd type="arrow"/>
            </a:ln>
            <a:effectLst/>
          </p:spPr>
        </p:cxnSp>
      </p:grpSp>
      <p:sp>
        <p:nvSpPr>
          <p:cNvPr id="24" name="Oval 23"/>
          <p:cNvSpPr/>
          <p:nvPr/>
        </p:nvSpPr>
        <p:spPr bwMode="auto">
          <a:xfrm>
            <a:off x="4343400" y="5181600"/>
            <a:ext cx="1447800" cy="304800"/>
          </a:xfrm>
          <a:prstGeom prst="ellipse">
            <a:avLst/>
          </a:prstGeom>
          <a:noFill/>
          <a:ln w="12700" cap="flat" cmpd="sng" algn="ctr">
            <a:solidFill>
              <a:srgbClr val="008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3" name="Text Box 2"/>
          <p:cNvSpPr txBox="1">
            <a:spLocks noChangeArrowheads="1"/>
          </p:cNvSpPr>
          <p:nvPr/>
        </p:nvSpPr>
        <p:spPr bwMode="auto">
          <a:xfrm>
            <a:off x="381000" y="152400"/>
            <a:ext cx="3276600" cy="523220"/>
          </a:xfrm>
          <a:prstGeom prst="rect">
            <a:avLst/>
          </a:prstGeom>
          <a:noFill/>
          <a:ln w="9525">
            <a:noFill/>
            <a:miter lim="800000"/>
            <a:headEnd/>
            <a:tailEnd/>
          </a:ln>
          <a:effectLst/>
        </p:spPr>
        <p:txBody>
          <a:bodyPr>
            <a:spAutoFit/>
          </a:bodyPr>
          <a:lstStyle/>
          <a:p>
            <a:pPr>
              <a:spcBef>
                <a:spcPct val="50000"/>
              </a:spcBef>
              <a:defRPr/>
            </a:pPr>
            <a:r>
              <a:rPr lang="en-US" sz="2800" dirty="0" smtClean="0">
                <a:solidFill>
                  <a:schemeClr val="bg1">
                    <a:lumMod val="50000"/>
                  </a:schemeClr>
                </a:solidFill>
                <a:effectLst>
                  <a:outerShdw blurRad="38100" dist="38100" dir="2700000" algn="tl">
                    <a:schemeClr val="tx1"/>
                  </a:outerShdw>
                </a:effectLst>
                <a:latin typeface="Calibri"/>
              </a:rPr>
              <a:t>TS07D usage</a:t>
            </a:r>
            <a:endParaRPr lang="en-US" sz="2800" dirty="0">
              <a:solidFill>
                <a:schemeClr val="bg1">
                  <a:lumMod val="50000"/>
                </a:schemeClr>
              </a:solidFill>
              <a:effectLst>
                <a:outerShdw blurRad="38100" dist="38100" dir="2700000" algn="tl">
                  <a:schemeClr val="tx1"/>
                </a:outerShdw>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latin typeface="Calibri"/>
              </a:rPr>
              <a:t>RUN-ON-REQUEST application</a:t>
            </a:r>
            <a:endParaRPr lang="en-US" sz="2800" b="1" dirty="0">
              <a:solidFill>
                <a:srgbClr val="000066"/>
              </a:solidFill>
              <a:effectLst/>
              <a:latin typeface="Calibri"/>
            </a:endParaRPr>
          </a:p>
        </p:txBody>
      </p:sp>
      <p:sp>
        <p:nvSpPr>
          <p:cNvPr id="7" name="Text Box 12"/>
          <p:cNvSpPr txBox="1">
            <a:spLocks noChangeArrowheads="1"/>
          </p:cNvSpPr>
          <p:nvPr/>
        </p:nvSpPr>
        <p:spPr bwMode="auto">
          <a:xfrm>
            <a:off x="533400" y="697468"/>
            <a:ext cx="7848600" cy="369332"/>
          </a:xfrm>
          <a:prstGeom prst="rect">
            <a:avLst/>
          </a:prstGeom>
          <a:noFill/>
          <a:ln w="9525">
            <a:noFill/>
            <a:miter lim="800000"/>
            <a:headEnd/>
            <a:tailEnd/>
          </a:ln>
          <a:effectLst/>
        </p:spPr>
        <p:txBody>
          <a:bodyPr>
            <a:prstTxWarp prst="textNoShape">
              <a:avLst/>
            </a:prstTxWarp>
            <a:spAutoFit/>
          </a:bodyPr>
          <a:lstStyle/>
          <a:p>
            <a:pPr algn="l">
              <a:spcBef>
                <a:spcPct val="50000"/>
              </a:spcBef>
              <a:defRPr/>
            </a:pPr>
            <a:r>
              <a:rPr lang="en-US" sz="1800" b="0" dirty="0">
                <a:solidFill>
                  <a:srgbClr val="000066"/>
                </a:solidFill>
                <a:effectLst>
                  <a:outerShdw blurRad="38100" dist="38100" dir="2700000" algn="tl">
                    <a:srgbClr val="DDDDDD"/>
                  </a:outerShdw>
                </a:effectLst>
                <a:latin typeface="Calibri"/>
                <a:ea typeface="Arial" charset="0"/>
                <a:cs typeface="Arial" charset="0"/>
              </a:rPr>
              <a:t>Location</a:t>
            </a:r>
            <a:r>
              <a:rPr lang="en-US" sz="1800" b="0" dirty="0">
                <a:solidFill>
                  <a:srgbClr val="000066"/>
                </a:solidFill>
                <a:effectLst>
                  <a:outerShdw blurRad="38100" dist="38100" dir="2700000" algn="tl">
                    <a:srgbClr val="DDDDDD"/>
                  </a:outerShdw>
                </a:effectLst>
                <a:latin typeface="Calibri"/>
                <a:ea typeface="Arial" charset="0"/>
                <a:cs typeface="Arial" charset="0"/>
                <a:sym typeface="Wingdings" charset="2"/>
              </a:rPr>
              <a:t>: </a:t>
            </a:r>
            <a:r>
              <a:rPr lang="en-US" sz="1800" b="0" dirty="0">
                <a:solidFill>
                  <a:srgbClr val="C00000"/>
                </a:solidFill>
                <a:effectLst>
                  <a:outerShdw blurRad="38100" dist="38100" dir="2700000" algn="tl">
                    <a:srgbClr val="DDDDDD"/>
                  </a:outerShdw>
                </a:effectLst>
                <a:latin typeface="Calibri"/>
                <a:ea typeface="Arial" charset="0"/>
                <a:cs typeface="Arial" charset="0"/>
                <a:sym typeface="Wingdings" charset="2"/>
              </a:rPr>
              <a:t>http://</a:t>
            </a:r>
            <a:r>
              <a:rPr lang="en-US" sz="1800" b="0" dirty="0" err="1">
                <a:solidFill>
                  <a:srgbClr val="C00000"/>
                </a:solidFill>
                <a:effectLst>
                  <a:outerShdw blurRad="38100" dist="38100" dir="2700000" algn="tl">
                    <a:srgbClr val="DDDDDD"/>
                  </a:outerShdw>
                </a:effectLst>
                <a:latin typeface="Calibri"/>
                <a:ea typeface="Arial" charset="0"/>
                <a:cs typeface="Arial" charset="0"/>
                <a:sym typeface="Wingdings" charset="2"/>
              </a:rPr>
              <a:t>geomag_field.jhuapl.edu</a:t>
            </a:r>
            <a:r>
              <a:rPr lang="en-US" sz="1800" b="0" dirty="0">
                <a:solidFill>
                  <a:srgbClr val="C00000"/>
                </a:solidFill>
                <a:effectLst>
                  <a:outerShdw blurRad="38100" dist="38100" dir="2700000" algn="tl">
                    <a:srgbClr val="DDDDDD"/>
                  </a:outerShdw>
                </a:effectLst>
                <a:latin typeface="Calibri"/>
                <a:ea typeface="Arial" charset="0"/>
                <a:cs typeface="Arial" charset="0"/>
                <a:sym typeface="Wingdings" charset="2"/>
              </a:rPr>
              <a:t>/model/</a:t>
            </a:r>
            <a:r>
              <a:rPr lang="en-US" sz="1800" b="0" dirty="0">
                <a:solidFill>
                  <a:srgbClr val="000066"/>
                </a:solidFill>
                <a:effectLst>
                  <a:outerShdw blurRad="38100" dist="38100" dir="2700000" algn="tl">
                    <a:srgbClr val="DDDDDD"/>
                  </a:outerShdw>
                </a:effectLst>
                <a:latin typeface="Calibri"/>
                <a:ea typeface="Arial" charset="0"/>
                <a:cs typeface="Arial" charset="0"/>
                <a:sym typeface="Wingdings" charset="2"/>
              </a:rPr>
              <a:t>  (</a:t>
            </a:r>
            <a:r>
              <a:rPr lang="en-US" sz="1800" b="0" dirty="0">
                <a:solidFill>
                  <a:srgbClr val="000066"/>
                </a:solidFill>
                <a:effectLst>
                  <a:outerShdw blurRad="38100" dist="38100" dir="2700000" algn="tl">
                    <a:srgbClr val="DDDDDD"/>
                  </a:outerShdw>
                </a:effectLst>
                <a:latin typeface="Calibri"/>
                <a:ea typeface="Arial" charset="0"/>
                <a:cs typeface="Arial" charset="0"/>
              </a:rPr>
              <a:t>go to “</a:t>
            </a:r>
            <a:r>
              <a:rPr lang="en-US" sz="1800" b="0" u="sng" dirty="0">
                <a:solidFill>
                  <a:srgbClr val="FF0000"/>
                </a:solidFill>
                <a:effectLst>
                  <a:outerShdw blurRad="38100" dist="38100" dir="2700000" algn="tl">
                    <a:srgbClr val="DDDDDD"/>
                  </a:outerShdw>
                </a:effectLst>
                <a:latin typeface="Calibri"/>
                <a:ea typeface="Arial" charset="0"/>
                <a:cs typeface="Arial" charset="0"/>
              </a:rPr>
              <a:t>RUNS ON REQUEST</a:t>
            </a:r>
            <a:r>
              <a:rPr lang="en-US" sz="1800" b="0" dirty="0">
                <a:solidFill>
                  <a:srgbClr val="000066"/>
                </a:solidFill>
                <a:effectLst>
                  <a:outerShdw blurRad="38100" dist="38100" dir="2700000" algn="tl">
                    <a:srgbClr val="DDDDDD"/>
                  </a:outerShdw>
                </a:effectLst>
                <a:latin typeface="Calibri"/>
                <a:ea typeface="Arial" charset="0"/>
                <a:cs typeface="Arial" charset="0"/>
              </a:rPr>
              <a:t>”)</a:t>
            </a:r>
          </a:p>
        </p:txBody>
      </p:sp>
      <p:pic>
        <p:nvPicPr>
          <p:cNvPr id="18436" name="Picture 4" descr="Screen shot 2010-09-28 at 5.54.35 PM.png"/>
          <p:cNvPicPr>
            <a:picLocks noChangeAspect="1" noChangeArrowheads="1"/>
          </p:cNvPicPr>
          <p:nvPr/>
        </p:nvPicPr>
        <p:blipFill>
          <a:blip r:embed="rId2"/>
          <a:srcRect/>
          <a:stretch>
            <a:fillRect/>
          </a:stretch>
        </p:blipFill>
        <p:spPr bwMode="auto">
          <a:xfrm>
            <a:off x="541338" y="1219200"/>
            <a:ext cx="4084637" cy="3513138"/>
          </a:xfrm>
          <a:prstGeom prst="rect">
            <a:avLst/>
          </a:prstGeom>
          <a:noFill/>
          <a:ln w="9525">
            <a:noFill/>
            <a:miter lim="800000"/>
            <a:headEnd/>
            <a:tailEnd/>
          </a:ln>
        </p:spPr>
      </p:pic>
      <p:pic>
        <p:nvPicPr>
          <p:cNvPr id="24579" name="Picture 2" descr="Screen shot 2010-09-17 at 3.23.26 PM.png"/>
          <p:cNvPicPr>
            <a:picLocks noChangeAspect="1" noChangeArrowheads="1"/>
          </p:cNvPicPr>
          <p:nvPr/>
        </p:nvPicPr>
        <p:blipFill>
          <a:blip r:embed="rId3"/>
          <a:srcRect/>
          <a:stretch>
            <a:fillRect/>
          </a:stretch>
        </p:blipFill>
        <p:spPr bwMode="auto">
          <a:xfrm>
            <a:off x="3741738" y="2514600"/>
            <a:ext cx="3641725" cy="3017838"/>
          </a:xfrm>
          <a:prstGeom prst="rect">
            <a:avLst/>
          </a:prstGeom>
          <a:noFill/>
          <a:ln w="9525">
            <a:noFill/>
            <a:miter lim="800000"/>
            <a:headEnd/>
            <a:tailEnd/>
          </a:ln>
        </p:spPr>
      </p:pic>
      <p:pic>
        <p:nvPicPr>
          <p:cNvPr id="24580" name="Picture 6" descr="Screen shot 2010-09-17 at 5.30.28 PM.png"/>
          <p:cNvPicPr>
            <a:picLocks noChangeAspect="1" noChangeArrowheads="1"/>
          </p:cNvPicPr>
          <p:nvPr/>
        </p:nvPicPr>
        <p:blipFill>
          <a:blip r:embed="rId4"/>
          <a:srcRect/>
          <a:stretch>
            <a:fillRect/>
          </a:stretch>
        </p:blipFill>
        <p:spPr bwMode="auto">
          <a:xfrm>
            <a:off x="6484938" y="4114800"/>
            <a:ext cx="1592262" cy="182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219200" y="0"/>
            <a:ext cx="6629400" cy="523220"/>
          </a:xfrm>
          <a:prstGeom prst="rect">
            <a:avLst/>
          </a:prstGeom>
          <a:noFill/>
          <a:ln w="9525">
            <a:noFill/>
            <a:miter lim="800000"/>
            <a:headEnd/>
            <a:tailEnd/>
          </a:ln>
        </p:spPr>
        <p:txBody>
          <a:bodyPr>
            <a:prstTxWarp prst="textNoShape">
              <a:avLst/>
            </a:prstTxWarp>
            <a:spAutoFit/>
          </a:bodyPr>
          <a:lstStyle/>
          <a:p>
            <a:pPr algn="ctr"/>
            <a:r>
              <a:rPr lang="en-US" sz="2800" b="1" dirty="0" smtClean="0">
                <a:solidFill>
                  <a:srgbClr val="000066"/>
                </a:solidFill>
                <a:effectLst/>
                <a:latin typeface="Calibri"/>
              </a:rPr>
              <a:t>Conclusion</a:t>
            </a:r>
            <a:endParaRPr lang="en-US" sz="2800" b="1" dirty="0">
              <a:solidFill>
                <a:srgbClr val="000066"/>
              </a:solidFill>
              <a:effectLst/>
              <a:latin typeface="Calibri"/>
            </a:endParaRPr>
          </a:p>
        </p:txBody>
      </p:sp>
      <p:sp>
        <p:nvSpPr>
          <p:cNvPr id="3" name="TextBox 2"/>
          <p:cNvSpPr txBox="1"/>
          <p:nvPr/>
        </p:nvSpPr>
        <p:spPr>
          <a:xfrm>
            <a:off x="457200" y="762000"/>
            <a:ext cx="8305800" cy="5632310"/>
          </a:xfrm>
          <a:prstGeom prst="rect">
            <a:avLst/>
          </a:prstGeom>
          <a:noFill/>
        </p:spPr>
        <p:txBody>
          <a:bodyPr wrap="square" rtlCol="0">
            <a:spAutoFit/>
          </a:bodyPr>
          <a:lstStyle/>
          <a:p>
            <a:pPr>
              <a:buFontTx/>
              <a:buChar char="•"/>
            </a:pPr>
            <a:r>
              <a:rPr lang="en-US" sz="2400" dirty="0" smtClean="0">
                <a:latin typeface="Calibri"/>
              </a:rPr>
              <a:t> Modern empirical geomagnetic field modeling opens new opportunities in studies of the magnetosphere.</a:t>
            </a:r>
          </a:p>
          <a:p>
            <a:pPr>
              <a:buFontTx/>
              <a:buChar char="•"/>
            </a:pPr>
            <a:endParaRPr lang="en-US" sz="2400" dirty="0" smtClean="0">
              <a:latin typeface="Calibri"/>
            </a:endParaRPr>
          </a:p>
          <a:p>
            <a:pPr>
              <a:buFontTx/>
              <a:buChar char="•"/>
            </a:pPr>
            <a:r>
              <a:rPr lang="en-US" sz="2400" dirty="0" smtClean="0">
                <a:latin typeface="Calibri"/>
              </a:rPr>
              <a:t> The new model, TS07D, is less dependent on assumptions regarding the shape of </a:t>
            </a:r>
            <a:r>
              <a:rPr lang="en-US" sz="2400" dirty="0" err="1" smtClean="0">
                <a:latin typeface="Calibri"/>
              </a:rPr>
              <a:t>magnetospheric</a:t>
            </a:r>
            <a:r>
              <a:rPr lang="en-US" sz="2400" dirty="0" smtClean="0">
                <a:latin typeface="Calibri"/>
              </a:rPr>
              <a:t> current systems and modes of their response to solar wind driving. Therefore it allows one to infer both the geometry of the currents and their evolution directly from data. </a:t>
            </a:r>
          </a:p>
          <a:p>
            <a:pPr>
              <a:buFontTx/>
              <a:buChar char="•"/>
            </a:pPr>
            <a:endParaRPr lang="en-US" sz="2400" dirty="0" smtClean="0">
              <a:latin typeface="Calibri"/>
            </a:endParaRPr>
          </a:p>
          <a:p>
            <a:pPr>
              <a:buFontTx/>
              <a:buChar char="•"/>
            </a:pPr>
            <a:r>
              <a:rPr lang="en-US" sz="2400" dirty="0" smtClean="0">
                <a:latin typeface="Calibri"/>
              </a:rPr>
              <a:t> This new empirical picture of the magnetic field and underlying electric currents can be used both for conventional applications, such as particle tracing and mapping, and for investigation of the storm-scale current morphology as well as for ingesting additional empirical information into first-principles models.</a:t>
            </a:r>
            <a:endParaRPr lang="en-US" sz="2400" dirty="0">
              <a:latin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 descr="J_EQ_imgt"/>
          <p:cNvPicPr>
            <a:picLocks noChangeAspect="1" noChangeArrowheads="1"/>
          </p:cNvPicPr>
          <p:nvPr/>
        </p:nvPicPr>
        <p:blipFill>
          <a:blip r:embed="rId2"/>
          <a:srcRect/>
          <a:stretch>
            <a:fillRect/>
          </a:stretch>
        </p:blipFill>
        <p:spPr bwMode="auto">
          <a:xfrm>
            <a:off x="0" y="1316038"/>
            <a:ext cx="4876800" cy="4475162"/>
          </a:xfrm>
          <a:prstGeom prst="rect">
            <a:avLst/>
          </a:prstGeom>
          <a:noFill/>
          <a:ln w="9525">
            <a:noFill/>
            <a:miter lim="800000"/>
            <a:headEnd/>
            <a:tailEnd/>
          </a:ln>
        </p:spPr>
      </p:pic>
      <p:sp>
        <p:nvSpPr>
          <p:cNvPr id="424963" name="Text Box 3"/>
          <p:cNvSpPr txBox="1">
            <a:spLocks noChangeArrowheads="1"/>
          </p:cNvSpPr>
          <p:nvPr/>
        </p:nvSpPr>
        <p:spPr bwMode="auto">
          <a:xfrm>
            <a:off x="381000" y="304800"/>
            <a:ext cx="8229600" cy="457200"/>
          </a:xfrm>
          <a:prstGeom prst="rect">
            <a:avLst/>
          </a:prstGeom>
          <a:noFill/>
          <a:ln w="9525">
            <a:noFill/>
            <a:miter lim="800000"/>
            <a:headEnd/>
            <a:tailEnd/>
          </a:ln>
          <a:effectLst/>
        </p:spPr>
        <p:txBody>
          <a:bodyPr>
            <a:spAutoFit/>
          </a:bodyPr>
          <a:lstStyle/>
          <a:p>
            <a:pPr algn="ctr">
              <a:spcBef>
                <a:spcPct val="50000"/>
              </a:spcBef>
              <a:defRPr/>
            </a:pPr>
            <a:r>
              <a:rPr lang="en-US" sz="2400" b="0" dirty="0">
                <a:solidFill>
                  <a:srgbClr val="FF0000"/>
                </a:solidFill>
                <a:latin typeface="Tahoma" pitchFamily="34" charset="0"/>
              </a:rPr>
              <a:t>It looks like an elephant!</a:t>
            </a:r>
          </a:p>
        </p:txBody>
      </p:sp>
      <p:pic>
        <p:nvPicPr>
          <p:cNvPr id="35844" name="Picture 4" descr="elephant_real"/>
          <p:cNvPicPr>
            <a:picLocks noChangeAspect="1" noChangeArrowheads="1"/>
          </p:cNvPicPr>
          <p:nvPr/>
        </p:nvPicPr>
        <p:blipFill>
          <a:blip r:embed="rId3"/>
          <a:srcRect/>
          <a:stretch>
            <a:fillRect/>
          </a:stretch>
        </p:blipFill>
        <p:spPr bwMode="auto">
          <a:xfrm>
            <a:off x="5029200" y="2295525"/>
            <a:ext cx="4114800" cy="3054350"/>
          </a:xfrm>
          <a:prstGeom prst="rect">
            <a:avLst/>
          </a:prstGeom>
          <a:noFill/>
          <a:ln w="9525">
            <a:noFill/>
            <a:miter lim="800000"/>
            <a:headEnd/>
            <a:tailEnd/>
          </a:ln>
        </p:spPr>
      </p:pic>
      <p:sp>
        <p:nvSpPr>
          <p:cNvPr id="424965" name="Text Box 5"/>
          <p:cNvSpPr txBox="1">
            <a:spLocks noChangeArrowheads="1"/>
          </p:cNvSpPr>
          <p:nvPr/>
        </p:nvSpPr>
        <p:spPr bwMode="auto">
          <a:xfrm>
            <a:off x="5029200" y="6096000"/>
            <a:ext cx="3352800" cy="39687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b="0" dirty="0" smtClean="0"/>
              <a:t>David Stern </a:t>
            </a:r>
            <a:r>
              <a:rPr lang="en-US" sz="2000" b="0" dirty="0"/>
              <a:t>was right…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global_mhd.mpeg">
            <a:hlinkClick r:id="" action="ppaction://media"/>
          </p:cNvPr>
          <p:cNvPicPr/>
          <p:nvPr>
            <a:videoFile r:link="rId1"/>
          </p:nvPr>
        </p:nvPicPr>
        <p:blipFill>
          <a:blip r:embed="rId3"/>
          <a:stretch>
            <a:fillRect/>
          </a:stretch>
        </p:blipFill>
        <p:spPr>
          <a:xfrm>
            <a:off x="508000" y="381000"/>
            <a:ext cx="8128000" cy="6096000"/>
          </a:xfrm>
          <a:prstGeom prst="rect">
            <a:avLst/>
          </a:prstGeom>
        </p:spPr>
      </p:pic>
      <p:sp>
        <p:nvSpPr>
          <p:cNvPr id="3" name="TextBox 2"/>
          <p:cNvSpPr txBox="1"/>
          <p:nvPr/>
        </p:nvSpPr>
        <p:spPr>
          <a:xfrm>
            <a:off x="2286000" y="0"/>
            <a:ext cx="6781800" cy="369332"/>
          </a:xfrm>
          <a:prstGeom prst="rect">
            <a:avLst/>
          </a:prstGeom>
          <a:noFill/>
        </p:spPr>
        <p:txBody>
          <a:bodyPr wrap="square" rtlCol="0">
            <a:spAutoFit/>
          </a:bodyPr>
          <a:lstStyle/>
          <a:p>
            <a:r>
              <a:rPr lang="en-US" sz="1800" dirty="0" smtClean="0">
                <a:latin typeface="Calibri"/>
              </a:rPr>
              <a:t>http://</a:t>
            </a:r>
            <a:r>
              <a:rPr lang="en-US" sz="1800" dirty="0" err="1" smtClean="0">
                <a:latin typeface="Calibri"/>
              </a:rPr>
              <a:t>www.bu.edu/cism/CISM_Thrusts/modelsandcoupling.html</a:t>
            </a:r>
            <a:endParaRPr lang="en-US" sz="1800" dirty="0">
              <a:latin typeface="Calibri"/>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5810" name="Text Box 2"/>
          <p:cNvSpPr txBox="1">
            <a:spLocks noChangeArrowheads="1"/>
          </p:cNvSpPr>
          <p:nvPr/>
        </p:nvSpPr>
        <p:spPr bwMode="auto">
          <a:xfrm>
            <a:off x="457200" y="0"/>
            <a:ext cx="8229600" cy="523220"/>
          </a:xfrm>
          <a:prstGeom prst="rect">
            <a:avLst/>
          </a:prstGeom>
          <a:noFill/>
          <a:ln w="9525">
            <a:noFill/>
            <a:miter lim="800000"/>
            <a:headEnd/>
            <a:tailEnd/>
          </a:ln>
          <a:effectLst/>
        </p:spPr>
        <p:txBody>
          <a:bodyPr>
            <a:spAutoFit/>
          </a:bodyPr>
          <a:lstStyle/>
          <a:p>
            <a:pPr algn="ctr">
              <a:spcBef>
                <a:spcPct val="50000"/>
              </a:spcBef>
              <a:defRPr/>
            </a:pPr>
            <a:r>
              <a:rPr lang="en-US" sz="2800" dirty="0">
                <a:latin typeface="Calibri"/>
              </a:rPr>
              <a:t>First-</a:t>
            </a:r>
            <a:r>
              <a:rPr lang="en-US" sz="2800" dirty="0" smtClean="0">
                <a:latin typeface="Calibri"/>
              </a:rPr>
              <a:t>principles </a:t>
            </a:r>
            <a:r>
              <a:rPr lang="en-US" sz="2800" dirty="0">
                <a:latin typeface="Calibri"/>
              </a:rPr>
              <a:t>modeling limitations: MHD</a:t>
            </a:r>
          </a:p>
        </p:txBody>
      </p:sp>
      <p:sp>
        <p:nvSpPr>
          <p:cNvPr id="375811" name="Text Box 3"/>
          <p:cNvSpPr txBox="1">
            <a:spLocks noChangeArrowheads="1"/>
          </p:cNvSpPr>
          <p:nvPr/>
        </p:nvSpPr>
        <p:spPr bwMode="auto">
          <a:xfrm>
            <a:off x="838200" y="1295400"/>
            <a:ext cx="3657600" cy="1015663"/>
          </a:xfrm>
          <a:prstGeom prst="rect">
            <a:avLst/>
          </a:prstGeom>
          <a:noFill/>
          <a:ln w="9525">
            <a:noFill/>
            <a:miter lim="800000"/>
            <a:headEnd/>
            <a:tailEnd/>
          </a:ln>
          <a:effectLst/>
        </p:spPr>
        <p:txBody>
          <a:bodyPr wrap="square">
            <a:spAutoFit/>
          </a:bodyPr>
          <a:lstStyle/>
          <a:p>
            <a:pPr>
              <a:spcBef>
                <a:spcPct val="50000"/>
              </a:spcBef>
              <a:defRPr/>
            </a:pPr>
            <a:r>
              <a:rPr lang="en-US" sz="2000" dirty="0">
                <a:effectLst>
                  <a:outerShdw blurRad="38100" dist="38100" dir="2700000" algn="tl">
                    <a:srgbClr val="C0C0C0"/>
                  </a:outerShdw>
                </a:effectLst>
                <a:latin typeface="Calibri"/>
              </a:rPr>
              <a:t>Particle drifts: Curvature and gradient drifts are not described by a single-fluid MHD model </a:t>
            </a:r>
          </a:p>
        </p:txBody>
      </p:sp>
      <p:sp>
        <p:nvSpPr>
          <p:cNvPr id="375812" name="Text Box 4"/>
          <p:cNvSpPr txBox="1">
            <a:spLocks noChangeArrowheads="1"/>
          </p:cNvSpPr>
          <p:nvPr/>
        </p:nvSpPr>
        <p:spPr bwMode="auto">
          <a:xfrm>
            <a:off x="838200" y="2743200"/>
            <a:ext cx="3581400" cy="1323439"/>
          </a:xfrm>
          <a:prstGeom prst="rect">
            <a:avLst/>
          </a:prstGeom>
          <a:noFill/>
          <a:ln w="9525">
            <a:noFill/>
            <a:miter lim="800000"/>
            <a:headEnd/>
            <a:tailEnd/>
          </a:ln>
          <a:effectLst/>
        </p:spPr>
        <p:txBody>
          <a:bodyPr wrap="square">
            <a:spAutoFit/>
          </a:bodyPr>
          <a:lstStyle/>
          <a:p>
            <a:pPr>
              <a:spcBef>
                <a:spcPct val="50000"/>
              </a:spcBef>
              <a:defRPr/>
            </a:pPr>
            <a:r>
              <a:rPr lang="en-US" sz="2000" dirty="0">
                <a:effectLst>
                  <a:outerShdw blurRad="38100" dist="38100" dir="2700000" algn="tl">
                    <a:srgbClr val="C0C0C0"/>
                  </a:outerShdw>
                </a:effectLst>
                <a:latin typeface="Calibri"/>
              </a:rPr>
              <a:t>Wave-particle interactions: play very important role as a mechanism of the ring current buildup and decay </a:t>
            </a:r>
          </a:p>
        </p:txBody>
      </p:sp>
      <p:pic>
        <p:nvPicPr>
          <p:cNvPr id="14341" name="Picture 7" descr="Charged-particle-drifts"/>
          <p:cNvPicPr>
            <a:picLocks noChangeAspect="1" noChangeArrowheads="1"/>
          </p:cNvPicPr>
          <p:nvPr/>
        </p:nvPicPr>
        <p:blipFill>
          <a:blip r:embed="rId2"/>
          <a:srcRect/>
          <a:stretch>
            <a:fillRect/>
          </a:stretch>
        </p:blipFill>
        <p:spPr bwMode="auto">
          <a:xfrm>
            <a:off x="4694238" y="838200"/>
            <a:ext cx="3886200" cy="5029200"/>
          </a:xfrm>
          <a:prstGeom prst="rect">
            <a:avLst/>
          </a:prstGeom>
          <a:noFill/>
          <a:ln w="9525">
            <a:noFill/>
            <a:miter lim="800000"/>
            <a:headEnd/>
            <a:tailEnd/>
          </a:ln>
        </p:spPr>
      </p:pic>
      <p:sp>
        <p:nvSpPr>
          <p:cNvPr id="375817" name="Text Box 9"/>
          <p:cNvSpPr txBox="1">
            <a:spLocks noChangeArrowheads="1"/>
          </p:cNvSpPr>
          <p:nvPr/>
        </p:nvSpPr>
        <p:spPr bwMode="auto">
          <a:xfrm>
            <a:off x="152400" y="6172200"/>
            <a:ext cx="8915400" cy="396875"/>
          </a:xfrm>
          <a:prstGeom prst="rect">
            <a:avLst/>
          </a:prstGeom>
          <a:noFill/>
          <a:ln w="9525">
            <a:noFill/>
            <a:miter lim="800000"/>
            <a:headEnd/>
            <a:tailEnd/>
          </a:ln>
          <a:effectLst/>
        </p:spPr>
        <p:txBody>
          <a:bodyPr>
            <a:spAutoFit/>
          </a:bodyPr>
          <a:lstStyle/>
          <a:p>
            <a:pPr algn="ctr">
              <a:spcBef>
                <a:spcPct val="50000"/>
              </a:spcBef>
              <a:defRPr/>
            </a:pPr>
            <a:r>
              <a:rPr lang="en-US" sz="2000" dirty="0">
                <a:solidFill>
                  <a:srgbClr val="FF0000"/>
                </a:solidFill>
                <a:effectLst>
                  <a:outerShdw blurRad="38100" dist="38100" dir="2700000" algn="tl">
                    <a:srgbClr val="C0C0C0"/>
                  </a:outerShdw>
                </a:effectLst>
                <a:latin typeface="Calibri"/>
              </a:rPr>
              <a:t>MHD models cannot</a:t>
            </a:r>
            <a:r>
              <a:rPr lang="en-US" sz="2000" dirty="0" smtClean="0">
                <a:solidFill>
                  <a:srgbClr val="FF0000"/>
                </a:solidFill>
                <a:effectLst>
                  <a:outerShdw blurRad="38100" dist="38100" dir="2700000" algn="tl">
                    <a:srgbClr val="C0C0C0"/>
                  </a:outerShdw>
                </a:effectLst>
                <a:latin typeface="Calibri"/>
              </a:rPr>
              <a:t> fully describe </a:t>
            </a:r>
            <a:r>
              <a:rPr lang="en-US" sz="2000" dirty="0">
                <a:solidFill>
                  <a:srgbClr val="FF0000"/>
                </a:solidFill>
                <a:effectLst>
                  <a:outerShdw blurRad="38100" dist="38100" dir="2700000" algn="tl">
                    <a:srgbClr val="C0C0C0"/>
                  </a:outerShdw>
                </a:effectLst>
                <a:latin typeface="Calibri"/>
              </a:rPr>
              <a:t>the storm-time ring current</a:t>
            </a:r>
          </a:p>
        </p:txBody>
      </p:sp>
      <p:sp>
        <p:nvSpPr>
          <p:cNvPr id="7" name="Text Box 4"/>
          <p:cNvSpPr txBox="1">
            <a:spLocks noChangeArrowheads="1"/>
          </p:cNvSpPr>
          <p:nvPr/>
        </p:nvSpPr>
        <p:spPr bwMode="auto">
          <a:xfrm>
            <a:off x="838200" y="4391561"/>
            <a:ext cx="3886200" cy="1015663"/>
          </a:xfrm>
          <a:prstGeom prst="rect">
            <a:avLst/>
          </a:prstGeom>
          <a:noFill/>
          <a:ln w="9525">
            <a:noFill/>
            <a:miter lim="800000"/>
            <a:headEnd/>
            <a:tailEnd/>
          </a:ln>
          <a:effectLst/>
        </p:spPr>
        <p:txBody>
          <a:bodyPr wrap="square">
            <a:spAutoFit/>
          </a:bodyPr>
          <a:lstStyle/>
          <a:p>
            <a:pPr>
              <a:spcBef>
                <a:spcPct val="50000"/>
              </a:spcBef>
              <a:defRPr/>
            </a:pPr>
            <a:r>
              <a:rPr lang="en-US" sz="2000" dirty="0" smtClean="0">
                <a:solidFill>
                  <a:srgbClr val="FF0000"/>
                </a:solidFill>
                <a:effectLst>
                  <a:outerShdw blurRad="38100" dist="38100" dir="2700000" algn="tl">
                    <a:srgbClr val="C0C0C0"/>
                  </a:outerShdw>
                </a:effectLst>
                <a:latin typeface="Calibri"/>
              </a:rPr>
              <a:t>MHD equation of state (adiabatic) does not describe plasma kinetics of magnetic storms</a:t>
            </a:r>
            <a:endParaRPr lang="en-US" sz="2000" dirty="0">
              <a:solidFill>
                <a:srgbClr val="FF0000"/>
              </a:solidFill>
              <a:effectLst>
                <a:outerShdw blurRad="38100" dist="38100" dir="2700000" algn="tl">
                  <a:srgbClr val="C0C0C0"/>
                </a:outerShdw>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5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7"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228600" y="0"/>
            <a:ext cx="8686800" cy="523220"/>
          </a:xfrm>
          <a:prstGeom prst="rect">
            <a:avLst/>
          </a:prstGeom>
          <a:noFill/>
          <a:ln w="9525">
            <a:noFill/>
            <a:miter lim="800000"/>
            <a:headEnd/>
            <a:tailEnd/>
          </a:ln>
          <a:effectLst/>
        </p:spPr>
        <p:txBody>
          <a:bodyPr>
            <a:spAutoFit/>
          </a:bodyPr>
          <a:lstStyle/>
          <a:p>
            <a:pPr algn="ctr">
              <a:spcBef>
                <a:spcPct val="50000"/>
              </a:spcBef>
              <a:defRPr/>
            </a:pPr>
            <a:r>
              <a:rPr lang="en-US" sz="2800" dirty="0">
                <a:latin typeface="Calibri"/>
              </a:rPr>
              <a:t>Kinetic ring current models</a:t>
            </a:r>
          </a:p>
        </p:txBody>
      </p:sp>
      <p:sp>
        <p:nvSpPr>
          <p:cNvPr id="459779" name="Text Box 3"/>
          <p:cNvSpPr txBox="1">
            <a:spLocks noChangeArrowheads="1"/>
          </p:cNvSpPr>
          <p:nvPr/>
        </p:nvSpPr>
        <p:spPr bwMode="auto">
          <a:xfrm>
            <a:off x="777788" y="4114800"/>
            <a:ext cx="3564238" cy="39687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a:effectLst>
                  <a:outerShdw blurRad="38100" dist="38100" dir="2700000" algn="tl">
                    <a:srgbClr val="DDDDDD"/>
                  </a:outerShdw>
                </a:effectLst>
                <a:latin typeface="Calibri"/>
              </a:rPr>
              <a:t>Slow-flow approximation</a:t>
            </a:r>
          </a:p>
        </p:txBody>
      </p:sp>
      <p:sp>
        <p:nvSpPr>
          <p:cNvPr id="459780" name="Text Box 4"/>
          <p:cNvSpPr txBox="1">
            <a:spLocks noChangeArrowheads="1"/>
          </p:cNvSpPr>
          <p:nvPr/>
        </p:nvSpPr>
        <p:spPr bwMode="auto">
          <a:xfrm>
            <a:off x="4446372" y="4114800"/>
            <a:ext cx="2916195" cy="701675"/>
          </a:xfrm>
          <a:prstGeom prst="rect">
            <a:avLst/>
          </a:prstGeom>
          <a:noFill/>
          <a:ln w="9525">
            <a:noFill/>
            <a:miter lim="800000"/>
            <a:headEnd/>
            <a:tailEnd/>
          </a:ln>
          <a:effectLst/>
        </p:spPr>
        <p:txBody>
          <a:bodyPr wrap="square">
            <a:spAutoFit/>
          </a:bodyPr>
          <a:lstStyle/>
          <a:p>
            <a:pPr>
              <a:spcBef>
                <a:spcPct val="50000"/>
              </a:spcBef>
              <a:defRPr/>
            </a:pPr>
            <a:r>
              <a:rPr lang="en-US" sz="2000" dirty="0">
                <a:solidFill>
                  <a:srgbClr val="FF0000"/>
                </a:solidFill>
                <a:effectLst>
                  <a:outerShdw blurRad="38100" dist="38100" dir="2700000" algn="tl">
                    <a:srgbClr val="C0C0C0"/>
                  </a:outerShdw>
                </a:effectLst>
                <a:latin typeface="Calibri"/>
              </a:rPr>
              <a:t>Boundary conditions (often geosynchronous) </a:t>
            </a:r>
          </a:p>
        </p:txBody>
      </p:sp>
      <p:sp>
        <p:nvSpPr>
          <p:cNvPr id="459781" name="Text Box 5"/>
          <p:cNvSpPr txBox="1">
            <a:spLocks noChangeArrowheads="1"/>
          </p:cNvSpPr>
          <p:nvPr/>
        </p:nvSpPr>
        <p:spPr bwMode="auto">
          <a:xfrm>
            <a:off x="457200" y="5867400"/>
            <a:ext cx="8229600" cy="701675"/>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FF0000"/>
                </a:solidFill>
                <a:effectLst>
                  <a:outerShdw blurRad="38100" dist="38100" dir="2700000" algn="tl">
                    <a:srgbClr val="C0C0C0"/>
                  </a:outerShdw>
                </a:effectLst>
                <a:latin typeface="Calibri"/>
              </a:rPr>
              <a:t>Is there at present a </a:t>
            </a:r>
            <a:r>
              <a:rPr lang="en-US" sz="2000" dirty="0">
                <a:solidFill>
                  <a:srgbClr val="FF0000"/>
                </a:solidFill>
                <a:effectLst>
                  <a:outerShdw blurRad="38100" dist="38100" dir="2700000" algn="tl">
                    <a:srgbClr val="C0C0C0"/>
                  </a:outerShdw>
                </a:effectLst>
                <a:latin typeface="Calibri"/>
              </a:rPr>
              <a:t>global first-principle code capable of describing the evolution of the storm-time </a:t>
            </a:r>
            <a:r>
              <a:rPr lang="en-US" sz="2000" dirty="0" smtClean="0">
                <a:solidFill>
                  <a:srgbClr val="FF0000"/>
                </a:solidFill>
                <a:effectLst>
                  <a:outerShdw blurRad="38100" dist="38100" dir="2700000" algn="tl">
                    <a:srgbClr val="C0C0C0"/>
                  </a:outerShdw>
                </a:effectLst>
                <a:latin typeface="Calibri"/>
              </a:rPr>
              <a:t>magnetosphere?</a:t>
            </a:r>
            <a:endParaRPr lang="en-US" sz="2000" dirty="0">
              <a:solidFill>
                <a:srgbClr val="FF0000"/>
              </a:solidFill>
              <a:effectLst>
                <a:outerShdw blurRad="38100" dist="38100" dir="2700000" algn="tl">
                  <a:srgbClr val="C0C0C0"/>
                </a:outerShdw>
              </a:effectLst>
              <a:latin typeface="Calibri"/>
            </a:endParaRPr>
          </a:p>
        </p:txBody>
      </p:sp>
      <p:sp>
        <p:nvSpPr>
          <p:cNvPr id="459783" name="Text Box 7"/>
          <p:cNvSpPr txBox="1">
            <a:spLocks noChangeArrowheads="1"/>
          </p:cNvSpPr>
          <p:nvPr/>
        </p:nvSpPr>
        <p:spPr bwMode="auto">
          <a:xfrm>
            <a:off x="304800" y="1295400"/>
            <a:ext cx="4191000" cy="400110"/>
          </a:xfrm>
          <a:prstGeom prst="rect">
            <a:avLst/>
          </a:prstGeom>
          <a:noFill/>
          <a:ln w="9525">
            <a:noFill/>
            <a:miter lim="800000"/>
            <a:headEnd/>
            <a:tailEnd/>
          </a:ln>
          <a:effectLst/>
        </p:spPr>
        <p:txBody>
          <a:bodyPr>
            <a:spAutoFit/>
          </a:bodyPr>
          <a:lstStyle/>
          <a:p>
            <a:pPr>
              <a:spcBef>
                <a:spcPct val="50000"/>
              </a:spcBef>
              <a:defRPr/>
            </a:pPr>
            <a:r>
              <a:rPr lang="en-US" sz="2000" b="0" dirty="0" err="1">
                <a:effectLst>
                  <a:outerShdw blurRad="38100" dist="38100" dir="2700000" algn="tl">
                    <a:srgbClr val="C0C0C0"/>
                  </a:outerShdw>
                </a:effectLst>
                <a:latin typeface="Calibri"/>
              </a:rPr>
              <a:t>Zaharia</a:t>
            </a:r>
            <a:r>
              <a:rPr lang="en-US" sz="2000" b="0" dirty="0">
                <a:effectLst>
                  <a:outerShdw blurRad="38100" dist="38100" dir="2700000" algn="tl">
                    <a:srgbClr val="C0C0C0"/>
                  </a:outerShdw>
                </a:effectLst>
                <a:latin typeface="Calibri"/>
              </a:rPr>
              <a:t> et al. [2006]: April 2001 storm</a:t>
            </a:r>
          </a:p>
        </p:txBody>
      </p:sp>
      <p:sp>
        <p:nvSpPr>
          <p:cNvPr id="459784" name="Text Box 8"/>
          <p:cNvSpPr txBox="1">
            <a:spLocks noChangeArrowheads="1"/>
          </p:cNvSpPr>
          <p:nvPr/>
        </p:nvSpPr>
        <p:spPr bwMode="auto">
          <a:xfrm>
            <a:off x="779161" y="4479925"/>
            <a:ext cx="3483233" cy="396875"/>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2000" dirty="0" smtClean="0">
                <a:effectLst>
                  <a:outerShdw blurRad="38100" dist="38100" dir="2700000" algn="tl">
                    <a:srgbClr val="DDDDDD"/>
                  </a:outerShdw>
                </a:effectLst>
                <a:latin typeface="Calibri"/>
              </a:rPr>
              <a:t>Limited self</a:t>
            </a:r>
            <a:r>
              <a:rPr lang="en-US" sz="2000" dirty="0">
                <a:effectLst>
                  <a:outerShdw blurRad="38100" dist="38100" dir="2700000" algn="tl">
                    <a:srgbClr val="DDDDDD"/>
                  </a:outerShdw>
                </a:effectLst>
                <a:latin typeface="Calibri"/>
              </a:rPr>
              <a:t>-</a:t>
            </a:r>
            <a:r>
              <a:rPr lang="en-US" sz="2000" dirty="0" smtClean="0">
                <a:effectLst>
                  <a:outerShdw blurRad="38100" dist="38100" dir="2700000" algn="tl">
                    <a:srgbClr val="DDDDDD"/>
                  </a:outerShdw>
                </a:effectLst>
                <a:latin typeface="Calibri"/>
              </a:rPr>
              <a:t>consistency</a:t>
            </a:r>
            <a:endParaRPr lang="en-US" sz="2000" dirty="0">
              <a:effectLst>
                <a:outerShdw blurRad="38100" dist="38100" dir="2700000" algn="tl">
                  <a:srgbClr val="DDDDDD"/>
                </a:outerShdw>
              </a:effectLst>
              <a:latin typeface="Calibri"/>
            </a:endParaRPr>
          </a:p>
        </p:txBody>
      </p:sp>
      <p:pic>
        <p:nvPicPr>
          <p:cNvPr id="9" name="Picture 8" descr="zah_cda.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752600"/>
            <a:ext cx="8437880" cy="2319020"/>
          </a:xfrm>
          <a:prstGeom prst="rect">
            <a:avLst/>
          </a:prstGeom>
        </p:spPr>
      </p:pic>
      <p:pic>
        <p:nvPicPr>
          <p:cNvPr id="10" name="Picture 9" descr="zah_cdb.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8667750" y="1478280"/>
            <a:ext cx="400050" cy="2560320"/>
          </a:xfrm>
          <a:prstGeom prst="rect">
            <a:avLst/>
          </a:prstGeom>
        </p:spPr>
      </p:pic>
      <p:sp>
        <p:nvSpPr>
          <p:cNvPr id="11" name="Text Box 7"/>
          <p:cNvSpPr txBox="1">
            <a:spLocks noChangeArrowheads="1"/>
          </p:cNvSpPr>
          <p:nvPr/>
        </p:nvSpPr>
        <p:spPr bwMode="auto">
          <a:xfrm>
            <a:off x="304800" y="609600"/>
            <a:ext cx="8458200" cy="707886"/>
          </a:xfrm>
          <a:prstGeom prst="rect">
            <a:avLst/>
          </a:prstGeom>
          <a:noFill/>
          <a:ln w="9525">
            <a:noFill/>
            <a:miter lim="800000"/>
            <a:headEnd/>
            <a:tailEnd/>
          </a:ln>
          <a:effectLst/>
        </p:spPr>
        <p:txBody>
          <a:bodyPr wrap="square">
            <a:spAutoFit/>
          </a:bodyPr>
          <a:lstStyle/>
          <a:p>
            <a:pPr>
              <a:spcBef>
                <a:spcPct val="50000"/>
              </a:spcBef>
              <a:defRPr/>
            </a:pPr>
            <a:r>
              <a:rPr lang="en-US" sz="2000" dirty="0" smtClean="0">
                <a:effectLst>
                  <a:outerShdw blurRad="38100" dist="38100" dir="2700000" algn="tl">
                    <a:srgbClr val="C0C0C0"/>
                  </a:outerShdw>
                </a:effectLst>
                <a:latin typeface="Calibri"/>
              </a:rPr>
              <a:t>Wolf </a:t>
            </a:r>
            <a:r>
              <a:rPr lang="en-US" sz="2000" dirty="0">
                <a:effectLst>
                  <a:outerShdw blurRad="38100" dist="38100" dir="2700000" algn="tl">
                    <a:srgbClr val="C0C0C0"/>
                  </a:outerShdw>
                </a:effectLst>
                <a:latin typeface="Calibri"/>
              </a:rPr>
              <a:t>et al. </a:t>
            </a:r>
            <a:r>
              <a:rPr lang="en-US" sz="2000" dirty="0" smtClean="0">
                <a:effectLst>
                  <a:outerShdw blurRad="38100" dist="38100" dir="2700000" algn="tl">
                    <a:srgbClr val="C0C0C0"/>
                  </a:outerShdw>
                </a:effectLst>
                <a:latin typeface="Calibri"/>
              </a:rPr>
              <a:t>[1983], </a:t>
            </a:r>
            <a:r>
              <a:rPr lang="en-US" sz="2000" dirty="0" smtClean="0">
                <a:latin typeface="Calibri"/>
              </a:rPr>
              <a:t>Chen et al. [1994], </a:t>
            </a:r>
            <a:r>
              <a:rPr lang="en-US" sz="2000" dirty="0" err="1" smtClean="0">
                <a:latin typeface="Calibri"/>
              </a:rPr>
              <a:t>Fok</a:t>
            </a:r>
            <a:r>
              <a:rPr lang="en-US" sz="2000" dirty="0" smtClean="0">
                <a:latin typeface="Calibri"/>
              </a:rPr>
              <a:t> et al. [1995; 2001], </a:t>
            </a:r>
            <a:r>
              <a:rPr lang="en-US" sz="2000" dirty="0" err="1" smtClean="0">
                <a:latin typeface="Calibri"/>
              </a:rPr>
              <a:t>Jordanova</a:t>
            </a:r>
            <a:r>
              <a:rPr lang="en-US" sz="2000" dirty="0" smtClean="0">
                <a:latin typeface="Calibri"/>
              </a:rPr>
              <a:t> et al. [1996], Ridley and </a:t>
            </a:r>
            <a:r>
              <a:rPr lang="en-US" sz="2000" dirty="0" err="1" smtClean="0">
                <a:latin typeface="Calibri"/>
              </a:rPr>
              <a:t>Liemohn</a:t>
            </a:r>
            <a:r>
              <a:rPr lang="en-US" sz="2000" dirty="0" smtClean="0">
                <a:latin typeface="Calibri"/>
              </a:rPr>
              <a:t> [2002] </a:t>
            </a:r>
            <a:endParaRPr lang="en-US" sz="2000" dirty="0">
              <a:effectLst>
                <a:outerShdw blurRad="38100" dist="38100" dir="2700000" algn="tl">
                  <a:srgbClr val="C0C0C0"/>
                </a:outerShdw>
              </a:effectLst>
              <a:latin typeface="Calibri"/>
            </a:endParaRPr>
          </a:p>
        </p:txBody>
      </p:sp>
      <p:sp>
        <p:nvSpPr>
          <p:cNvPr id="12" name="Text Box 7"/>
          <p:cNvSpPr txBox="1">
            <a:spLocks noChangeArrowheads="1"/>
          </p:cNvSpPr>
          <p:nvPr/>
        </p:nvSpPr>
        <p:spPr bwMode="auto">
          <a:xfrm>
            <a:off x="0" y="5083314"/>
            <a:ext cx="9144000" cy="707886"/>
          </a:xfrm>
          <a:prstGeom prst="rect">
            <a:avLst/>
          </a:prstGeom>
          <a:noFill/>
          <a:ln w="9525">
            <a:noFill/>
            <a:miter lim="800000"/>
            <a:headEnd/>
            <a:tailEnd/>
          </a:ln>
          <a:effectLst/>
        </p:spPr>
        <p:txBody>
          <a:bodyPr wrap="square">
            <a:spAutoFit/>
          </a:bodyPr>
          <a:lstStyle/>
          <a:p>
            <a:pPr>
              <a:spcBef>
                <a:spcPct val="50000"/>
              </a:spcBef>
              <a:defRPr/>
            </a:pPr>
            <a:r>
              <a:rPr lang="en-US" sz="2000" dirty="0" smtClean="0">
                <a:effectLst>
                  <a:outerShdw blurRad="38100" dist="38100" dir="2700000" algn="tl">
                    <a:srgbClr val="C0C0C0"/>
                  </a:outerShdw>
                </a:effectLst>
                <a:latin typeface="Calibri"/>
              </a:rPr>
              <a:t>Coupled MHD-Ring current models: </a:t>
            </a:r>
            <a:r>
              <a:rPr lang="en-US" sz="2000" dirty="0" smtClean="0">
                <a:latin typeface="Calibri"/>
              </a:rPr>
              <a:t>De </a:t>
            </a:r>
            <a:r>
              <a:rPr lang="en-US" sz="2000" dirty="0" err="1" smtClean="0">
                <a:latin typeface="Calibri"/>
              </a:rPr>
              <a:t>Zeeuw</a:t>
            </a:r>
            <a:r>
              <a:rPr lang="en-US" sz="2000" dirty="0" smtClean="0">
                <a:latin typeface="Calibri"/>
              </a:rPr>
              <a:t> et al. [2004], </a:t>
            </a:r>
            <a:r>
              <a:rPr lang="en-US" sz="2000" dirty="0" err="1" smtClean="0">
                <a:latin typeface="Calibri"/>
              </a:rPr>
              <a:t>Toffoletto</a:t>
            </a:r>
            <a:r>
              <a:rPr lang="en-US" sz="2000" dirty="0" smtClean="0">
                <a:latin typeface="Calibri"/>
              </a:rPr>
              <a:t> et al. [2004], </a:t>
            </a:r>
            <a:r>
              <a:rPr lang="en-US" sz="2000" dirty="0" err="1" smtClean="0">
                <a:latin typeface="Calibri"/>
              </a:rPr>
              <a:t>Buzulukova</a:t>
            </a:r>
            <a:r>
              <a:rPr lang="en-US" sz="2000" dirty="0" smtClean="0">
                <a:latin typeface="Calibri"/>
              </a:rPr>
              <a:t> et al. [2010], </a:t>
            </a:r>
            <a:r>
              <a:rPr lang="en-US" sz="2000" dirty="0" err="1" smtClean="0">
                <a:latin typeface="Calibri"/>
              </a:rPr>
              <a:t>Hu</a:t>
            </a:r>
            <a:r>
              <a:rPr lang="en-US" sz="2000" dirty="0" smtClean="0">
                <a:latin typeface="Calibri"/>
              </a:rPr>
              <a:t> et al. [2010] </a:t>
            </a:r>
            <a:r>
              <a:rPr lang="en-US" sz="2000" dirty="0" err="1" smtClean="0">
                <a:latin typeface="Calibri"/>
              </a:rPr>
              <a:t>Zaharia</a:t>
            </a:r>
            <a:r>
              <a:rPr lang="en-US" sz="2000" dirty="0" smtClean="0">
                <a:latin typeface="Calibri"/>
              </a:rPr>
              <a:t> et al [2010], Pembroke et al. [2012]</a:t>
            </a:r>
            <a:r>
              <a:rPr lang="en-US" sz="2000" dirty="0" smtClean="0">
                <a:effectLst>
                  <a:outerShdw blurRad="38100" dist="38100" dir="2700000" algn="tl">
                    <a:srgbClr val="C0C0C0"/>
                  </a:outerShdw>
                </a:effectLst>
                <a:latin typeface="Calibri"/>
              </a:rPr>
              <a:t> </a:t>
            </a:r>
            <a:endParaRPr lang="en-US" sz="2000" dirty="0">
              <a:effectLst>
                <a:outerShdw blurRad="38100" dist="38100" dir="2700000" algn="tl">
                  <a:srgbClr val="C0C0C0"/>
                </a:outerShdw>
              </a:effectLst>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9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1"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9" name="Picture 28" descr="animati2_small.gif"/>
          <p:cNvPicPr>
            <a:picLocks noChangeAspect="1"/>
          </p:cNvPicPr>
          <p:nvPr/>
        </p:nvPicPr>
        <p:blipFill>
          <a:blip r:embed="rId2"/>
          <a:stretch>
            <a:fillRect/>
          </a:stretch>
        </p:blipFill>
        <p:spPr>
          <a:xfrm>
            <a:off x="2895600" y="3733800"/>
            <a:ext cx="2971800" cy="2590800"/>
          </a:xfrm>
          <a:prstGeom prst="rect">
            <a:avLst/>
          </a:prstGeom>
        </p:spPr>
      </p:pic>
      <p:sp>
        <p:nvSpPr>
          <p:cNvPr id="376834" name="Text Box 2"/>
          <p:cNvSpPr txBox="1">
            <a:spLocks noChangeArrowheads="1"/>
          </p:cNvSpPr>
          <p:nvPr/>
        </p:nvSpPr>
        <p:spPr bwMode="auto">
          <a:xfrm>
            <a:off x="914400" y="0"/>
            <a:ext cx="73152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effectLst>
                  <a:glow rad="101600">
                    <a:schemeClr val="tx1">
                      <a:alpha val="75000"/>
                    </a:schemeClr>
                  </a:glow>
                </a:effectLst>
                <a:latin typeface="Calibri"/>
              </a:rPr>
              <a:t>First-principles and empirical approaches</a:t>
            </a:r>
            <a:endParaRPr lang="en-US" sz="2800" dirty="0">
              <a:effectLst>
                <a:glow rad="101600">
                  <a:schemeClr val="tx1">
                    <a:alpha val="75000"/>
                  </a:schemeClr>
                </a:glow>
              </a:effectLst>
              <a:latin typeface="Calibri"/>
            </a:endParaRPr>
          </a:p>
        </p:txBody>
      </p:sp>
      <p:pic>
        <p:nvPicPr>
          <p:cNvPr id="4" name="Picture 3" descr="magnetosphere.jpg"/>
          <p:cNvPicPr>
            <a:picLocks noChangeAspect="1"/>
          </p:cNvPicPr>
          <p:nvPr/>
        </p:nvPicPr>
        <p:blipFill>
          <a:blip r:embed="rId3"/>
          <a:stretch>
            <a:fillRect/>
          </a:stretch>
        </p:blipFill>
        <p:spPr>
          <a:xfrm>
            <a:off x="2895600" y="990600"/>
            <a:ext cx="2956560" cy="2286000"/>
          </a:xfrm>
          <a:prstGeom prst="rect">
            <a:avLst/>
          </a:prstGeom>
        </p:spPr>
      </p:pic>
      <p:sp>
        <p:nvSpPr>
          <p:cNvPr id="5" name="TextBox 4"/>
          <p:cNvSpPr txBox="1"/>
          <p:nvPr/>
        </p:nvSpPr>
        <p:spPr>
          <a:xfrm>
            <a:off x="685800" y="1667470"/>
            <a:ext cx="1447800" cy="923330"/>
          </a:xfrm>
          <a:prstGeom prst="rect">
            <a:avLst/>
          </a:prstGeom>
          <a:solidFill>
            <a:schemeClr val="bg1"/>
          </a:solidFill>
          <a:ln w="12700">
            <a:solidFill>
              <a:schemeClr val="bg1"/>
            </a:solidFill>
          </a:ln>
        </p:spPr>
        <p:txBody>
          <a:bodyPr wrap="square" rtlCol="0">
            <a:spAutoFit/>
          </a:bodyPr>
          <a:lstStyle/>
          <a:p>
            <a:r>
              <a:rPr lang="en-US" sz="1800" dirty="0" smtClean="0">
                <a:effectLst>
                  <a:glow rad="101600">
                    <a:schemeClr val="tx1">
                      <a:alpha val="75000"/>
                    </a:schemeClr>
                  </a:glow>
                </a:effectLst>
                <a:latin typeface="Calibri"/>
              </a:rPr>
              <a:t>Solar wind input </a:t>
            </a:r>
          </a:p>
          <a:p>
            <a:r>
              <a:rPr lang="en-US" sz="1800" dirty="0" smtClean="0">
                <a:effectLst>
                  <a:glow rad="101600">
                    <a:schemeClr val="tx1">
                      <a:alpha val="75000"/>
                    </a:schemeClr>
                  </a:glow>
                </a:effectLst>
                <a:latin typeface="Calibri"/>
              </a:rPr>
              <a:t>(B, </a:t>
            </a:r>
            <a:r>
              <a:rPr lang="en-US" sz="1800" dirty="0" err="1" smtClean="0">
                <a:effectLst>
                  <a:glow rad="101600">
                    <a:schemeClr val="tx1">
                      <a:alpha val="75000"/>
                    </a:schemeClr>
                  </a:glow>
                </a:effectLst>
                <a:latin typeface="Calibri"/>
              </a:rPr>
              <a:t>n</a:t>
            </a:r>
            <a:r>
              <a:rPr lang="en-US" sz="1800" dirty="0" smtClean="0">
                <a:effectLst>
                  <a:glow rad="101600">
                    <a:schemeClr val="tx1">
                      <a:alpha val="75000"/>
                    </a:schemeClr>
                  </a:glow>
                </a:effectLst>
                <a:latin typeface="Calibri"/>
              </a:rPr>
              <a:t>, </a:t>
            </a:r>
            <a:r>
              <a:rPr lang="en-US" sz="1800" dirty="0" err="1" smtClean="0">
                <a:effectLst>
                  <a:glow rad="101600">
                    <a:schemeClr val="tx1">
                      <a:alpha val="75000"/>
                    </a:schemeClr>
                  </a:glow>
                </a:effectLst>
                <a:latin typeface="Calibri"/>
              </a:rPr>
              <a:t>v</a:t>
            </a:r>
            <a:r>
              <a:rPr lang="en-US" sz="1800" dirty="0" smtClean="0">
                <a:effectLst>
                  <a:glow rad="101600">
                    <a:schemeClr val="tx1">
                      <a:alpha val="75000"/>
                    </a:schemeClr>
                  </a:glow>
                </a:effectLst>
                <a:latin typeface="Calibri"/>
              </a:rPr>
              <a:t>, T)</a:t>
            </a:r>
            <a:endParaRPr lang="en-US" sz="1800" dirty="0">
              <a:effectLst>
                <a:glow rad="101600">
                  <a:schemeClr val="tx1">
                    <a:alpha val="75000"/>
                  </a:schemeClr>
                </a:glow>
              </a:effectLst>
              <a:latin typeface="Calibri"/>
            </a:endParaRPr>
          </a:p>
        </p:txBody>
      </p:sp>
      <p:sp>
        <p:nvSpPr>
          <p:cNvPr id="6" name="TextBox 5"/>
          <p:cNvSpPr txBox="1"/>
          <p:nvPr/>
        </p:nvSpPr>
        <p:spPr>
          <a:xfrm>
            <a:off x="4495800" y="1792069"/>
            <a:ext cx="1219200" cy="646331"/>
          </a:xfrm>
          <a:prstGeom prst="rect">
            <a:avLst/>
          </a:prstGeom>
          <a:noFill/>
        </p:spPr>
        <p:txBody>
          <a:bodyPr wrap="square" rtlCol="0">
            <a:spAutoFit/>
          </a:bodyPr>
          <a:lstStyle/>
          <a:p>
            <a:pPr algn="ctr"/>
            <a:r>
              <a:rPr lang="en-US" sz="1800" dirty="0" smtClean="0">
                <a:solidFill>
                  <a:schemeClr val="accent2">
                    <a:lumMod val="60000"/>
                    <a:lumOff val="40000"/>
                  </a:schemeClr>
                </a:solidFill>
                <a:latin typeface="Calibri"/>
              </a:rPr>
              <a:t>Output</a:t>
            </a:r>
          </a:p>
          <a:p>
            <a:pPr algn="ctr"/>
            <a:r>
              <a:rPr lang="en-US" sz="1800" dirty="0" smtClean="0">
                <a:solidFill>
                  <a:schemeClr val="accent2">
                    <a:lumMod val="60000"/>
                    <a:lumOff val="40000"/>
                  </a:schemeClr>
                </a:solidFill>
                <a:latin typeface="Calibri"/>
              </a:rPr>
              <a:t>(B, </a:t>
            </a:r>
            <a:r>
              <a:rPr lang="en-US" sz="1800" dirty="0" err="1" smtClean="0">
                <a:solidFill>
                  <a:schemeClr val="accent2">
                    <a:lumMod val="60000"/>
                    <a:lumOff val="40000"/>
                  </a:schemeClr>
                </a:solidFill>
                <a:latin typeface="Calibri"/>
              </a:rPr>
              <a:t>n</a:t>
            </a:r>
            <a:r>
              <a:rPr lang="en-US" sz="1800" dirty="0" smtClean="0">
                <a:solidFill>
                  <a:schemeClr val="accent2">
                    <a:lumMod val="60000"/>
                    <a:lumOff val="40000"/>
                  </a:schemeClr>
                </a:solidFill>
                <a:latin typeface="Calibri"/>
              </a:rPr>
              <a:t>, </a:t>
            </a:r>
            <a:r>
              <a:rPr lang="en-US" sz="1800" dirty="0" err="1" smtClean="0">
                <a:solidFill>
                  <a:schemeClr val="accent2">
                    <a:lumMod val="60000"/>
                    <a:lumOff val="40000"/>
                  </a:schemeClr>
                </a:solidFill>
                <a:latin typeface="Calibri"/>
              </a:rPr>
              <a:t>v</a:t>
            </a:r>
            <a:r>
              <a:rPr lang="en-US" sz="1800" dirty="0" smtClean="0">
                <a:solidFill>
                  <a:schemeClr val="accent2">
                    <a:lumMod val="60000"/>
                    <a:lumOff val="40000"/>
                  </a:schemeClr>
                </a:solidFill>
                <a:latin typeface="Calibri"/>
              </a:rPr>
              <a:t>, T)</a:t>
            </a:r>
            <a:endParaRPr lang="en-US" sz="1800" dirty="0">
              <a:solidFill>
                <a:schemeClr val="accent2">
                  <a:lumMod val="60000"/>
                  <a:lumOff val="40000"/>
                </a:schemeClr>
              </a:solidFill>
              <a:latin typeface="Calibri"/>
            </a:endParaRPr>
          </a:p>
        </p:txBody>
      </p:sp>
      <p:sp>
        <p:nvSpPr>
          <p:cNvPr id="7" name="Right Arrow 6"/>
          <p:cNvSpPr/>
          <p:nvPr/>
        </p:nvSpPr>
        <p:spPr bwMode="auto">
          <a:xfrm>
            <a:off x="2209800" y="1905000"/>
            <a:ext cx="609600" cy="457200"/>
          </a:xfrm>
          <a:prstGeom prst="rightArrow">
            <a:avLst/>
          </a:prstGeom>
          <a:solidFill>
            <a:schemeClr val="bg1"/>
          </a:solidFill>
          <a:ln w="127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8" name="TextBox 7"/>
          <p:cNvSpPr txBox="1"/>
          <p:nvPr/>
        </p:nvSpPr>
        <p:spPr>
          <a:xfrm>
            <a:off x="3048000" y="2539424"/>
            <a:ext cx="2438400" cy="584776"/>
          </a:xfrm>
          <a:prstGeom prst="rect">
            <a:avLst/>
          </a:prstGeom>
          <a:noFill/>
          <a:ln w="12700">
            <a:solidFill>
              <a:srgbClr val="FF6600"/>
            </a:solidFill>
          </a:ln>
        </p:spPr>
        <p:txBody>
          <a:bodyPr wrap="square" rtlCol="0">
            <a:spAutoFit/>
          </a:bodyPr>
          <a:lstStyle/>
          <a:p>
            <a:pPr algn="ctr"/>
            <a:r>
              <a:rPr lang="en-US" sz="1600" dirty="0" smtClean="0">
                <a:solidFill>
                  <a:srgbClr val="FF6600"/>
                </a:solidFill>
                <a:latin typeface="Calibri"/>
              </a:rPr>
              <a:t>Plasma model </a:t>
            </a:r>
          </a:p>
          <a:p>
            <a:pPr algn="ctr"/>
            <a:r>
              <a:rPr lang="en-US" sz="1600" dirty="0" smtClean="0">
                <a:solidFill>
                  <a:srgbClr val="FF6600"/>
                </a:solidFill>
                <a:latin typeface="Calibri"/>
              </a:rPr>
              <a:t>(MHD, kinetic, hybrid)</a:t>
            </a:r>
            <a:endParaRPr lang="en-US" sz="1600" dirty="0">
              <a:solidFill>
                <a:srgbClr val="FF6600"/>
              </a:solidFill>
              <a:latin typeface="Calibri"/>
            </a:endParaRPr>
          </a:p>
        </p:txBody>
      </p:sp>
      <p:sp>
        <p:nvSpPr>
          <p:cNvPr id="9" name="TextBox 8"/>
          <p:cNvSpPr txBox="1"/>
          <p:nvPr/>
        </p:nvSpPr>
        <p:spPr>
          <a:xfrm>
            <a:off x="3048000" y="1118830"/>
            <a:ext cx="2438400" cy="584776"/>
          </a:xfrm>
          <a:prstGeom prst="rect">
            <a:avLst/>
          </a:prstGeom>
          <a:noFill/>
          <a:ln w="12700">
            <a:solidFill>
              <a:schemeClr val="bg1">
                <a:lumMod val="20000"/>
                <a:lumOff val="80000"/>
              </a:schemeClr>
            </a:solidFill>
          </a:ln>
        </p:spPr>
        <p:txBody>
          <a:bodyPr wrap="square" rtlCol="0">
            <a:spAutoFit/>
          </a:bodyPr>
          <a:lstStyle/>
          <a:p>
            <a:pPr algn="ctr"/>
            <a:r>
              <a:rPr lang="en-US" sz="1600" dirty="0" smtClean="0">
                <a:solidFill>
                  <a:schemeClr val="bg1">
                    <a:lumMod val="20000"/>
                    <a:lumOff val="80000"/>
                  </a:schemeClr>
                </a:solidFill>
                <a:latin typeface="Calibri"/>
              </a:rPr>
              <a:t>Inner boundary conditions</a:t>
            </a:r>
          </a:p>
          <a:p>
            <a:pPr algn="ctr"/>
            <a:r>
              <a:rPr lang="en-US" sz="1600" dirty="0" smtClean="0">
                <a:solidFill>
                  <a:schemeClr val="bg1">
                    <a:lumMod val="20000"/>
                    <a:lumOff val="80000"/>
                  </a:schemeClr>
                </a:solidFill>
                <a:latin typeface="Calibri"/>
              </a:rPr>
              <a:t>(Ionosphere)</a:t>
            </a:r>
            <a:endParaRPr lang="en-US" sz="1600" dirty="0">
              <a:solidFill>
                <a:schemeClr val="bg1">
                  <a:lumMod val="20000"/>
                  <a:lumOff val="80000"/>
                </a:schemeClr>
              </a:solidFill>
              <a:latin typeface="Calibri"/>
            </a:endParaRPr>
          </a:p>
        </p:txBody>
      </p:sp>
      <p:sp>
        <p:nvSpPr>
          <p:cNvPr id="10" name="TextBox 9"/>
          <p:cNvSpPr txBox="1"/>
          <p:nvPr/>
        </p:nvSpPr>
        <p:spPr>
          <a:xfrm>
            <a:off x="5943600" y="1703832"/>
            <a:ext cx="1905000" cy="646331"/>
          </a:xfrm>
          <a:prstGeom prst="rect">
            <a:avLst/>
          </a:prstGeom>
          <a:solidFill>
            <a:srgbClr val="C70000"/>
          </a:solidFill>
          <a:ln w="12700">
            <a:solidFill>
              <a:srgbClr val="FF6600"/>
            </a:solidFill>
          </a:ln>
        </p:spPr>
        <p:txBody>
          <a:bodyPr wrap="square" rtlCol="0">
            <a:spAutoFit/>
          </a:bodyPr>
          <a:lstStyle/>
          <a:p>
            <a:r>
              <a:rPr lang="en-US" sz="1800" dirty="0" smtClean="0">
                <a:solidFill>
                  <a:srgbClr val="800000"/>
                </a:solidFill>
                <a:effectLst>
                  <a:glow rad="101600">
                    <a:schemeClr val="tx2">
                      <a:alpha val="75000"/>
                    </a:schemeClr>
                  </a:glow>
                </a:effectLst>
                <a:latin typeface="Calibri"/>
              </a:rPr>
              <a:t>Maxwell and </a:t>
            </a:r>
            <a:r>
              <a:rPr lang="en-US" sz="1800" dirty="0" err="1" smtClean="0">
                <a:solidFill>
                  <a:srgbClr val="800000"/>
                </a:solidFill>
                <a:effectLst>
                  <a:glow rad="101600">
                    <a:schemeClr val="tx2">
                      <a:alpha val="75000"/>
                    </a:schemeClr>
                  </a:glow>
                </a:effectLst>
                <a:latin typeface="Calibri"/>
              </a:rPr>
              <a:t>Vlasov</a:t>
            </a:r>
            <a:r>
              <a:rPr lang="en-US" sz="1800" dirty="0" smtClean="0">
                <a:solidFill>
                  <a:srgbClr val="800000"/>
                </a:solidFill>
                <a:effectLst>
                  <a:glow rad="101600">
                    <a:schemeClr val="tx2">
                      <a:alpha val="75000"/>
                    </a:schemeClr>
                  </a:glow>
                </a:effectLst>
                <a:latin typeface="Calibri"/>
              </a:rPr>
              <a:t> equations</a:t>
            </a:r>
            <a:endParaRPr lang="en-US" sz="1800" dirty="0">
              <a:solidFill>
                <a:srgbClr val="800000"/>
              </a:solidFill>
              <a:effectLst>
                <a:glow rad="101600">
                  <a:schemeClr val="tx2">
                    <a:alpha val="75000"/>
                  </a:schemeClr>
                </a:glow>
              </a:effectLst>
              <a:latin typeface="Calibri"/>
            </a:endParaRPr>
          </a:p>
        </p:txBody>
      </p:sp>
      <p:sp>
        <p:nvSpPr>
          <p:cNvPr id="13" name="Bent Arrow 12"/>
          <p:cNvSpPr/>
          <p:nvPr/>
        </p:nvSpPr>
        <p:spPr bwMode="auto">
          <a:xfrm rot="10800000">
            <a:off x="5486400" y="2414230"/>
            <a:ext cx="685800" cy="685800"/>
          </a:xfrm>
          <a:prstGeom prst="bentArrow">
            <a:avLst>
              <a:gd name="adj1" fmla="val 28494"/>
              <a:gd name="adj2" fmla="val 31988"/>
              <a:gd name="adj3" fmla="val 25000"/>
              <a:gd name="adj4" fmla="val 42585"/>
            </a:avLst>
          </a:prstGeom>
          <a:solidFill>
            <a:srgbClr val="C70000"/>
          </a:solidFill>
          <a:ln w="12700" cap="flat" cmpd="sng" algn="ctr">
            <a:solidFill>
              <a:srgbClr val="FF66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15" name="TextBox 14"/>
          <p:cNvSpPr txBox="1"/>
          <p:nvPr/>
        </p:nvSpPr>
        <p:spPr>
          <a:xfrm>
            <a:off x="685800" y="4639270"/>
            <a:ext cx="1447800" cy="923330"/>
          </a:xfrm>
          <a:prstGeom prst="rect">
            <a:avLst/>
          </a:prstGeom>
          <a:solidFill>
            <a:schemeClr val="bg1"/>
          </a:solidFill>
          <a:ln w="12700">
            <a:solidFill>
              <a:schemeClr val="bg1"/>
            </a:solidFill>
          </a:ln>
        </p:spPr>
        <p:txBody>
          <a:bodyPr wrap="square" rtlCol="0">
            <a:spAutoFit/>
          </a:bodyPr>
          <a:lstStyle/>
          <a:p>
            <a:r>
              <a:rPr lang="en-US" sz="1800" dirty="0" smtClean="0">
                <a:effectLst>
                  <a:glow rad="101600">
                    <a:schemeClr val="tx1">
                      <a:alpha val="75000"/>
                    </a:schemeClr>
                  </a:glow>
                </a:effectLst>
                <a:latin typeface="Calibri"/>
              </a:rPr>
              <a:t>Solar wind input </a:t>
            </a:r>
          </a:p>
          <a:p>
            <a:r>
              <a:rPr lang="en-US" sz="1800" dirty="0" smtClean="0">
                <a:effectLst>
                  <a:glow rad="101600">
                    <a:schemeClr val="tx1">
                      <a:alpha val="75000"/>
                    </a:schemeClr>
                  </a:glow>
                </a:effectLst>
                <a:latin typeface="Calibri"/>
              </a:rPr>
              <a:t>(B, </a:t>
            </a:r>
            <a:r>
              <a:rPr lang="en-US" sz="1800" dirty="0" err="1" smtClean="0">
                <a:effectLst>
                  <a:glow rad="101600">
                    <a:schemeClr val="tx1">
                      <a:alpha val="75000"/>
                    </a:schemeClr>
                  </a:glow>
                </a:effectLst>
                <a:latin typeface="Calibri"/>
              </a:rPr>
              <a:t>n</a:t>
            </a:r>
            <a:r>
              <a:rPr lang="en-US" sz="1800" dirty="0" smtClean="0">
                <a:effectLst>
                  <a:glow rad="101600">
                    <a:schemeClr val="tx1">
                      <a:alpha val="75000"/>
                    </a:schemeClr>
                  </a:glow>
                </a:effectLst>
                <a:latin typeface="Calibri"/>
              </a:rPr>
              <a:t>, </a:t>
            </a:r>
            <a:r>
              <a:rPr lang="en-US" sz="1800" dirty="0" err="1" smtClean="0">
                <a:effectLst>
                  <a:glow rad="101600">
                    <a:schemeClr val="tx1">
                      <a:alpha val="75000"/>
                    </a:schemeClr>
                  </a:glow>
                </a:effectLst>
                <a:latin typeface="Calibri"/>
              </a:rPr>
              <a:t>v</a:t>
            </a:r>
            <a:r>
              <a:rPr lang="en-US" sz="1800" dirty="0" smtClean="0">
                <a:effectLst>
                  <a:glow rad="101600">
                    <a:schemeClr val="tx1">
                      <a:alpha val="75000"/>
                    </a:schemeClr>
                  </a:glow>
                </a:effectLst>
                <a:latin typeface="Calibri"/>
              </a:rPr>
              <a:t>, P)</a:t>
            </a:r>
            <a:endParaRPr lang="en-US" sz="1800" dirty="0">
              <a:effectLst>
                <a:glow rad="101600">
                  <a:schemeClr val="tx1">
                    <a:alpha val="75000"/>
                  </a:schemeClr>
                </a:glow>
              </a:effectLst>
              <a:latin typeface="Calibri"/>
            </a:endParaRPr>
          </a:p>
        </p:txBody>
      </p:sp>
      <p:sp>
        <p:nvSpPr>
          <p:cNvPr id="16" name="Right Arrow 15"/>
          <p:cNvSpPr/>
          <p:nvPr/>
        </p:nvSpPr>
        <p:spPr bwMode="auto">
          <a:xfrm>
            <a:off x="2209800" y="4876800"/>
            <a:ext cx="609600" cy="457200"/>
          </a:xfrm>
          <a:prstGeom prst="rightArrow">
            <a:avLst/>
          </a:prstGeom>
          <a:solidFill>
            <a:schemeClr val="bg1"/>
          </a:solidFill>
          <a:ln w="127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0" name="TextBox 19"/>
          <p:cNvSpPr txBox="1"/>
          <p:nvPr/>
        </p:nvSpPr>
        <p:spPr>
          <a:xfrm>
            <a:off x="4038600" y="4038600"/>
            <a:ext cx="1600200" cy="584776"/>
          </a:xfrm>
          <a:prstGeom prst="rect">
            <a:avLst/>
          </a:prstGeom>
          <a:noFill/>
          <a:ln w="12700">
            <a:solidFill>
              <a:srgbClr val="FFFF00"/>
            </a:solidFill>
          </a:ln>
        </p:spPr>
        <p:txBody>
          <a:bodyPr wrap="square" rtlCol="0">
            <a:spAutoFit/>
          </a:bodyPr>
          <a:lstStyle/>
          <a:p>
            <a:r>
              <a:rPr lang="en-US" sz="1600" dirty="0" smtClean="0">
                <a:solidFill>
                  <a:srgbClr val="F9FF90"/>
                </a:solidFill>
                <a:effectLst/>
                <a:latin typeface="Calibri"/>
              </a:rPr>
              <a:t>Training output</a:t>
            </a:r>
          </a:p>
          <a:p>
            <a:r>
              <a:rPr lang="en-US" sz="1600" dirty="0" smtClean="0">
                <a:solidFill>
                  <a:srgbClr val="F9FF90"/>
                </a:solidFill>
                <a:effectLst/>
                <a:latin typeface="Calibri"/>
              </a:rPr>
              <a:t>(B, database)</a:t>
            </a:r>
            <a:endParaRPr lang="en-US" sz="1600" dirty="0">
              <a:solidFill>
                <a:srgbClr val="F9FF90"/>
              </a:solidFill>
              <a:effectLst/>
              <a:latin typeface="Calibri"/>
            </a:endParaRPr>
          </a:p>
        </p:txBody>
      </p:sp>
      <p:sp>
        <p:nvSpPr>
          <p:cNvPr id="21" name="TextBox 20"/>
          <p:cNvSpPr txBox="1"/>
          <p:nvPr/>
        </p:nvSpPr>
        <p:spPr>
          <a:xfrm>
            <a:off x="3886200" y="5181600"/>
            <a:ext cx="1600200" cy="584776"/>
          </a:xfrm>
          <a:prstGeom prst="rect">
            <a:avLst/>
          </a:prstGeom>
          <a:noFill/>
          <a:ln w="12700">
            <a:solidFill>
              <a:srgbClr val="FFCC00"/>
            </a:solidFill>
          </a:ln>
        </p:spPr>
        <p:txBody>
          <a:bodyPr wrap="square" rtlCol="0">
            <a:spAutoFit/>
          </a:bodyPr>
          <a:lstStyle/>
          <a:p>
            <a:r>
              <a:rPr lang="en-US" sz="1600" dirty="0" smtClean="0">
                <a:solidFill>
                  <a:srgbClr val="FFCC00"/>
                </a:solidFill>
                <a:effectLst/>
                <a:latin typeface="Calibri"/>
              </a:rPr>
              <a:t>Model structure (</a:t>
            </a:r>
            <a:r>
              <a:rPr lang="en-US" sz="1600" dirty="0" err="1" smtClean="0">
                <a:solidFill>
                  <a:srgbClr val="FFCC00"/>
                </a:solidFill>
                <a:effectLst/>
                <a:latin typeface="Calibri"/>
              </a:rPr>
              <a:t>divB</a:t>
            </a:r>
            <a:r>
              <a:rPr lang="en-US" sz="1600" dirty="0" smtClean="0">
                <a:solidFill>
                  <a:srgbClr val="FFCC00"/>
                </a:solidFill>
                <a:effectLst/>
                <a:latin typeface="Calibri"/>
              </a:rPr>
              <a:t>=0, </a:t>
            </a:r>
            <a:r>
              <a:rPr lang="en-US" sz="1600" dirty="0" err="1" smtClean="0">
                <a:solidFill>
                  <a:srgbClr val="FFCC00"/>
                </a:solidFill>
                <a:effectLst/>
                <a:latin typeface="Calibri"/>
              </a:rPr>
              <a:t>divJ</a:t>
            </a:r>
            <a:r>
              <a:rPr lang="en-US" sz="1600" dirty="0" smtClean="0">
                <a:solidFill>
                  <a:srgbClr val="FFCC00"/>
                </a:solidFill>
                <a:effectLst/>
                <a:latin typeface="Calibri"/>
              </a:rPr>
              <a:t>=0)</a:t>
            </a:r>
            <a:endParaRPr lang="en-US" sz="1600" dirty="0">
              <a:solidFill>
                <a:srgbClr val="FFCC00"/>
              </a:solidFill>
              <a:effectLst/>
              <a:latin typeface="Calibri"/>
            </a:endParaRPr>
          </a:p>
        </p:txBody>
      </p:sp>
      <p:sp>
        <p:nvSpPr>
          <p:cNvPr id="22" name="Bent Arrow 21"/>
          <p:cNvSpPr/>
          <p:nvPr/>
        </p:nvSpPr>
        <p:spPr bwMode="auto">
          <a:xfrm rot="10800000">
            <a:off x="5486400" y="5029200"/>
            <a:ext cx="685800" cy="685800"/>
          </a:xfrm>
          <a:prstGeom prst="bentArrow">
            <a:avLst>
              <a:gd name="adj1" fmla="val 28494"/>
              <a:gd name="adj2" fmla="val 31988"/>
              <a:gd name="adj3" fmla="val 25000"/>
              <a:gd name="adj4" fmla="val 42585"/>
            </a:avLst>
          </a:prstGeom>
          <a:solidFill>
            <a:srgbClr val="C70000"/>
          </a:solidFill>
          <a:ln w="12700" cap="flat" cmpd="sng" algn="ctr">
            <a:solidFill>
              <a:srgbClr val="FF66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3" name="TextBox 22"/>
          <p:cNvSpPr txBox="1"/>
          <p:nvPr/>
        </p:nvSpPr>
        <p:spPr>
          <a:xfrm>
            <a:off x="5943600" y="4038600"/>
            <a:ext cx="2133600" cy="923330"/>
          </a:xfrm>
          <a:prstGeom prst="rect">
            <a:avLst/>
          </a:prstGeom>
          <a:solidFill>
            <a:srgbClr val="C70000"/>
          </a:solidFill>
          <a:ln w="12700">
            <a:solidFill>
              <a:srgbClr val="FF6600"/>
            </a:solidFill>
          </a:ln>
        </p:spPr>
        <p:txBody>
          <a:bodyPr wrap="square" rtlCol="0">
            <a:spAutoFit/>
          </a:bodyPr>
          <a:lstStyle/>
          <a:p>
            <a:pPr algn="ctr"/>
            <a:r>
              <a:rPr lang="en-US" sz="1800" dirty="0" smtClean="0">
                <a:solidFill>
                  <a:srgbClr val="800000"/>
                </a:solidFill>
                <a:effectLst>
                  <a:glow rad="101600">
                    <a:schemeClr val="tx1">
                      <a:alpha val="75000"/>
                    </a:schemeClr>
                  </a:glow>
                </a:effectLst>
                <a:latin typeface="Calibri"/>
              </a:rPr>
              <a:t>Predefined modules or </a:t>
            </a:r>
          </a:p>
          <a:p>
            <a:pPr algn="ctr"/>
            <a:r>
              <a:rPr lang="en-US" sz="1800" dirty="0" smtClean="0">
                <a:solidFill>
                  <a:srgbClr val="800000"/>
                </a:solidFill>
                <a:effectLst>
                  <a:glow rad="101600">
                    <a:schemeClr val="tx1">
                      <a:alpha val="75000"/>
                    </a:schemeClr>
                  </a:glow>
                </a:effectLst>
                <a:latin typeface="Calibri"/>
              </a:rPr>
              <a:t>regular expansions</a:t>
            </a:r>
            <a:endParaRPr lang="en-US" sz="1800" dirty="0">
              <a:solidFill>
                <a:srgbClr val="800000"/>
              </a:solidFill>
              <a:effectLst>
                <a:glow rad="101600">
                  <a:schemeClr val="tx1">
                    <a:alpha val="75000"/>
                  </a:schemeClr>
                </a:glow>
              </a:effectLst>
              <a:latin typeface="Calibri"/>
            </a:endParaRPr>
          </a:p>
        </p:txBody>
      </p:sp>
      <p:sp>
        <p:nvSpPr>
          <p:cNvPr id="26" name="TextBox 25"/>
          <p:cNvSpPr txBox="1"/>
          <p:nvPr/>
        </p:nvSpPr>
        <p:spPr>
          <a:xfrm>
            <a:off x="4343400" y="4724400"/>
            <a:ext cx="1219200" cy="369332"/>
          </a:xfrm>
          <a:prstGeom prst="rect">
            <a:avLst/>
          </a:prstGeom>
          <a:noFill/>
          <a:ln w="12700">
            <a:noFill/>
          </a:ln>
        </p:spPr>
        <p:txBody>
          <a:bodyPr wrap="square" rtlCol="0">
            <a:spAutoFit/>
          </a:bodyPr>
          <a:lstStyle/>
          <a:p>
            <a:pPr algn="ctr"/>
            <a:r>
              <a:rPr lang="en-US" sz="1800" dirty="0" smtClean="0">
                <a:solidFill>
                  <a:schemeClr val="accent6">
                    <a:lumMod val="60000"/>
                    <a:lumOff val="40000"/>
                  </a:schemeClr>
                </a:solidFill>
                <a:effectLst/>
                <a:latin typeface="Calibri"/>
              </a:rPr>
              <a:t>Output (B)</a:t>
            </a:r>
            <a:endParaRPr lang="en-US" sz="1800" dirty="0">
              <a:solidFill>
                <a:schemeClr val="accent6">
                  <a:lumMod val="60000"/>
                  <a:lumOff val="40000"/>
                </a:schemeClr>
              </a:solidFill>
              <a:effectLst/>
              <a:latin typeface="Calibri"/>
            </a:endParaRPr>
          </a:p>
        </p:txBody>
      </p:sp>
      <p:sp>
        <p:nvSpPr>
          <p:cNvPr id="19" name="Rectangle 18"/>
          <p:cNvSpPr/>
          <p:nvPr/>
        </p:nvSpPr>
        <p:spPr bwMode="auto">
          <a:xfrm>
            <a:off x="381000" y="609600"/>
            <a:ext cx="8382000" cy="2819400"/>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4" name="Rectangle 23"/>
          <p:cNvSpPr/>
          <p:nvPr/>
        </p:nvSpPr>
        <p:spPr bwMode="auto">
          <a:xfrm>
            <a:off x="381000" y="3657600"/>
            <a:ext cx="8382000" cy="2819400"/>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endParaRPr>
          </a:p>
        </p:txBody>
      </p:sp>
      <p:sp>
        <p:nvSpPr>
          <p:cNvPr id="25" name="Text Box 12"/>
          <p:cNvSpPr txBox="1">
            <a:spLocks noChangeArrowheads="1"/>
          </p:cNvSpPr>
          <p:nvPr/>
        </p:nvSpPr>
        <p:spPr bwMode="auto">
          <a:xfrm>
            <a:off x="381000" y="609600"/>
            <a:ext cx="8229600" cy="369332"/>
          </a:xfrm>
          <a:prstGeom prst="rect">
            <a:avLst/>
          </a:prstGeom>
          <a:noFill/>
          <a:ln w="9525">
            <a:noFill/>
            <a:miter lim="800000"/>
            <a:headEnd/>
            <a:tailEnd/>
          </a:ln>
          <a:effectLst/>
        </p:spPr>
        <p:txBody>
          <a:bodyPr wrap="square">
            <a:spAutoFit/>
          </a:bodyPr>
          <a:lstStyle/>
          <a:p>
            <a:pPr>
              <a:spcBef>
                <a:spcPct val="50000"/>
              </a:spcBef>
              <a:defRPr/>
            </a:pPr>
            <a:r>
              <a:rPr lang="en-US" sz="1800" b="0" dirty="0" smtClean="0">
                <a:solidFill>
                  <a:schemeClr val="tx1"/>
                </a:solidFill>
                <a:latin typeface="Calibri"/>
                <a:ea typeface="+mn-ea"/>
                <a:cs typeface="Arial" pitchFamily="34" charset="0"/>
              </a:rPr>
              <a:t>First-principles approach</a:t>
            </a:r>
            <a:endParaRPr lang="en-US" sz="1800" b="0" dirty="0">
              <a:solidFill>
                <a:schemeClr val="tx1"/>
              </a:solidFill>
              <a:latin typeface="Calibri"/>
              <a:ea typeface="+mn-ea"/>
              <a:cs typeface="Arial" pitchFamily="34" charset="0"/>
            </a:endParaRPr>
          </a:p>
        </p:txBody>
      </p:sp>
      <p:sp>
        <p:nvSpPr>
          <p:cNvPr id="27" name="Text Box 12"/>
          <p:cNvSpPr txBox="1">
            <a:spLocks noChangeArrowheads="1"/>
          </p:cNvSpPr>
          <p:nvPr/>
        </p:nvSpPr>
        <p:spPr bwMode="auto">
          <a:xfrm>
            <a:off x="381000" y="3657600"/>
            <a:ext cx="8229600" cy="369332"/>
          </a:xfrm>
          <a:prstGeom prst="rect">
            <a:avLst/>
          </a:prstGeom>
          <a:noFill/>
          <a:ln w="9525">
            <a:noFill/>
            <a:miter lim="800000"/>
            <a:headEnd/>
            <a:tailEnd/>
          </a:ln>
          <a:effectLst/>
        </p:spPr>
        <p:txBody>
          <a:bodyPr wrap="square">
            <a:spAutoFit/>
          </a:bodyPr>
          <a:lstStyle/>
          <a:p>
            <a:pPr>
              <a:spcBef>
                <a:spcPct val="50000"/>
              </a:spcBef>
              <a:defRPr/>
            </a:pPr>
            <a:r>
              <a:rPr lang="en-US" sz="1800" b="0" dirty="0" smtClean="0">
                <a:solidFill>
                  <a:schemeClr val="tx1"/>
                </a:solidFill>
                <a:latin typeface="Calibri"/>
                <a:ea typeface="+mn-ea"/>
                <a:cs typeface="Arial" pitchFamily="34" charset="0"/>
              </a:rPr>
              <a:t>Empirical approach</a:t>
            </a:r>
            <a:endParaRPr lang="en-US" sz="1800" b="0" dirty="0">
              <a:solidFill>
                <a:schemeClr val="tx1"/>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0"/>
            <a:ext cx="8229600" cy="523220"/>
          </a:xfrm>
          <a:prstGeom prst="rect">
            <a:avLst/>
          </a:prstGeom>
          <a:noFill/>
          <a:ln w="9525">
            <a:noFill/>
            <a:miter lim="800000"/>
            <a:headEnd/>
            <a:tailEnd/>
          </a:ln>
          <a:effectLst/>
        </p:spPr>
        <p:txBody>
          <a:bodyPr>
            <a:spAutoFit/>
          </a:bodyPr>
          <a:lstStyle/>
          <a:p>
            <a:pPr algn="ctr">
              <a:spcBef>
                <a:spcPct val="50000"/>
              </a:spcBef>
              <a:defRPr/>
            </a:pPr>
            <a:r>
              <a:rPr lang="en-US" sz="2800" dirty="0" smtClean="0">
                <a:latin typeface="Calibri"/>
              </a:rPr>
              <a:t>T≤05 and TS07D …Only </a:t>
            </a:r>
            <a:r>
              <a:rPr lang="en-US" sz="2800" dirty="0" err="1" smtClean="0">
                <a:latin typeface="Calibri"/>
              </a:rPr>
              <a:t>Tsyganenko</a:t>
            </a:r>
            <a:r>
              <a:rPr lang="en-US" sz="2800" dirty="0" smtClean="0">
                <a:latin typeface="Calibri"/>
              </a:rPr>
              <a:t> models?</a:t>
            </a:r>
            <a:endParaRPr lang="en-US" sz="2800" dirty="0">
              <a:latin typeface="Calibri"/>
            </a:endParaRPr>
          </a:p>
        </p:txBody>
      </p:sp>
      <p:sp>
        <p:nvSpPr>
          <p:cNvPr id="5" name="TextBox 4"/>
          <p:cNvSpPr txBox="1"/>
          <p:nvPr/>
        </p:nvSpPr>
        <p:spPr>
          <a:xfrm>
            <a:off x="304800" y="838200"/>
            <a:ext cx="8763000" cy="1323439"/>
          </a:xfrm>
          <a:prstGeom prst="rect">
            <a:avLst/>
          </a:prstGeom>
          <a:noFill/>
        </p:spPr>
        <p:txBody>
          <a:bodyPr wrap="square" rtlCol="0">
            <a:spAutoFit/>
          </a:bodyPr>
          <a:lstStyle/>
          <a:p>
            <a:r>
              <a:rPr lang="en-US" sz="2000" dirty="0" smtClean="0">
                <a:latin typeface="Calibri"/>
              </a:rPr>
              <a:t>Earlier models: Mead and Fairfield [1975]; Olson and </a:t>
            </a:r>
            <a:r>
              <a:rPr lang="en-US" sz="2000" dirty="0" err="1" smtClean="0">
                <a:latin typeface="Calibri"/>
              </a:rPr>
              <a:t>Pfitzer</a:t>
            </a:r>
            <a:r>
              <a:rPr lang="en-US" sz="2000" dirty="0" smtClean="0">
                <a:latin typeface="Calibri"/>
              </a:rPr>
              <a:t> [1977]; </a:t>
            </a:r>
            <a:r>
              <a:rPr lang="en-US" sz="2000" dirty="0" err="1" smtClean="0">
                <a:latin typeface="Calibri"/>
              </a:rPr>
              <a:t>Alexeev</a:t>
            </a:r>
            <a:r>
              <a:rPr lang="en-US" sz="2000" dirty="0" smtClean="0">
                <a:latin typeface="Calibri"/>
              </a:rPr>
              <a:t> et al. [1996]</a:t>
            </a:r>
          </a:p>
          <a:p>
            <a:r>
              <a:rPr lang="en-US" sz="2000" dirty="0" smtClean="0">
                <a:latin typeface="Calibri"/>
              </a:rPr>
              <a:t>Recent contributions: Le et al. [2004]; </a:t>
            </a:r>
            <a:r>
              <a:rPr lang="en-US" sz="2000" dirty="0" err="1" smtClean="0">
                <a:latin typeface="Calibri"/>
              </a:rPr>
              <a:t>Ganushkina</a:t>
            </a:r>
            <a:r>
              <a:rPr lang="en-US" sz="2000" dirty="0" smtClean="0">
                <a:latin typeface="Calibri"/>
              </a:rPr>
              <a:t> et al. [2004]; </a:t>
            </a:r>
            <a:r>
              <a:rPr lang="en-US" sz="2000" dirty="0" err="1" smtClean="0">
                <a:latin typeface="Calibri"/>
              </a:rPr>
              <a:t>Zaharia</a:t>
            </a:r>
            <a:r>
              <a:rPr lang="en-US" sz="2000" dirty="0" smtClean="0">
                <a:latin typeface="Calibri"/>
              </a:rPr>
              <a:t> et al. [2005]; Yang et al. [2012]</a:t>
            </a:r>
            <a:endParaRPr lang="en-US" sz="2000" dirty="0">
              <a:latin typeface="Calibri"/>
            </a:endParaRPr>
          </a:p>
        </p:txBody>
      </p:sp>
      <p:pic>
        <p:nvPicPr>
          <p:cNvPr id="6" name="Picture 5" descr="Le_example.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51000" y="2514600"/>
            <a:ext cx="5511800" cy="2552700"/>
          </a:xfrm>
          <a:prstGeom prst="rect">
            <a:avLst/>
          </a:prstGeom>
        </p:spPr>
      </p:pic>
      <p:sp>
        <p:nvSpPr>
          <p:cNvPr id="8" name="TextBox 7"/>
          <p:cNvSpPr txBox="1"/>
          <p:nvPr/>
        </p:nvSpPr>
        <p:spPr>
          <a:xfrm>
            <a:off x="762000" y="5105400"/>
            <a:ext cx="7620000" cy="338554"/>
          </a:xfrm>
          <a:prstGeom prst="rect">
            <a:avLst/>
          </a:prstGeom>
          <a:noFill/>
        </p:spPr>
        <p:txBody>
          <a:bodyPr wrap="square" rtlCol="0">
            <a:spAutoFit/>
          </a:bodyPr>
          <a:lstStyle/>
          <a:p>
            <a:pPr algn="ctr"/>
            <a:r>
              <a:rPr lang="en-US" sz="1600" b="0" dirty="0" smtClean="0">
                <a:latin typeface="Calibri"/>
              </a:rPr>
              <a:t>Equatorial ring current distribution for different activity levels [Le et al., 2004]</a:t>
            </a:r>
            <a:endParaRPr lang="en-US" sz="1600" b="0" dirty="0">
              <a:latin typeface="Calibri"/>
            </a:endParaRPr>
          </a:p>
        </p:txBody>
      </p:sp>
      <p:sp>
        <p:nvSpPr>
          <p:cNvPr id="7" name="Text Box 12"/>
          <p:cNvSpPr txBox="1">
            <a:spLocks noChangeArrowheads="1"/>
          </p:cNvSpPr>
          <p:nvPr/>
        </p:nvSpPr>
        <p:spPr bwMode="auto">
          <a:xfrm>
            <a:off x="457200" y="5754469"/>
            <a:ext cx="8229600" cy="400110"/>
          </a:xfrm>
          <a:prstGeom prst="rect">
            <a:avLst/>
          </a:prstGeom>
          <a:noFill/>
          <a:ln w="9525">
            <a:noFill/>
            <a:miter lim="800000"/>
            <a:headEnd/>
            <a:tailEnd/>
          </a:ln>
          <a:effectLst/>
        </p:spPr>
        <p:txBody>
          <a:bodyPr wrap="square">
            <a:spAutoFit/>
          </a:bodyPr>
          <a:lstStyle/>
          <a:p>
            <a:pPr algn="ctr">
              <a:spcBef>
                <a:spcPct val="50000"/>
              </a:spcBef>
              <a:defRPr/>
            </a:pPr>
            <a:r>
              <a:rPr lang="en-US" sz="2000" dirty="0" err="1" smtClean="0">
                <a:solidFill>
                  <a:srgbClr val="C00000"/>
                </a:solidFill>
                <a:latin typeface="Calibri"/>
                <a:ea typeface="+mn-ea"/>
                <a:cs typeface="Arial" pitchFamily="34" charset="0"/>
              </a:rPr>
              <a:t>Tsyganenko</a:t>
            </a:r>
            <a:r>
              <a:rPr lang="en-US" sz="2000" dirty="0" smtClean="0">
                <a:solidFill>
                  <a:srgbClr val="C00000"/>
                </a:solidFill>
                <a:latin typeface="Calibri"/>
                <a:ea typeface="+mn-ea"/>
                <a:cs typeface="Arial" pitchFamily="34" charset="0"/>
              </a:rPr>
              <a:t>-class models are  freely available as open source codes</a:t>
            </a:r>
            <a:endParaRPr lang="en-US" sz="2000" dirty="0">
              <a:solidFill>
                <a:srgbClr val="C00000"/>
              </a:solidFill>
              <a:latin typeface="Calibri"/>
              <a:ea typeface="+mn-ea"/>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900" b="1" i="0" u="none" strike="noStrike" cap="none" normalizeH="0" baseline="0" smtClean="0">
            <a:ln>
              <a:noFill/>
            </a:ln>
            <a:solidFill>
              <a:srgbClr val="000066"/>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30485</TotalTime>
  <Words>1663</Words>
  <Application>Microsoft Macintosh PowerPoint</Application>
  <PresentationFormat>On-screen Show (4:3)</PresentationFormat>
  <Paragraphs>192</Paragraphs>
  <Slides>44</Slides>
  <Notes>0</Notes>
  <HiddenSlides>0</HiddenSlides>
  <MMClips>1</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Ocean</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SPP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Reconnection Onset and Thin Current Sheets</dc:title>
  <dc:creator>Mikhail Sitnov</dc:creator>
  <cp:lastModifiedBy>Mikhail I. Sitnov</cp:lastModifiedBy>
  <cp:revision>849</cp:revision>
  <cp:lastPrinted>2012-08-15T22:38:02Z</cp:lastPrinted>
  <dcterms:created xsi:type="dcterms:W3CDTF">2012-08-15T22:33:56Z</dcterms:created>
  <dcterms:modified xsi:type="dcterms:W3CDTF">2012-08-15T22:42:11Z</dcterms:modified>
</cp:coreProperties>
</file>