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2.bin" ContentType="application/vnd.openxmlformats-officedocument.oleObject"/>
  <Override PartName="/ppt/notesSlides/notesSlide26.xml" ContentType="application/vnd.openxmlformats-officedocument.presentationml.notesSlide+xml"/>
  <Override PartName="/ppt/embeddings/oleObject3.bin" ContentType="application/vnd.openxmlformats-officedocument.oleObject"/>
  <Override PartName="/ppt/notesSlides/notesSlide27.xml" ContentType="application/vnd.openxmlformats-officedocument.presentationml.notesSlide+xml"/>
  <Override PartName="/ppt/embeddings/oleObject4.bin" ContentType="application/vnd.openxmlformats-officedocument.oleObject"/>
  <Override PartName="/ppt/notesSlides/notesSlide28.xml" ContentType="application/vnd.openxmlformats-officedocument.presentationml.notesSlide+xml"/>
  <Override PartName="/ppt/embeddings/oleObject5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5"/>
  </p:notesMasterIdLst>
  <p:sldIdLst>
    <p:sldId id="256" r:id="rId3"/>
    <p:sldId id="325" r:id="rId4"/>
    <p:sldId id="273" r:id="rId5"/>
    <p:sldId id="271" r:id="rId6"/>
    <p:sldId id="276" r:id="rId7"/>
    <p:sldId id="280" r:id="rId8"/>
    <p:sldId id="328" r:id="rId9"/>
    <p:sldId id="281" r:id="rId10"/>
    <p:sldId id="302" r:id="rId11"/>
    <p:sldId id="285" r:id="rId12"/>
    <p:sldId id="282" r:id="rId13"/>
    <p:sldId id="301" r:id="rId14"/>
    <p:sldId id="307" r:id="rId15"/>
    <p:sldId id="283" r:id="rId16"/>
    <p:sldId id="294" r:id="rId17"/>
    <p:sldId id="295" r:id="rId18"/>
    <p:sldId id="292" r:id="rId19"/>
    <p:sldId id="329" r:id="rId20"/>
    <p:sldId id="349" r:id="rId21"/>
    <p:sldId id="308" r:id="rId22"/>
    <p:sldId id="321" r:id="rId23"/>
    <p:sldId id="323" r:id="rId24"/>
    <p:sldId id="309" r:id="rId25"/>
    <p:sldId id="310" r:id="rId26"/>
    <p:sldId id="342" r:id="rId27"/>
    <p:sldId id="343" r:id="rId28"/>
    <p:sldId id="344" r:id="rId29"/>
    <p:sldId id="345" r:id="rId30"/>
    <p:sldId id="316" r:id="rId31"/>
    <p:sldId id="346" r:id="rId32"/>
    <p:sldId id="347" r:id="rId33"/>
    <p:sldId id="348" r:id="rId34"/>
    <p:sldId id="338" r:id="rId35"/>
    <p:sldId id="350" r:id="rId36"/>
    <p:sldId id="317" r:id="rId37"/>
    <p:sldId id="339" r:id="rId38"/>
    <p:sldId id="340" r:id="rId39"/>
    <p:sldId id="311" r:id="rId40"/>
    <p:sldId id="335" r:id="rId41"/>
    <p:sldId id="336" r:id="rId42"/>
    <p:sldId id="320" r:id="rId43"/>
    <p:sldId id="32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iqun Y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D0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horzBarState="maximized">
    <p:restoredLeft sz="16073" autoAdjust="0"/>
    <p:restoredTop sz="97265" autoAdjust="0"/>
  </p:normalViewPr>
  <p:slideViewPr>
    <p:cSldViewPr snapToGrid="0" snapToObjects="1">
      <p:cViewPr>
        <p:scale>
          <a:sx n="108" d="100"/>
          <a:sy n="108" d="100"/>
        </p:scale>
        <p:origin x="-78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Desktop\Book1%20(&#33258;&#21160;&#20445;&#23384;&#30340;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Desktop\Book1%20(&#33258;&#21160;&#20445;&#23384;&#30340;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原始数据点</c:v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</c:spPr>
          </c:marker>
          <c:trendline>
            <c:name>趋势线</c:name>
            <c:spPr>
              <a:ln w="19050">
                <a:solidFill>
                  <a:schemeClr val="accent6">
                    <a:lumMod val="75000"/>
                    <a:alpha val="79000"/>
                  </a:schemeClr>
                </a:solidFill>
              </a:ln>
            </c:spPr>
            <c:trendlineType val="power"/>
            <c:dispRSqr val="0"/>
            <c:dispEq val="0"/>
          </c:trendline>
          <c:xVal>
            <c:numRef>
              <c:f>Sheet1!$A$2:$A$381</c:f>
              <c:numCache>
                <c:formatCode>General</c:formatCode>
                <c:ptCount val="380"/>
                <c:pt idx="0">
                  <c:v>101.4</c:v>
                </c:pt>
                <c:pt idx="1">
                  <c:v>1112.0</c:v>
                </c:pt>
                <c:pt idx="2">
                  <c:v>833.8</c:v>
                </c:pt>
                <c:pt idx="3">
                  <c:v>712.6</c:v>
                </c:pt>
                <c:pt idx="4">
                  <c:v>1116.4</c:v>
                </c:pt>
                <c:pt idx="5">
                  <c:v>1366.0</c:v>
                </c:pt>
                <c:pt idx="6">
                  <c:v>749.4</c:v>
                </c:pt>
                <c:pt idx="7">
                  <c:v>292.2</c:v>
                </c:pt>
                <c:pt idx="8">
                  <c:v>68.3</c:v>
                </c:pt>
                <c:pt idx="9">
                  <c:v>884.8</c:v>
                </c:pt>
                <c:pt idx="10">
                  <c:v>871.3</c:v>
                </c:pt>
                <c:pt idx="11">
                  <c:v>424.7</c:v>
                </c:pt>
                <c:pt idx="12">
                  <c:v>386.3</c:v>
                </c:pt>
                <c:pt idx="13">
                  <c:v>680.0</c:v>
                </c:pt>
                <c:pt idx="14">
                  <c:v>427.0</c:v>
                </c:pt>
                <c:pt idx="15">
                  <c:v>679.0</c:v>
                </c:pt>
                <c:pt idx="16">
                  <c:v>653.0</c:v>
                </c:pt>
                <c:pt idx="17">
                  <c:v>634.0</c:v>
                </c:pt>
                <c:pt idx="18">
                  <c:v>1211.3</c:v>
                </c:pt>
                <c:pt idx="19">
                  <c:v>1189.0</c:v>
                </c:pt>
                <c:pt idx="20">
                  <c:v>824.0</c:v>
                </c:pt>
                <c:pt idx="21">
                  <c:v>1163.0</c:v>
                </c:pt>
                <c:pt idx="22">
                  <c:v>260.0</c:v>
                </c:pt>
                <c:pt idx="23">
                  <c:v>790.4</c:v>
                </c:pt>
                <c:pt idx="24">
                  <c:v>926.25</c:v>
                </c:pt>
                <c:pt idx="25">
                  <c:v>849.3</c:v>
                </c:pt>
                <c:pt idx="26">
                  <c:v>817.6</c:v>
                </c:pt>
                <c:pt idx="27">
                  <c:v>606.0</c:v>
                </c:pt>
                <c:pt idx="28">
                  <c:v>147.8</c:v>
                </c:pt>
                <c:pt idx="29">
                  <c:v>147.0</c:v>
                </c:pt>
                <c:pt idx="30">
                  <c:v>70.75</c:v>
                </c:pt>
                <c:pt idx="31">
                  <c:v>14.4</c:v>
                </c:pt>
                <c:pt idx="32">
                  <c:v>68.0</c:v>
                </c:pt>
                <c:pt idx="33">
                  <c:v>222.2</c:v>
                </c:pt>
                <c:pt idx="34">
                  <c:v>464.0</c:v>
                </c:pt>
                <c:pt idx="35">
                  <c:v>593.0</c:v>
                </c:pt>
                <c:pt idx="36">
                  <c:v>311.7</c:v>
                </c:pt>
                <c:pt idx="37">
                  <c:v>321.7</c:v>
                </c:pt>
                <c:pt idx="38">
                  <c:v>165.0</c:v>
                </c:pt>
                <c:pt idx="39">
                  <c:v>50.4</c:v>
                </c:pt>
                <c:pt idx="40">
                  <c:v>42.8</c:v>
                </c:pt>
                <c:pt idx="41">
                  <c:v>56.3</c:v>
                </c:pt>
                <c:pt idx="42">
                  <c:v>110.0</c:v>
                </c:pt>
                <c:pt idx="43">
                  <c:v>86.7</c:v>
                </c:pt>
                <c:pt idx="44">
                  <c:v>172.3</c:v>
                </c:pt>
                <c:pt idx="45">
                  <c:v>535.0</c:v>
                </c:pt>
                <c:pt idx="46">
                  <c:v>584.6</c:v>
                </c:pt>
                <c:pt idx="47">
                  <c:v>699.0</c:v>
                </c:pt>
                <c:pt idx="48">
                  <c:v>832.7</c:v>
                </c:pt>
                <c:pt idx="49">
                  <c:v>591.6</c:v>
                </c:pt>
                <c:pt idx="50">
                  <c:v>102.3</c:v>
                </c:pt>
                <c:pt idx="51">
                  <c:v>438.4</c:v>
                </c:pt>
                <c:pt idx="52">
                  <c:v>467.5</c:v>
                </c:pt>
                <c:pt idx="53">
                  <c:v>636.7</c:v>
                </c:pt>
                <c:pt idx="54">
                  <c:v>127.3</c:v>
                </c:pt>
                <c:pt idx="55">
                  <c:v>114.4</c:v>
                </c:pt>
                <c:pt idx="56">
                  <c:v>357.5</c:v>
                </c:pt>
                <c:pt idx="57">
                  <c:v>449.3</c:v>
                </c:pt>
                <c:pt idx="58">
                  <c:v>496.1</c:v>
                </c:pt>
                <c:pt idx="59">
                  <c:v>421.4</c:v>
                </c:pt>
                <c:pt idx="60">
                  <c:v>405.0</c:v>
                </c:pt>
                <c:pt idx="61">
                  <c:v>439.5</c:v>
                </c:pt>
                <c:pt idx="62">
                  <c:v>25.8</c:v>
                </c:pt>
                <c:pt idx="63">
                  <c:v>49.3</c:v>
                </c:pt>
                <c:pt idx="64">
                  <c:v>187.7</c:v>
                </c:pt>
                <c:pt idx="65">
                  <c:v>852.3</c:v>
                </c:pt>
                <c:pt idx="66">
                  <c:v>66.5</c:v>
                </c:pt>
                <c:pt idx="67">
                  <c:v>162.0</c:v>
                </c:pt>
                <c:pt idx="68">
                  <c:v>125.0</c:v>
                </c:pt>
                <c:pt idx="69">
                  <c:v>194.6</c:v>
                </c:pt>
                <c:pt idx="70">
                  <c:v>351.4</c:v>
                </c:pt>
                <c:pt idx="71">
                  <c:v>540.0</c:v>
                </c:pt>
                <c:pt idx="72">
                  <c:v>81.0</c:v>
                </c:pt>
                <c:pt idx="73">
                  <c:v>47.4</c:v>
                </c:pt>
                <c:pt idx="74">
                  <c:v>1139.8</c:v>
                </c:pt>
                <c:pt idx="75">
                  <c:v>630.0</c:v>
                </c:pt>
                <c:pt idx="76">
                  <c:v>205.0</c:v>
                </c:pt>
                <c:pt idx="77">
                  <c:v>525.5</c:v>
                </c:pt>
                <c:pt idx="78">
                  <c:v>451.0</c:v>
                </c:pt>
                <c:pt idx="79">
                  <c:v>304.0</c:v>
                </c:pt>
                <c:pt idx="80">
                  <c:v>442.0</c:v>
                </c:pt>
                <c:pt idx="81">
                  <c:v>233.4</c:v>
                </c:pt>
                <c:pt idx="82">
                  <c:v>200.0</c:v>
                </c:pt>
                <c:pt idx="83">
                  <c:v>193.0</c:v>
                </c:pt>
                <c:pt idx="84">
                  <c:v>64.0</c:v>
                </c:pt>
                <c:pt idx="85">
                  <c:v>23.8</c:v>
                </c:pt>
                <c:pt idx="86">
                  <c:v>69.0</c:v>
                </c:pt>
                <c:pt idx="87">
                  <c:v>187.0</c:v>
                </c:pt>
                <c:pt idx="88">
                  <c:v>79.0</c:v>
                </c:pt>
                <c:pt idx="89">
                  <c:v>29.0</c:v>
                </c:pt>
                <c:pt idx="90">
                  <c:v>206.0</c:v>
                </c:pt>
                <c:pt idx="91">
                  <c:v>109.0</c:v>
                </c:pt>
                <c:pt idx="92">
                  <c:v>46.5</c:v>
                </c:pt>
                <c:pt idx="93">
                  <c:v>38.4</c:v>
                </c:pt>
                <c:pt idx="94">
                  <c:v>342.0</c:v>
                </c:pt>
                <c:pt idx="95">
                  <c:v>52.0</c:v>
                </c:pt>
                <c:pt idx="96">
                  <c:v>128.0</c:v>
                </c:pt>
                <c:pt idx="97">
                  <c:v>285.0</c:v>
                </c:pt>
                <c:pt idx="98">
                  <c:v>176.0</c:v>
                </c:pt>
                <c:pt idx="99">
                  <c:v>422.0</c:v>
                </c:pt>
                <c:pt idx="100">
                  <c:v>184.4</c:v>
                </c:pt>
                <c:pt idx="101">
                  <c:v>181.3</c:v>
                </c:pt>
                <c:pt idx="102">
                  <c:v>67.0</c:v>
                </c:pt>
                <c:pt idx="103">
                  <c:v>87.4</c:v>
                </c:pt>
                <c:pt idx="104">
                  <c:v>99.0</c:v>
                </c:pt>
                <c:pt idx="105">
                  <c:v>85.0</c:v>
                </c:pt>
                <c:pt idx="106">
                  <c:v>317.0</c:v>
                </c:pt>
                <c:pt idx="107">
                  <c:v>193.0</c:v>
                </c:pt>
                <c:pt idx="108">
                  <c:v>416.0</c:v>
                </c:pt>
                <c:pt idx="109">
                  <c:v>69.0</c:v>
                </c:pt>
                <c:pt idx="110">
                  <c:v>473.5</c:v>
                </c:pt>
                <c:pt idx="111">
                  <c:v>364.0</c:v>
                </c:pt>
                <c:pt idx="112">
                  <c:v>477.6</c:v>
                </c:pt>
                <c:pt idx="113">
                  <c:v>754.7</c:v>
                </c:pt>
                <c:pt idx="114">
                  <c:v>362.0</c:v>
                </c:pt>
                <c:pt idx="115">
                  <c:v>466.0</c:v>
                </c:pt>
                <c:pt idx="116">
                  <c:v>265.0</c:v>
                </c:pt>
                <c:pt idx="117">
                  <c:v>127.0</c:v>
                </c:pt>
                <c:pt idx="118">
                  <c:v>654.0</c:v>
                </c:pt>
                <c:pt idx="119">
                  <c:v>263.0</c:v>
                </c:pt>
                <c:pt idx="120">
                  <c:v>329.0</c:v>
                </c:pt>
                <c:pt idx="121">
                  <c:v>970.0</c:v>
                </c:pt>
                <c:pt idx="122">
                  <c:v>808.3</c:v>
                </c:pt>
                <c:pt idx="123">
                  <c:v>261.0</c:v>
                </c:pt>
                <c:pt idx="124">
                  <c:v>202.0</c:v>
                </c:pt>
                <c:pt idx="125">
                  <c:v>300.0</c:v>
                </c:pt>
                <c:pt idx="126">
                  <c:v>336.0</c:v>
                </c:pt>
                <c:pt idx="127">
                  <c:v>149.0</c:v>
                </c:pt>
                <c:pt idx="128">
                  <c:v>127.8</c:v>
                </c:pt>
                <c:pt idx="129">
                  <c:v>340.2</c:v>
                </c:pt>
                <c:pt idx="130">
                  <c:v>126.5</c:v>
                </c:pt>
                <c:pt idx="131">
                  <c:v>306.0</c:v>
                </c:pt>
                <c:pt idx="132">
                  <c:v>88.8</c:v>
                </c:pt>
                <c:pt idx="133">
                  <c:v>375.8</c:v>
                </c:pt>
                <c:pt idx="134">
                  <c:v>311.0</c:v>
                </c:pt>
                <c:pt idx="135">
                  <c:v>362.0</c:v>
                </c:pt>
                <c:pt idx="136">
                  <c:v>50.0</c:v>
                </c:pt>
                <c:pt idx="137">
                  <c:v>62.3</c:v>
                </c:pt>
                <c:pt idx="138">
                  <c:v>502.0</c:v>
                </c:pt>
                <c:pt idx="139">
                  <c:v>215.0</c:v>
                </c:pt>
                <c:pt idx="140">
                  <c:v>731.0</c:v>
                </c:pt>
                <c:pt idx="141">
                  <c:v>918.6</c:v>
                </c:pt>
                <c:pt idx="142">
                  <c:v>828.0</c:v>
                </c:pt>
                <c:pt idx="143">
                  <c:v>1038.5</c:v>
                </c:pt>
                <c:pt idx="144">
                  <c:v>733.6</c:v>
                </c:pt>
                <c:pt idx="145">
                  <c:v>845.4</c:v>
                </c:pt>
                <c:pt idx="146">
                  <c:v>1303.0</c:v>
                </c:pt>
                <c:pt idx="147">
                  <c:v>366.5</c:v>
                </c:pt>
                <c:pt idx="148">
                  <c:v>531.0</c:v>
                </c:pt>
                <c:pt idx="149">
                  <c:v>46.6</c:v>
                </c:pt>
                <c:pt idx="150">
                  <c:v>949.0</c:v>
                </c:pt>
                <c:pt idx="151">
                  <c:v>263.0</c:v>
                </c:pt>
                <c:pt idx="152">
                  <c:v>426.0</c:v>
                </c:pt>
                <c:pt idx="153">
                  <c:v>49.2</c:v>
                </c:pt>
                <c:pt idx="154">
                  <c:v>36.3</c:v>
                </c:pt>
                <c:pt idx="155">
                  <c:v>152.5</c:v>
                </c:pt>
                <c:pt idx="156">
                  <c:v>478.0</c:v>
                </c:pt>
                <c:pt idx="157">
                  <c:v>62.2</c:v>
                </c:pt>
                <c:pt idx="158">
                  <c:v>252.0</c:v>
                </c:pt>
                <c:pt idx="159">
                  <c:v>493.3</c:v>
                </c:pt>
                <c:pt idx="160">
                  <c:v>286.0</c:v>
                </c:pt>
                <c:pt idx="161">
                  <c:v>135.4</c:v>
                </c:pt>
                <c:pt idx="162">
                  <c:v>625.0</c:v>
                </c:pt>
                <c:pt idx="163">
                  <c:v>447.4</c:v>
                </c:pt>
                <c:pt idx="164">
                  <c:v>71.75</c:v>
                </c:pt>
                <c:pt idx="165">
                  <c:v>179.5</c:v>
                </c:pt>
                <c:pt idx="166">
                  <c:v>538.0</c:v>
                </c:pt>
                <c:pt idx="167">
                  <c:v>250.0</c:v>
                </c:pt>
                <c:pt idx="168">
                  <c:v>466.7</c:v>
                </c:pt>
                <c:pt idx="169">
                  <c:v>243.0</c:v>
                </c:pt>
                <c:pt idx="170">
                  <c:v>35.2</c:v>
                </c:pt>
                <c:pt idx="171">
                  <c:v>291.0</c:v>
                </c:pt>
                <c:pt idx="172">
                  <c:v>370.0</c:v>
                </c:pt>
                <c:pt idx="173">
                  <c:v>159.4</c:v>
                </c:pt>
                <c:pt idx="174">
                  <c:v>553.0</c:v>
                </c:pt>
                <c:pt idx="175">
                  <c:v>403.2</c:v>
                </c:pt>
                <c:pt idx="176">
                  <c:v>365.3</c:v>
                </c:pt>
                <c:pt idx="177">
                  <c:v>161.0</c:v>
                </c:pt>
                <c:pt idx="178">
                  <c:v>103.0</c:v>
                </c:pt>
                <c:pt idx="179">
                  <c:v>320.0</c:v>
                </c:pt>
                <c:pt idx="180">
                  <c:v>249.0</c:v>
                </c:pt>
                <c:pt idx="181">
                  <c:v>870.0</c:v>
                </c:pt>
                <c:pt idx="182">
                  <c:v>300.0</c:v>
                </c:pt>
                <c:pt idx="183">
                  <c:v>93.0</c:v>
                </c:pt>
                <c:pt idx="184">
                  <c:v>106.0</c:v>
                </c:pt>
                <c:pt idx="185">
                  <c:v>35.33</c:v>
                </c:pt>
                <c:pt idx="186">
                  <c:v>369.0</c:v>
                </c:pt>
                <c:pt idx="187">
                  <c:v>379.0</c:v>
                </c:pt>
                <c:pt idx="188">
                  <c:v>207.3</c:v>
                </c:pt>
                <c:pt idx="189">
                  <c:v>557.3</c:v>
                </c:pt>
                <c:pt idx="190">
                  <c:v>531.0</c:v>
                </c:pt>
                <c:pt idx="191">
                  <c:v>544.0</c:v>
                </c:pt>
                <c:pt idx="192">
                  <c:v>754.0</c:v>
                </c:pt>
                <c:pt idx="193">
                  <c:v>645.2</c:v>
                </c:pt>
                <c:pt idx="194">
                  <c:v>752.3</c:v>
                </c:pt>
                <c:pt idx="195">
                  <c:v>977.0</c:v>
                </c:pt>
                <c:pt idx="196">
                  <c:v>74.5</c:v>
                </c:pt>
                <c:pt idx="197">
                  <c:v>104.0</c:v>
                </c:pt>
                <c:pt idx="198">
                  <c:v>669.0</c:v>
                </c:pt>
                <c:pt idx="199">
                  <c:v>549.0</c:v>
                </c:pt>
                <c:pt idx="200">
                  <c:v>609.6</c:v>
                </c:pt>
                <c:pt idx="201">
                  <c:v>494.0</c:v>
                </c:pt>
                <c:pt idx="202">
                  <c:v>418.0</c:v>
                </c:pt>
                <c:pt idx="203">
                  <c:v>180.0</c:v>
                </c:pt>
                <c:pt idx="204">
                  <c:v>345.0</c:v>
                </c:pt>
                <c:pt idx="205">
                  <c:v>806.75</c:v>
                </c:pt>
                <c:pt idx="206">
                  <c:v>465.0</c:v>
                </c:pt>
                <c:pt idx="207">
                  <c:v>80.0</c:v>
                </c:pt>
                <c:pt idx="208">
                  <c:v>778.4</c:v>
                </c:pt>
                <c:pt idx="209">
                  <c:v>88.5</c:v>
                </c:pt>
                <c:pt idx="210">
                  <c:v>78.3</c:v>
                </c:pt>
                <c:pt idx="211">
                  <c:v>504.0</c:v>
                </c:pt>
                <c:pt idx="212">
                  <c:v>287.3</c:v>
                </c:pt>
                <c:pt idx="213">
                  <c:v>303.0</c:v>
                </c:pt>
                <c:pt idx="214">
                  <c:v>54.7</c:v>
                </c:pt>
                <c:pt idx="215">
                  <c:v>300.0</c:v>
                </c:pt>
                <c:pt idx="216">
                  <c:v>930.0</c:v>
                </c:pt>
                <c:pt idx="217">
                  <c:v>1069.0</c:v>
                </c:pt>
                <c:pt idx="218">
                  <c:v>986.0</c:v>
                </c:pt>
                <c:pt idx="219">
                  <c:v>1122.0</c:v>
                </c:pt>
                <c:pt idx="220">
                  <c:v>529.0</c:v>
                </c:pt>
                <c:pt idx="221">
                  <c:v>277.0</c:v>
                </c:pt>
                <c:pt idx="222">
                  <c:v>733.0</c:v>
                </c:pt>
                <c:pt idx="223">
                  <c:v>627.0</c:v>
                </c:pt>
                <c:pt idx="224">
                  <c:v>431.4</c:v>
                </c:pt>
                <c:pt idx="225">
                  <c:v>146.2</c:v>
                </c:pt>
                <c:pt idx="226">
                  <c:v>530.0</c:v>
                </c:pt>
                <c:pt idx="227">
                  <c:v>327.0</c:v>
                </c:pt>
                <c:pt idx="228">
                  <c:v>75.0</c:v>
                </c:pt>
                <c:pt idx="229">
                  <c:v>499.5</c:v>
                </c:pt>
                <c:pt idx="230">
                  <c:v>426.3</c:v>
                </c:pt>
                <c:pt idx="231">
                  <c:v>786.7</c:v>
                </c:pt>
                <c:pt idx="232">
                  <c:v>479.5</c:v>
                </c:pt>
                <c:pt idx="233">
                  <c:v>242.0</c:v>
                </c:pt>
                <c:pt idx="234">
                  <c:v>614.3</c:v>
                </c:pt>
                <c:pt idx="235">
                  <c:v>574.0</c:v>
                </c:pt>
                <c:pt idx="236">
                  <c:v>350.0</c:v>
                </c:pt>
                <c:pt idx="237">
                  <c:v>106.8</c:v>
                </c:pt>
                <c:pt idx="238">
                  <c:v>983.3</c:v>
                </c:pt>
                <c:pt idx="239">
                  <c:v>401.5</c:v>
                </c:pt>
                <c:pt idx="240">
                  <c:v>397.3</c:v>
                </c:pt>
                <c:pt idx="241">
                  <c:v>321.0</c:v>
                </c:pt>
                <c:pt idx="242">
                  <c:v>71.7</c:v>
                </c:pt>
                <c:pt idx="243">
                  <c:v>312.0</c:v>
                </c:pt>
                <c:pt idx="244">
                  <c:v>320.3</c:v>
                </c:pt>
                <c:pt idx="245">
                  <c:v>637.5</c:v>
                </c:pt>
                <c:pt idx="246">
                  <c:v>235.3</c:v>
                </c:pt>
                <c:pt idx="247">
                  <c:v>500.0</c:v>
                </c:pt>
                <c:pt idx="248">
                  <c:v>510.3</c:v>
                </c:pt>
                <c:pt idx="249">
                  <c:v>577.3</c:v>
                </c:pt>
                <c:pt idx="250">
                  <c:v>293.2</c:v>
                </c:pt>
                <c:pt idx="251">
                  <c:v>494.3</c:v>
                </c:pt>
                <c:pt idx="252">
                  <c:v>218.0</c:v>
                </c:pt>
                <c:pt idx="253">
                  <c:v>100.7</c:v>
                </c:pt>
                <c:pt idx="254">
                  <c:v>84.5</c:v>
                </c:pt>
                <c:pt idx="255">
                  <c:v>326.3</c:v>
                </c:pt>
                <c:pt idx="256">
                  <c:v>542.3</c:v>
                </c:pt>
                <c:pt idx="257">
                  <c:v>289.0</c:v>
                </c:pt>
                <c:pt idx="258">
                  <c:v>553.5</c:v>
                </c:pt>
                <c:pt idx="259">
                  <c:v>404.3</c:v>
                </c:pt>
                <c:pt idx="260">
                  <c:v>561.3</c:v>
                </c:pt>
                <c:pt idx="261">
                  <c:v>155.0</c:v>
                </c:pt>
                <c:pt idx="262">
                  <c:v>403.3</c:v>
                </c:pt>
                <c:pt idx="263">
                  <c:v>270.0</c:v>
                </c:pt>
                <c:pt idx="264">
                  <c:v>363.0</c:v>
                </c:pt>
                <c:pt idx="265">
                  <c:v>125.0</c:v>
                </c:pt>
                <c:pt idx="266">
                  <c:v>70.7</c:v>
                </c:pt>
                <c:pt idx="267">
                  <c:v>101.0</c:v>
                </c:pt>
                <c:pt idx="268">
                  <c:v>156.0</c:v>
                </c:pt>
                <c:pt idx="269">
                  <c:v>145.3</c:v>
                </c:pt>
                <c:pt idx="270">
                  <c:v>368.5</c:v>
                </c:pt>
                <c:pt idx="271">
                  <c:v>540.0</c:v>
                </c:pt>
                <c:pt idx="272">
                  <c:v>574.3</c:v>
                </c:pt>
                <c:pt idx="273">
                  <c:v>412.0</c:v>
                </c:pt>
                <c:pt idx="274">
                  <c:v>338.0</c:v>
                </c:pt>
                <c:pt idx="275">
                  <c:v>343.3</c:v>
                </c:pt>
                <c:pt idx="276">
                  <c:v>90.0</c:v>
                </c:pt>
                <c:pt idx="277">
                  <c:v>95.8</c:v>
                </c:pt>
                <c:pt idx="278">
                  <c:v>47.0</c:v>
                </c:pt>
                <c:pt idx="279">
                  <c:v>186.7</c:v>
                </c:pt>
                <c:pt idx="280">
                  <c:v>379.3</c:v>
                </c:pt>
                <c:pt idx="281">
                  <c:v>605.0</c:v>
                </c:pt>
                <c:pt idx="282">
                  <c:v>630.5</c:v>
                </c:pt>
                <c:pt idx="283">
                  <c:v>1095.4</c:v>
                </c:pt>
                <c:pt idx="284">
                  <c:v>547.6</c:v>
                </c:pt>
                <c:pt idx="285">
                  <c:v>463.8</c:v>
                </c:pt>
                <c:pt idx="286">
                  <c:v>31.0</c:v>
                </c:pt>
                <c:pt idx="287">
                  <c:v>184.0</c:v>
                </c:pt>
                <c:pt idx="288">
                  <c:v>33.0</c:v>
                </c:pt>
                <c:pt idx="289">
                  <c:v>38.0</c:v>
                </c:pt>
                <c:pt idx="290">
                  <c:v>149.0</c:v>
                </c:pt>
                <c:pt idx="291">
                  <c:v>664.5</c:v>
                </c:pt>
                <c:pt idx="292">
                  <c:v>284.0</c:v>
                </c:pt>
                <c:pt idx="293">
                  <c:v>55.4</c:v>
                </c:pt>
                <c:pt idx="294">
                  <c:v>154.3</c:v>
                </c:pt>
                <c:pt idx="295">
                  <c:v>98.7</c:v>
                </c:pt>
                <c:pt idx="296">
                  <c:v>103.7</c:v>
                </c:pt>
                <c:pt idx="297">
                  <c:v>59.7</c:v>
                </c:pt>
                <c:pt idx="298">
                  <c:v>331.0</c:v>
                </c:pt>
                <c:pt idx="299">
                  <c:v>497.3</c:v>
                </c:pt>
                <c:pt idx="300">
                  <c:v>133.0</c:v>
                </c:pt>
                <c:pt idx="301">
                  <c:v>443.0</c:v>
                </c:pt>
                <c:pt idx="302">
                  <c:v>248.3</c:v>
                </c:pt>
                <c:pt idx="303">
                  <c:v>863.0</c:v>
                </c:pt>
                <c:pt idx="304">
                  <c:v>558.3</c:v>
                </c:pt>
                <c:pt idx="305">
                  <c:v>636.0</c:v>
                </c:pt>
                <c:pt idx="306">
                  <c:v>50.0</c:v>
                </c:pt>
                <c:pt idx="307">
                  <c:v>603.0</c:v>
                </c:pt>
                <c:pt idx="308">
                  <c:v>1172.3</c:v>
                </c:pt>
                <c:pt idx="309">
                  <c:v>719.0</c:v>
                </c:pt>
                <c:pt idx="310">
                  <c:v>638.5</c:v>
                </c:pt>
                <c:pt idx="311">
                  <c:v>495.5</c:v>
                </c:pt>
                <c:pt idx="312">
                  <c:v>630.0</c:v>
                </c:pt>
                <c:pt idx="313">
                  <c:v>823.0</c:v>
                </c:pt>
                <c:pt idx="314">
                  <c:v>282.0</c:v>
                </c:pt>
                <c:pt idx="315">
                  <c:v>509.0</c:v>
                </c:pt>
                <c:pt idx="316">
                  <c:v>621.0</c:v>
                </c:pt>
                <c:pt idx="317">
                  <c:v>837.0</c:v>
                </c:pt>
                <c:pt idx="318">
                  <c:v>640.5</c:v>
                </c:pt>
                <c:pt idx="319">
                  <c:v>484.0</c:v>
                </c:pt>
                <c:pt idx="320">
                  <c:v>1328.3</c:v>
                </c:pt>
                <c:pt idx="321">
                  <c:v>714.0</c:v>
                </c:pt>
                <c:pt idx="322">
                  <c:v>536.0</c:v>
                </c:pt>
                <c:pt idx="323">
                  <c:v>474.0</c:v>
                </c:pt>
                <c:pt idx="324">
                  <c:v>768.0</c:v>
                </c:pt>
                <c:pt idx="325">
                  <c:v>731.0</c:v>
                </c:pt>
                <c:pt idx="326">
                  <c:v>610.0</c:v>
                </c:pt>
                <c:pt idx="327">
                  <c:v>962.3</c:v>
                </c:pt>
                <c:pt idx="328">
                  <c:v>1122.0</c:v>
                </c:pt>
                <c:pt idx="329">
                  <c:v>1165.0</c:v>
                </c:pt>
                <c:pt idx="330">
                  <c:v>896.4</c:v>
                </c:pt>
                <c:pt idx="331">
                  <c:v>573.25</c:v>
                </c:pt>
                <c:pt idx="332">
                  <c:v>756.3</c:v>
                </c:pt>
                <c:pt idx="333">
                  <c:v>557.0</c:v>
                </c:pt>
                <c:pt idx="334">
                  <c:v>487.3</c:v>
                </c:pt>
                <c:pt idx="335">
                  <c:v>1037.7</c:v>
                </c:pt>
                <c:pt idx="336">
                  <c:v>923.5</c:v>
                </c:pt>
                <c:pt idx="337">
                  <c:v>634.0</c:v>
                </c:pt>
                <c:pt idx="338">
                  <c:v>678.5</c:v>
                </c:pt>
                <c:pt idx="339">
                  <c:v>451.0</c:v>
                </c:pt>
                <c:pt idx="340">
                  <c:v>701.4</c:v>
                </c:pt>
                <c:pt idx="341">
                  <c:v>716.5</c:v>
                </c:pt>
                <c:pt idx="342">
                  <c:v>601.4</c:v>
                </c:pt>
                <c:pt idx="343">
                  <c:v>594.0</c:v>
                </c:pt>
                <c:pt idx="344">
                  <c:v>632.0</c:v>
                </c:pt>
                <c:pt idx="345">
                  <c:v>1000.0</c:v>
                </c:pt>
                <c:pt idx="346">
                  <c:v>1184.0</c:v>
                </c:pt>
                <c:pt idx="347">
                  <c:v>802.0</c:v>
                </c:pt>
                <c:pt idx="348">
                  <c:v>1201.0</c:v>
                </c:pt>
                <c:pt idx="349">
                  <c:v>938.3</c:v>
                </c:pt>
                <c:pt idx="350">
                  <c:v>927.0</c:v>
                </c:pt>
                <c:pt idx="351">
                  <c:v>654.2</c:v>
                </c:pt>
                <c:pt idx="352">
                  <c:v>542.0</c:v>
                </c:pt>
                <c:pt idx="353">
                  <c:v>786.3</c:v>
                </c:pt>
                <c:pt idx="354">
                  <c:v>975.3</c:v>
                </c:pt>
                <c:pt idx="355">
                  <c:v>835.5</c:v>
                </c:pt>
                <c:pt idx="356">
                  <c:v>727.3</c:v>
                </c:pt>
                <c:pt idx="357">
                  <c:v>805.0</c:v>
                </c:pt>
                <c:pt idx="358">
                  <c:v>740.3</c:v>
                </c:pt>
                <c:pt idx="359">
                  <c:v>1113.25</c:v>
                </c:pt>
                <c:pt idx="360">
                  <c:v>853.3</c:v>
                </c:pt>
                <c:pt idx="361">
                  <c:v>719.0</c:v>
                </c:pt>
                <c:pt idx="362">
                  <c:v>1084.0</c:v>
                </c:pt>
                <c:pt idx="363">
                  <c:v>823.0</c:v>
                </c:pt>
                <c:pt idx="364">
                  <c:v>825.0</c:v>
                </c:pt>
                <c:pt idx="365">
                  <c:v>743.25</c:v>
                </c:pt>
                <c:pt idx="366">
                  <c:v>1019.0</c:v>
                </c:pt>
                <c:pt idx="367">
                  <c:v>1026.0</c:v>
                </c:pt>
                <c:pt idx="368">
                  <c:v>1113.3</c:v>
                </c:pt>
                <c:pt idx="369">
                  <c:v>988.3</c:v>
                </c:pt>
                <c:pt idx="370">
                  <c:v>505.5</c:v>
                </c:pt>
                <c:pt idx="371">
                  <c:v>846.0</c:v>
                </c:pt>
                <c:pt idx="372">
                  <c:v>486.0</c:v>
                </c:pt>
                <c:pt idx="373">
                  <c:v>604.3</c:v>
                </c:pt>
                <c:pt idx="374">
                  <c:v>763.3</c:v>
                </c:pt>
                <c:pt idx="375">
                  <c:v>556.3</c:v>
                </c:pt>
                <c:pt idx="376">
                  <c:v>627.7</c:v>
                </c:pt>
                <c:pt idx="377">
                  <c:v>681.7</c:v>
                </c:pt>
                <c:pt idx="378">
                  <c:v>601.0</c:v>
                </c:pt>
                <c:pt idx="379">
                  <c:v>761.8</c:v>
                </c:pt>
              </c:numCache>
            </c:numRef>
          </c:xVal>
          <c:yVal>
            <c:numRef>
              <c:f>Sheet1!$B$2:$B$381</c:f>
              <c:numCache>
                <c:formatCode>General</c:formatCode>
                <c:ptCount val="380"/>
                <c:pt idx="0">
                  <c:v>59.72000000000001</c:v>
                </c:pt>
                <c:pt idx="1">
                  <c:v>88.09</c:v>
                </c:pt>
                <c:pt idx="2">
                  <c:v>59.88</c:v>
                </c:pt>
                <c:pt idx="3">
                  <c:v>31.18</c:v>
                </c:pt>
                <c:pt idx="4">
                  <c:v>30.5</c:v>
                </c:pt>
                <c:pt idx="5">
                  <c:v>36.85</c:v>
                </c:pt>
                <c:pt idx="6">
                  <c:v>32.89</c:v>
                </c:pt>
                <c:pt idx="7">
                  <c:v>30.05</c:v>
                </c:pt>
                <c:pt idx="8">
                  <c:v>60.79000000000001</c:v>
                </c:pt>
                <c:pt idx="9">
                  <c:v>35.56851013150001</c:v>
                </c:pt>
                <c:pt idx="10">
                  <c:v>36.37362778409999</c:v>
                </c:pt>
                <c:pt idx="11">
                  <c:v>25.65726413050001</c:v>
                </c:pt>
                <c:pt idx="12">
                  <c:v>43.6774176218</c:v>
                </c:pt>
                <c:pt idx="13">
                  <c:v>21.33041340400001</c:v>
                </c:pt>
                <c:pt idx="14">
                  <c:v>45.43240993690001</c:v>
                </c:pt>
                <c:pt idx="15">
                  <c:v>31.47604787469998</c:v>
                </c:pt>
                <c:pt idx="16">
                  <c:v>32.7313865706</c:v>
                </c:pt>
                <c:pt idx="17">
                  <c:v>40.2772574227</c:v>
                </c:pt>
                <c:pt idx="18">
                  <c:v>13.2743312248</c:v>
                </c:pt>
                <c:pt idx="19">
                  <c:v>38.7220045074</c:v>
                </c:pt>
                <c:pt idx="20">
                  <c:v>42.4761460937</c:v>
                </c:pt>
                <c:pt idx="21">
                  <c:v>21.8611884264</c:v>
                </c:pt>
                <c:pt idx="22">
                  <c:v>37.9013343953</c:v>
                </c:pt>
                <c:pt idx="23">
                  <c:v>28.63627494640001</c:v>
                </c:pt>
                <c:pt idx="24">
                  <c:v>25.20305541370001</c:v>
                </c:pt>
                <c:pt idx="25">
                  <c:v>22.23111632299999</c:v>
                </c:pt>
                <c:pt idx="26">
                  <c:v>17.26114854509999</c:v>
                </c:pt>
                <c:pt idx="27">
                  <c:v>21.09491440510001</c:v>
                </c:pt>
                <c:pt idx="28">
                  <c:v>59.3791345121</c:v>
                </c:pt>
                <c:pt idx="29">
                  <c:v>25.0321835169</c:v>
                </c:pt>
                <c:pt idx="30">
                  <c:v>43.72523205850001</c:v>
                </c:pt>
                <c:pt idx="31">
                  <c:v>82.02218282299864</c:v>
                </c:pt>
                <c:pt idx="32">
                  <c:v>72.074999543</c:v>
                </c:pt>
                <c:pt idx="33">
                  <c:v>72.7247903403</c:v>
                </c:pt>
                <c:pt idx="34">
                  <c:v>44.07240954010001</c:v>
                </c:pt>
                <c:pt idx="35">
                  <c:v>25.75822817439998</c:v>
                </c:pt>
                <c:pt idx="36">
                  <c:v>35.65019683450001</c:v>
                </c:pt>
                <c:pt idx="37">
                  <c:v>27.02064158109998</c:v>
                </c:pt>
                <c:pt idx="38">
                  <c:v>30.78926128359998</c:v>
                </c:pt>
                <c:pt idx="39">
                  <c:v>53.8343170795</c:v>
                </c:pt>
                <c:pt idx="40">
                  <c:v>35.85785520529974</c:v>
                </c:pt>
                <c:pt idx="41">
                  <c:v>58.754780592</c:v>
                </c:pt>
                <c:pt idx="42">
                  <c:v>45.24</c:v>
                </c:pt>
                <c:pt idx="43">
                  <c:v>53.31</c:v>
                </c:pt>
                <c:pt idx="44">
                  <c:v>70.85</c:v>
                </c:pt>
                <c:pt idx="45">
                  <c:v>64.55</c:v>
                </c:pt>
                <c:pt idx="46">
                  <c:v>47.5</c:v>
                </c:pt>
                <c:pt idx="47">
                  <c:v>48.01</c:v>
                </c:pt>
                <c:pt idx="48">
                  <c:v>27.13000000000001</c:v>
                </c:pt>
                <c:pt idx="49">
                  <c:v>43.7</c:v>
                </c:pt>
                <c:pt idx="50">
                  <c:v>35.78</c:v>
                </c:pt>
                <c:pt idx="51">
                  <c:v>20.8</c:v>
                </c:pt>
                <c:pt idx="52">
                  <c:v>35.38</c:v>
                </c:pt>
                <c:pt idx="53">
                  <c:v>71.27</c:v>
                </c:pt>
                <c:pt idx="54">
                  <c:v>53.26000000000001</c:v>
                </c:pt>
                <c:pt idx="55">
                  <c:v>87.4</c:v>
                </c:pt>
                <c:pt idx="56">
                  <c:v>19.79</c:v>
                </c:pt>
                <c:pt idx="57">
                  <c:v>61.04</c:v>
                </c:pt>
                <c:pt idx="58">
                  <c:v>55.49</c:v>
                </c:pt>
                <c:pt idx="59">
                  <c:v>52.66000000000001</c:v>
                </c:pt>
                <c:pt idx="60">
                  <c:v>23.91999999999999</c:v>
                </c:pt>
                <c:pt idx="61">
                  <c:v>25.58</c:v>
                </c:pt>
                <c:pt idx="62">
                  <c:v>79.22</c:v>
                </c:pt>
                <c:pt idx="63">
                  <c:v>82.34</c:v>
                </c:pt>
                <c:pt idx="64">
                  <c:v>91.79</c:v>
                </c:pt>
                <c:pt idx="65">
                  <c:v>85.61</c:v>
                </c:pt>
                <c:pt idx="66">
                  <c:v>59.77</c:v>
                </c:pt>
                <c:pt idx="67">
                  <c:v>72.19</c:v>
                </c:pt>
                <c:pt idx="68">
                  <c:v>71.62</c:v>
                </c:pt>
                <c:pt idx="69">
                  <c:v>50.85</c:v>
                </c:pt>
                <c:pt idx="70">
                  <c:v>35.43</c:v>
                </c:pt>
                <c:pt idx="71">
                  <c:v>15.48</c:v>
                </c:pt>
                <c:pt idx="72">
                  <c:v>66.4</c:v>
                </c:pt>
                <c:pt idx="73">
                  <c:v>60.66000000000001</c:v>
                </c:pt>
                <c:pt idx="74">
                  <c:v>73.37</c:v>
                </c:pt>
                <c:pt idx="75">
                  <c:v>64.76</c:v>
                </c:pt>
                <c:pt idx="76">
                  <c:v>64.42</c:v>
                </c:pt>
                <c:pt idx="77">
                  <c:v>71.38</c:v>
                </c:pt>
                <c:pt idx="78">
                  <c:v>31.91</c:v>
                </c:pt>
                <c:pt idx="79">
                  <c:v>29.19</c:v>
                </c:pt>
                <c:pt idx="80">
                  <c:v>25.97</c:v>
                </c:pt>
                <c:pt idx="81">
                  <c:v>20.42</c:v>
                </c:pt>
                <c:pt idx="82">
                  <c:v>40.0</c:v>
                </c:pt>
                <c:pt idx="83">
                  <c:v>68.19</c:v>
                </c:pt>
                <c:pt idx="84">
                  <c:v>24.27</c:v>
                </c:pt>
                <c:pt idx="85">
                  <c:v>44.31</c:v>
                </c:pt>
                <c:pt idx="86">
                  <c:v>53.07</c:v>
                </c:pt>
                <c:pt idx="87">
                  <c:v>23.91999999999999</c:v>
                </c:pt>
                <c:pt idx="88">
                  <c:v>46.95</c:v>
                </c:pt>
                <c:pt idx="89">
                  <c:v>87.96000000000002</c:v>
                </c:pt>
                <c:pt idx="90">
                  <c:v>69.8</c:v>
                </c:pt>
                <c:pt idx="91">
                  <c:v>34.38</c:v>
                </c:pt>
                <c:pt idx="92">
                  <c:v>90.04</c:v>
                </c:pt>
                <c:pt idx="93">
                  <c:v>62.18</c:v>
                </c:pt>
                <c:pt idx="94">
                  <c:v>52.57</c:v>
                </c:pt>
                <c:pt idx="95">
                  <c:v>46.25</c:v>
                </c:pt>
                <c:pt idx="96">
                  <c:v>73.93</c:v>
                </c:pt>
                <c:pt idx="97">
                  <c:v>35.14</c:v>
                </c:pt>
                <c:pt idx="98">
                  <c:v>32.76000000000001</c:v>
                </c:pt>
                <c:pt idx="99">
                  <c:v>29.6</c:v>
                </c:pt>
                <c:pt idx="100">
                  <c:v>44.59</c:v>
                </c:pt>
                <c:pt idx="101">
                  <c:v>32.19000000000001</c:v>
                </c:pt>
                <c:pt idx="102">
                  <c:v>41.84</c:v>
                </c:pt>
                <c:pt idx="103">
                  <c:v>58.66000000000001</c:v>
                </c:pt>
                <c:pt idx="104">
                  <c:v>32.73000000000001</c:v>
                </c:pt>
                <c:pt idx="105">
                  <c:v>68.77</c:v>
                </c:pt>
                <c:pt idx="106">
                  <c:v>36.45</c:v>
                </c:pt>
                <c:pt idx="107">
                  <c:v>33.69000000000001</c:v>
                </c:pt>
                <c:pt idx="108">
                  <c:v>33.67</c:v>
                </c:pt>
                <c:pt idx="109">
                  <c:v>47.27</c:v>
                </c:pt>
                <c:pt idx="110">
                  <c:v>61.87</c:v>
                </c:pt>
                <c:pt idx="111">
                  <c:v>45.0</c:v>
                </c:pt>
                <c:pt idx="112">
                  <c:v>24.6</c:v>
                </c:pt>
                <c:pt idx="113">
                  <c:v>40.64</c:v>
                </c:pt>
                <c:pt idx="114">
                  <c:v>29.25</c:v>
                </c:pt>
                <c:pt idx="115">
                  <c:v>36.49</c:v>
                </c:pt>
                <c:pt idx="116">
                  <c:v>38.05</c:v>
                </c:pt>
                <c:pt idx="117">
                  <c:v>34.79000000000001</c:v>
                </c:pt>
                <c:pt idx="118">
                  <c:v>32.98</c:v>
                </c:pt>
                <c:pt idx="119">
                  <c:v>37.05</c:v>
                </c:pt>
                <c:pt idx="120">
                  <c:v>17.37</c:v>
                </c:pt>
                <c:pt idx="121">
                  <c:v>72.31</c:v>
                </c:pt>
                <c:pt idx="122">
                  <c:v>52.31</c:v>
                </c:pt>
                <c:pt idx="123">
                  <c:v>46.24</c:v>
                </c:pt>
                <c:pt idx="124">
                  <c:v>35.38</c:v>
                </c:pt>
                <c:pt idx="125">
                  <c:v>42.99</c:v>
                </c:pt>
                <c:pt idx="126">
                  <c:v>39.47</c:v>
                </c:pt>
                <c:pt idx="127">
                  <c:v>50.14</c:v>
                </c:pt>
                <c:pt idx="128">
                  <c:v>61.41</c:v>
                </c:pt>
                <c:pt idx="129">
                  <c:v>37.13</c:v>
                </c:pt>
                <c:pt idx="130">
                  <c:v>67.81</c:v>
                </c:pt>
                <c:pt idx="131">
                  <c:v>56.29000000000001</c:v>
                </c:pt>
                <c:pt idx="132">
                  <c:v>34.62000000000001</c:v>
                </c:pt>
                <c:pt idx="133">
                  <c:v>59.4</c:v>
                </c:pt>
                <c:pt idx="134">
                  <c:v>31.8</c:v>
                </c:pt>
                <c:pt idx="135">
                  <c:v>45.53</c:v>
                </c:pt>
                <c:pt idx="136">
                  <c:v>55.11</c:v>
                </c:pt>
                <c:pt idx="137">
                  <c:v>64.85</c:v>
                </c:pt>
                <c:pt idx="138">
                  <c:v>25.12</c:v>
                </c:pt>
                <c:pt idx="139">
                  <c:v>46.03</c:v>
                </c:pt>
                <c:pt idx="140">
                  <c:v>36.51</c:v>
                </c:pt>
                <c:pt idx="141">
                  <c:v>38.08</c:v>
                </c:pt>
                <c:pt idx="142">
                  <c:v>32.08</c:v>
                </c:pt>
                <c:pt idx="143">
                  <c:v>43.17</c:v>
                </c:pt>
                <c:pt idx="144">
                  <c:v>65.33</c:v>
                </c:pt>
                <c:pt idx="145">
                  <c:v>23.55</c:v>
                </c:pt>
                <c:pt idx="146">
                  <c:v>40.27</c:v>
                </c:pt>
                <c:pt idx="147">
                  <c:v>42.41</c:v>
                </c:pt>
                <c:pt idx="148">
                  <c:v>29.69</c:v>
                </c:pt>
                <c:pt idx="149">
                  <c:v>33.79000000000001</c:v>
                </c:pt>
                <c:pt idx="150">
                  <c:v>33.07</c:v>
                </c:pt>
                <c:pt idx="151">
                  <c:v>35.3</c:v>
                </c:pt>
                <c:pt idx="152">
                  <c:v>39.01</c:v>
                </c:pt>
                <c:pt idx="153">
                  <c:v>53.87</c:v>
                </c:pt>
                <c:pt idx="154">
                  <c:v>67.22</c:v>
                </c:pt>
                <c:pt idx="155">
                  <c:v>42.93</c:v>
                </c:pt>
                <c:pt idx="156">
                  <c:v>29.85</c:v>
                </c:pt>
                <c:pt idx="157">
                  <c:v>31.13000000000001</c:v>
                </c:pt>
                <c:pt idx="158">
                  <c:v>32.68</c:v>
                </c:pt>
                <c:pt idx="159">
                  <c:v>29.73</c:v>
                </c:pt>
                <c:pt idx="160">
                  <c:v>31.83000000000001</c:v>
                </c:pt>
                <c:pt idx="161">
                  <c:v>38.61</c:v>
                </c:pt>
                <c:pt idx="162">
                  <c:v>31.45</c:v>
                </c:pt>
                <c:pt idx="163">
                  <c:v>28.95</c:v>
                </c:pt>
                <c:pt idx="164">
                  <c:v>69.29</c:v>
                </c:pt>
                <c:pt idx="165">
                  <c:v>37.9</c:v>
                </c:pt>
                <c:pt idx="166">
                  <c:v>34.81</c:v>
                </c:pt>
                <c:pt idx="167">
                  <c:v>48.04</c:v>
                </c:pt>
                <c:pt idx="168">
                  <c:v>18.34</c:v>
                </c:pt>
                <c:pt idx="169">
                  <c:v>32.21</c:v>
                </c:pt>
                <c:pt idx="170">
                  <c:v>57.55</c:v>
                </c:pt>
                <c:pt idx="171">
                  <c:v>22.8</c:v>
                </c:pt>
                <c:pt idx="172">
                  <c:v>31.43</c:v>
                </c:pt>
                <c:pt idx="173">
                  <c:v>35.32</c:v>
                </c:pt>
                <c:pt idx="174">
                  <c:v>22.29</c:v>
                </c:pt>
                <c:pt idx="175">
                  <c:v>37.59</c:v>
                </c:pt>
                <c:pt idx="176">
                  <c:v>27.77</c:v>
                </c:pt>
                <c:pt idx="177">
                  <c:v>31.68</c:v>
                </c:pt>
                <c:pt idx="178">
                  <c:v>53.66000000000001</c:v>
                </c:pt>
                <c:pt idx="179">
                  <c:v>36.2</c:v>
                </c:pt>
                <c:pt idx="180">
                  <c:v>49.94</c:v>
                </c:pt>
                <c:pt idx="181">
                  <c:v>28.7</c:v>
                </c:pt>
                <c:pt idx="182">
                  <c:v>39.55</c:v>
                </c:pt>
                <c:pt idx="183">
                  <c:v>63.13</c:v>
                </c:pt>
                <c:pt idx="184">
                  <c:v>76.38</c:v>
                </c:pt>
                <c:pt idx="185">
                  <c:v>77.37</c:v>
                </c:pt>
                <c:pt idx="186">
                  <c:v>40.04</c:v>
                </c:pt>
                <c:pt idx="187">
                  <c:v>33.9</c:v>
                </c:pt>
                <c:pt idx="188">
                  <c:v>45.04</c:v>
                </c:pt>
                <c:pt idx="189">
                  <c:v>39.45</c:v>
                </c:pt>
                <c:pt idx="190">
                  <c:v>51.56</c:v>
                </c:pt>
                <c:pt idx="191">
                  <c:v>49.93</c:v>
                </c:pt>
                <c:pt idx="192">
                  <c:v>41.16000000000001</c:v>
                </c:pt>
                <c:pt idx="193">
                  <c:v>32.8</c:v>
                </c:pt>
                <c:pt idx="194">
                  <c:v>35.42</c:v>
                </c:pt>
                <c:pt idx="195">
                  <c:v>27.01</c:v>
                </c:pt>
                <c:pt idx="196">
                  <c:v>67.19</c:v>
                </c:pt>
                <c:pt idx="197">
                  <c:v>66.07</c:v>
                </c:pt>
                <c:pt idx="198">
                  <c:v>44.03</c:v>
                </c:pt>
                <c:pt idx="199">
                  <c:v>29.7</c:v>
                </c:pt>
                <c:pt idx="200">
                  <c:v>38.92</c:v>
                </c:pt>
                <c:pt idx="201">
                  <c:v>24.66</c:v>
                </c:pt>
                <c:pt idx="202">
                  <c:v>39.67</c:v>
                </c:pt>
                <c:pt idx="203">
                  <c:v>62.47</c:v>
                </c:pt>
                <c:pt idx="204">
                  <c:v>60.66000000000001</c:v>
                </c:pt>
                <c:pt idx="205">
                  <c:v>31.51</c:v>
                </c:pt>
                <c:pt idx="206">
                  <c:v>45.56</c:v>
                </c:pt>
                <c:pt idx="207">
                  <c:v>74.51</c:v>
                </c:pt>
                <c:pt idx="208">
                  <c:v>17.95</c:v>
                </c:pt>
                <c:pt idx="209">
                  <c:v>53.29000000000001</c:v>
                </c:pt>
                <c:pt idx="210">
                  <c:v>66.72</c:v>
                </c:pt>
                <c:pt idx="211">
                  <c:v>28.43</c:v>
                </c:pt>
                <c:pt idx="212">
                  <c:v>54.11</c:v>
                </c:pt>
                <c:pt idx="213">
                  <c:v>35.41</c:v>
                </c:pt>
                <c:pt idx="214">
                  <c:v>66.75</c:v>
                </c:pt>
                <c:pt idx="215">
                  <c:v>36.03</c:v>
                </c:pt>
                <c:pt idx="216">
                  <c:v>29.08</c:v>
                </c:pt>
                <c:pt idx="217">
                  <c:v>40.86</c:v>
                </c:pt>
                <c:pt idx="218">
                  <c:v>33.94</c:v>
                </c:pt>
                <c:pt idx="219">
                  <c:v>30.16</c:v>
                </c:pt>
                <c:pt idx="220">
                  <c:v>34.17</c:v>
                </c:pt>
                <c:pt idx="221">
                  <c:v>36.59</c:v>
                </c:pt>
                <c:pt idx="222">
                  <c:v>17.72</c:v>
                </c:pt>
                <c:pt idx="223">
                  <c:v>35.58</c:v>
                </c:pt>
                <c:pt idx="224">
                  <c:v>30.71</c:v>
                </c:pt>
                <c:pt idx="225">
                  <c:v>42.9</c:v>
                </c:pt>
                <c:pt idx="226">
                  <c:v>36.1</c:v>
                </c:pt>
                <c:pt idx="227">
                  <c:v>30.12</c:v>
                </c:pt>
                <c:pt idx="228">
                  <c:v>63.33</c:v>
                </c:pt>
                <c:pt idx="229">
                  <c:v>36.48</c:v>
                </c:pt>
                <c:pt idx="230">
                  <c:v>37.84</c:v>
                </c:pt>
                <c:pt idx="231">
                  <c:v>19.2</c:v>
                </c:pt>
                <c:pt idx="232">
                  <c:v>36.45</c:v>
                </c:pt>
                <c:pt idx="233">
                  <c:v>33.89</c:v>
                </c:pt>
                <c:pt idx="234">
                  <c:v>29.45</c:v>
                </c:pt>
                <c:pt idx="235">
                  <c:v>20.31</c:v>
                </c:pt>
                <c:pt idx="236">
                  <c:v>37.68</c:v>
                </c:pt>
                <c:pt idx="237">
                  <c:v>65.02</c:v>
                </c:pt>
                <c:pt idx="238">
                  <c:v>15.1</c:v>
                </c:pt>
                <c:pt idx="239">
                  <c:v>25.86</c:v>
                </c:pt>
                <c:pt idx="240">
                  <c:v>25.18</c:v>
                </c:pt>
                <c:pt idx="241">
                  <c:v>13.25</c:v>
                </c:pt>
                <c:pt idx="242">
                  <c:v>24.36</c:v>
                </c:pt>
                <c:pt idx="243">
                  <c:v>27.88</c:v>
                </c:pt>
                <c:pt idx="244">
                  <c:v>33.34</c:v>
                </c:pt>
                <c:pt idx="245">
                  <c:v>27.3</c:v>
                </c:pt>
                <c:pt idx="246">
                  <c:v>29.53</c:v>
                </c:pt>
                <c:pt idx="247">
                  <c:v>32.75</c:v>
                </c:pt>
                <c:pt idx="248">
                  <c:v>18.32999999999999</c:v>
                </c:pt>
                <c:pt idx="249">
                  <c:v>27.13000000000001</c:v>
                </c:pt>
                <c:pt idx="250">
                  <c:v>36.78</c:v>
                </c:pt>
                <c:pt idx="251">
                  <c:v>16.59</c:v>
                </c:pt>
                <c:pt idx="252">
                  <c:v>27.47999999999999</c:v>
                </c:pt>
                <c:pt idx="253">
                  <c:v>60.41</c:v>
                </c:pt>
                <c:pt idx="254">
                  <c:v>29.14</c:v>
                </c:pt>
                <c:pt idx="255">
                  <c:v>20.5</c:v>
                </c:pt>
                <c:pt idx="256">
                  <c:v>31.67</c:v>
                </c:pt>
                <c:pt idx="257">
                  <c:v>28.77</c:v>
                </c:pt>
                <c:pt idx="258">
                  <c:v>7.51</c:v>
                </c:pt>
                <c:pt idx="259">
                  <c:v>22.27</c:v>
                </c:pt>
                <c:pt idx="260">
                  <c:v>19.27</c:v>
                </c:pt>
                <c:pt idx="261">
                  <c:v>20.87</c:v>
                </c:pt>
                <c:pt idx="262">
                  <c:v>27.41999999999999</c:v>
                </c:pt>
                <c:pt idx="263">
                  <c:v>26.32</c:v>
                </c:pt>
                <c:pt idx="264">
                  <c:v>17.13000000000001</c:v>
                </c:pt>
                <c:pt idx="265">
                  <c:v>44.86</c:v>
                </c:pt>
                <c:pt idx="266">
                  <c:v>65.66</c:v>
                </c:pt>
                <c:pt idx="267">
                  <c:v>54.44</c:v>
                </c:pt>
                <c:pt idx="268">
                  <c:v>58.07</c:v>
                </c:pt>
                <c:pt idx="269">
                  <c:v>80.86</c:v>
                </c:pt>
                <c:pt idx="270">
                  <c:v>45.31</c:v>
                </c:pt>
                <c:pt idx="271">
                  <c:v>28.54</c:v>
                </c:pt>
                <c:pt idx="272">
                  <c:v>25.9</c:v>
                </c:pt>
                <c:pt idx="273">
                  <c:v>29.82</c:v>
                </c:pt>
                <c:pt idx="274">
                  <c:v>36.78</c:v>
                </c:pt>
                <c:pt idx="275">
                  <c:v>34.22000000000001</c:v>
                </c:pt>
                <c:pt idx="276">
                  <c:v>43.38</c:v>
                </c:pt>
                <c:pt idx="277">
                  <c:v>45.46</c:v>
                </c:pt>
                <c:pt idx="278">
                  <c:v>68.11</c:v>
                </c:pt>
                <c:pt idx="279">
                  <c:v>40.8</c:v>
                </c:pt>
                <c:pt idx="280">
                  <c:v>23.0</c:v>
                </c:pt>
                <c:pt idx="281">
                  <c:v>19.21</c:v>
                </c:pt>
                <c:pt idx="282">
                  <c:v>29.97999999999999</c:v>
                </c:pt>
                <c:pt idx="283">
                  <c:v>31.73</c:v>
                </c:pt>
                <c:pt idx="284">
                  <c:v>48.31</c:v>
                </c:pt>
                <c:pt idx="285">
                  <c:v>56.66000000000001</c:v>
                </c:pt>
                <c:pt idx="286">
                  <c:v>86.33</c:v>
                </c:pt>
                <c:pt idx="287">
                  <c:v>76.29</c:v>
                </c:pt>
                <c:pt idx="288">
                  <c:v>85.77</c:v>
                </c:pt>
                <c:pt idx="289">
                  <c:v>86.86</c:v>
                </c:pt>
                <c:pt idx="290">
                  <c:v>89.1</c:v>
                </c:pt>
                <c:pt idx="291">
                  <c:v>51.12000000000001</c:v>
                </c:pt>
                <c:pt idx="292">
                  <c:v>22.16</c:v>
                </c:pt>
                <c:pt idx="293">
                  <c:v>55.39</c:v>
                </c:pt>
                <c:pt idx="294">
                  <c:v>55.46</c:v>
                </c:pt>
                <c:pt idx="295">
                  <c:v>69.71</c:v>
                </c:pt>
                <c:pt idx="296">
                  <c:v>66.75</c:v>
                </c:pt>
                <c:pt idx="297">
                  <c:v>67.66</c:v>
                </c:pt>
                <c:pt idx="298">
                  <c:v>28.91</c:v>
                </c:pt>
                <c:pt idx="299">
                  <c:v>29.77</c:v>
                </c:pt>
                <c:pt idx="300">
                  <c:v>37.64</c:v>
                </c:pt>
                <c:pt idx="301">
                  <c:v>33.08</c:v>
                </c:pt>
                <c:pt idx="302">
                  <c:v>46.9</c:v>
                </c:pt>
                <c:pt idx="303">
                  <c:v>40.97</c:v>
                </c:pt>
                <c:pt idx="304">
                  <c:v>18.73999999999999</c:v>
                </c:pt>
                <c:pt idx="305">
                  <c:v>26.71</c:v>
                </c:pt>
                <c:pt idx="306">
                  <c:v>38.69000000000001</c:v>
                </c:pt>
                <c:pt idx="307">
                  <c:v>38.08</c:v>
                </c:pt>
                <c:pt idx="308">
                  <c:v>32.08</c:v>
                </c:pt>
                <c:pt idx="309">
                  <c:v>22.59</c:v>
                </c:pt>
                <c:pt idx="310">
                  <c:v>32.85</c:v>
                </c:pt>
                <c:pt idx="311">
                  <c:v>36.81</c:v>
                </c:pt>
                <c:pt idx="312">
                  <c:v>43.65</c:v>
                </c:pt>
                <c:pt idx="313">
                  <c:v>59.42</c:v>
                </c:pt>
                <c:pt idx="314">
                  <c:v>51.1</c:v>
                </c:pt>
                <c:pt idx="315">
                  <c:v>76.63</c:v>
                </c:pt>
                <c:pt idx="316">
                  <c:v>44.19000000000001</c:v>
                </c:pt>
                <c:pt idx="317">
                  <c:v>36.2</c:v>
                </c:pt>
                <c:pt idx="318">
                  <c:v>45.51</c:v>
                </c:pt>
                <c:pt idx="319">
                  <c:v>39.43</c:v>
                </c:pt>
                <c:pt idx="320">
                  <c:v>38.87</c:v>
                </c:pt>
                <c:pt idx="321">
                  <c:v>29.29</c:v>
                </c:pt>
                <c:pt idx="322">
                  <c:v>26.5</c:v>
                </c:pt>
                <c:pt idx="323">
                  <c:v>34.43</c:v>
                </c:pt>
                <c:pt idx="324">
                  <c:v>58.09</c:v>
                </c:pt>
                <c:pt idx="325">
                  <c:v>61.1</c:v>
                </c:pt>
                <c:pt idx="326">
                  <c:v>69.27</c:v>
                </c:pt>
                <c:pt idx="327">
                  <c:v>27.75</c:v>
                </c:pt>
                <c:pt idx="328">
                  <c:v>30.84</c:v>
                </c:pt>
                <c:pt idx="329">
                  <c:v>32.52</c:v>
                </c:pt>
                <c:pt idx="330">
                  <c:v>39.43</c:v>
                </c:pt>
                <c:pt idx="331">
                  <c:v>23.23</c:v>
                </c:pt>
                <c:pt idx="332">
                  <c:v>34.64</c:v>
                </c:pt>
                <c:pt idx="333">
                  <c:v>26.95999999999999</c:v>
                </c:pt>
                <c:pt idx="334">
                  <c:v>26.97999999999999</c:v>
                </c:pt>
                <c:pt idx="335">
                  <c:v>44.1</c:v>
                </c:pt>
                <c:pt idx="336">
                  <c:v>72.67999999999998</c:v>
                </c:pt>
                <c:pt idx="337">
                  <c:v>50.33</c:v>
                </c:pt>
                <c:pt idx="338">
                  <c:v>72.06</c:v>
                </c:pt>
                <c:pt idx="339">
                  <c:v>39.43</c:v>
                </c:pt>
                <c:pt idx="340">
                  <c:v>32.82</c:v>
                </c:pt>
                <c:pt idx="341">
                  <c:v>14.95</c:v>
                </c:pt>
                <c:pt idx="342">
                  <c:v>25.68</c:v>
                </c:pt>
                <c:pt idx="343">
                  <c:v>26.11000000000001</c:v>
                </c:pt>
                <c:pt idx="344">
                  <c:v>31.75</c:v>
                </c:pt>
                <c:pt idx="345">
                  <c:v>34.05</c:v>
                </c:pt>
                <c:pt idx="346">
                  <c:v>70.75</c:v>
                </c:pt>
                <c:pt idx="347">
                  <c:v>41.21</c:v>
                </c:pt>
                <c:pt idx="348">
                  <c:v>31.84</c:v>
                </c:pt>
                <c:pt idx="349">
                  <c:v>28.06</c:v>
                </c:pt>
                <c:pt idx="350">
                  <c:v>30.04</c:v>
                </c:pt>
                <c:pt idx="351">
                  <c:v>37.74</c:v>
                </c:pt>
                <c:pt idx="352">
                  <c:v>50.94</c:v>
                </c:pt>
                <c:pt idx="353">
                  <c:v>32.47</c:v>
                </c:pt>
                <c:pt idx="354">
                  <c:v>28.67</c:v>
                </c:pt>
                <c:pt idx="355">
                  <c:v>25.88</c:v>
                </c:pt>
                <c:pt idx="356">
                  <c:v>32.9</c:v>
                </c:pt>
                <c:pt idx="357">
                  <c:v>24.31000000000001</c:v>
                </c:pt>
                <c:pt idx="358">
                  <c:v>64.51</c:v>
                </c:pt>
                <c:pt idx="359">
                  <c:v>35.9</c:v>
                </c:pt>
                <c:pt idx="360">
                  <c:v>29.21</c:v>
                </c:pt>
                <c:pt idx="361">
                  <c:v>15.09</c:v>
                </c:pt>
                <c:pt idx="362">
                  <c:v>29.64</c:v>
                </c:pt>
                <c:pt idx="363">
                  <c:v>34.56</c:v>
                </c:pt>
                <c:pt idx="364">
                  <c:v>22.41</c:v>
                </c:pt>
                <c:pt idx="365">
                  <c:v>36.99</c:v>
                </c:pt>
                <c:pt idx="366">
                  <c:v>35.09</c:v>
                </c:pt>
                <c:pt idx="367">
                  <c:v>12.14</c:v>
                </c:pt>
                <c:pt idx="368">
                  <c:v>39.92</c:v>
                </c:pt>
                <c:pt idx="369">
                  <c:v>40.17</c:v>
                </c:pt>
                <c:pt idx="370">
                  <c:v>39.94</c:v>
                </c:pt>
                <c:pt idx="371">
                  <c:v>27.3</c:v>
                </c:pt>
                <c:pt idx="372">
                  <c:v>23.37</c:v>
                </c:pt>
                <c:pt idx="373">
                  <c:v>20.06</c:v>
                </c:pt>
                <c:pt idx="374">
                  <c:v>31.25999999999999</c:v>
                </c:pt>
                <c:pt idx="375">
                  <c:v>23.08</c:v>
                </c:pt>
                <c:pt idx="376">
                  <c:v>25.06</c:v>
                </c:pt>
                <c:pt idx="377">
                  <c:v>57.22000000000001</c:v>
                </c:pt>
                <c:pt idx="378">
                  <c:v>29.84</c:v>
                </c:pt>
                <c:pt idx="379">
                  <c:v>26.14</c:v>
                </c:pt>
              </c:numCache>
            </c:numRef>
          </c:yVal>
          <c:smooth val="0"/>
        </c:ser>
        <c:ser>
          <c:idx val="2"/>
          <c:order val="1"/>
          <c:tx>
            <c:v>平均值线</c:v>
          </c:tx>
          <c:spPr>
            <a:ln w="38100"/>
          </c:spPr>
          <c:marker>
            <c:symbol val="none"/>
          </c:marker>
          <c:xVal>
            <c:numRef>
              <c:f>Sheet1!$N$1:$N$36</c:f>
              <c:numCache>
                <c:formatCode>General</c:formatCode>
                <c:ptCount val="36"/>
                <c:pt idx="0">
                  <c:v>20.0</c:v>
                </c:pt>
                <c:pt idx="1">
                  <c:v>40.0</c:v>
                </c:pt>
                <c:pt idx="2">
                  <c:v>80.0</c:v>
                </c:pt>
                <c:pt idx="3">
                  <c:v>120.0</c:v>
                </c:pt>
                <c:pt idx="4">
                  <c:v>160.0</c:v>
                </c:pt>
                <c:pt idx="5">
                  <c:v>200.0</c:v>
                </c:pt>
                <c:pt idx="6">
                  <c:v>240.0</c:v>
                </c:pt>
                <c:pt idx="7">
                  <c:v>280.0</c:v>
                </c:pt>
                <c:pt idx="8">
                  <c:v>320.0</c:v>
                </c:pt>
                <c:pt idx="9">
                  <c:v>360.0</c:v>
                </c:pt>
                <c:pt idx="10">
                  <c:v>400.0</c:v>
                </c:pt>
                <c:pt idx="11">
                  <c:v>440.0</c:v>
                </c:pt>
                <c:pt idx="12">
                  <c:v>480.0</c:v>
                </c:pt>
                <c:pt idx="13">
                  <c:v>520.0</c:v>
                </c:pt>
                <c:pt idx="14">
                  <c:v>560.0</c:v>
                </c:pt>
                <c:pt idx="15">
                  <c:v>600.0</c:v>
                </c:pt>
                <c:pt idx="16">
                  <c:v>640.0</c:v>
                </c:pt>
                <c:pt idx="17">
                  <c:v>680.0</c:v>
                </c:pt>
                <c:pt idx="18">
                  <c:v>720.0</c:v>
                </c:pt>
                <c:pt idx="19">
                  <c:v>760.0</c:v>
                </c:pt>
                <c:pt idx="20">
                  <c:v>800.0</c:v>
                </c:pt>
                <c:pt idx="21">
                  <c:v>840.0</c:v>
                </c:pt>
                <c:pt idx="22">
                  <c:v>880.0</c:v>
                </c:pt>
                <c:pt idx="23">
                  <c:v>920.0</c:v>
                </c:pt>
                <c:pt idx="24">
                  <c:v>960.0</c:v>
                </c:pt>
                <c:pt idx="25">
                  <c:v>1000.0</c:v>
                </c:pt>
                <c:pt idx="26">
                  <c:v>1040.0</c:v>
                </c:pt>
                <c:pt idx="27">
                  <c:v>1080.0</c:v>
                </c:pt>
                <c:pt idx="28">
                  <c:v>1120.0</c:v>
                </c:pt>
                <c:pt idx="29">
                  <c:v>1160.0</c:v>
                </c:pt>
                <c:pt idx="30">
                  <c:v>1200.0</c:v>
                </c:pt>
                <c:pt idx="31">
                  <c:v>1240.0</c:v>
                </c:pt>
                <c:pt idx="32">
                  <c:v>1280.0</c:v>
                </c:pt>
                <c:pt idx="33">
                  <c:v>1320.0</c:v>
                </c:pt>
                <c:pt idx="34">
                  <c:v>1360.0</c:v>
                </c:pt>
                <c:pt idx="35">
                  <c:v>1400.0</c:v>
                </c:pt>
              </c:numCache>
            </c:numRef>
          </c:xVal>
          <c:yVal>
            <c:numRef>
              <c:f>Sheet1!$P$1:$P$36</c:f>
              <c:numCache>
                <c:formatCode>General</c:formatCode>
                <c:ptCount val="36"/>
                <c:pt idx="0">
                  <c:v>74.25383480209007</c:v>
                </c:pt>
                <c:pt idx="1">
                  <c:v>60.47044016593834</c:v>
                </c:pt>
                <c:pt idx="2">
                  <c:v>55.5746874469877</c:v>
                </c:pt>
                <c:pt idx="3">
                  <c:v>53.81457540974989</c:v>
                </c:pt>
                <c:pt idx="4">
                  <c:v>50.94433998142161</c:v>
                </c:pt>
                <c:pt idx="5">
                  <c:v>48.14515583168846</c:v>
                </c:pt>
                <c:pt idx="6">
                  <c:v>41.45164203343599</c:v>
                </c:pt>
                <c:pt idx="7">
                  <c:v>37.00883427969089</c:v>
                </c:pt>
                <c:pt idx="8">
                  <c:v>34.56724551154439</c:v>
                </c:pt>
                <c:pt idx="9">
                  <c:v>34.44226864009664</c:v>
                </c:pt>
                <c:pt idx="10">
                  <c:v>34.08184166739255</c:v>
                </c:pt>
                <c:pt idx="11">
                  <c:v>35.0468259884559</c:v>
                </c:pt>
                <c:pt idx="12">
                  <c:v>35.89673968303332</c:v>
                </c:pt>
                <c:pt idx="13">
                  <c:v>34.6451351351352</c:v>
                </c:pt>
                <c:pt idx="14">
                  <c:v>33.34227427248</c:v>
                </c:pt>
                <c:pt idx="15">
                  <c:v>34.55220000006875</c:v>
                </c:pt>
                <c:pt idx="16">
                  <c:v>37.8345460508212</c:v>
                </c:pt>
                <c:pt idx="17">
                  <c:v>36.27376932496112</c:v>
                </c:pt>
                <c:pt idx="18">
                  <c:v>37.548</c:v>
                </c:pt>
                <c:pt idx="19">
                  <c:v>37.55559341823157</c:v>
                </c:pt>
                <c:pt idx="20">
                  <c:v>34.30397950405712</c:v>
                </c:pt>
                <c:pt idx="21">
                  <c:v>36.39009267026817</c:v>
                </c:pt>
                <c:pt idx="22">
                  <c:v>37.00211402169091</c:v>
                </c:pt>
                <c:pt idx="23">
                  <c:v>36.80128506057778</c:v>
                </c:pt>
                <c:pt idx="24">
                  <c:v>35.50950395812144</c:v>
                </c:pt>
                <c:pt idx="25">
                  <c:v>34.45833333333334</c:v>
                </c:pt>
                <c:pt idx="26">
                  <c:v>35.072</c:v>
                </c:pt>
                <c:pt idx="27">
                  <c:v>42.37714285714284</c:v>
                </c:pt>
                <c:pt idx="28">
                  <c:v>43.35</c:v>
                </c:pt>
                <c:pt idx="29">
                  <c:v>41.287899116725</c:v>
                </c:pt>
                <c:pt idx="30">
                  <c:v>34.43536059408572</c:v>
                </c:pt>
                <c:pt idx="31">
                  <c:v>22.55716561240001</c:v>
                </c:pt>
                <c:pt idx="32">
                  <c:v>40.27</c:v>
                </c:pt>
                <c:pt idx="33">
                  <c:v>39.57</c:v>
                </c:pt>
                <c:pt idx="34">
                  <c:v>37.86</c:v>
                </c:pt>
                <c:pt idx="35">
                  <c:v>36.85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223064"/>
        <c:axId val="-2127225784"/>
      </c:scatterChart>
      <c:valAx>
        <c:axId val="-2127223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lang="en-US" altLang="zh-CN" sz="1400" dirty="0" smtClean="0">
                    <a:solidFill>
                      <a:srgbClr val="FFFFFF"/>
                    </a:solidFill>
                  </a:rPr>
                  <a:t>AE</a:t>
                </a:r>
                <a:r>
                  <a:rPr lang="zh-CN" altLang="en-US" sz="1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altLang="zh-CN" sz="1400" dirty="0">
                    <a:solidFill>
                      <a:srgbClr val="FFFFFF"/>
                    </a:solidFill>
                  </a:rPr>
                  <a:t>[</a:t>
                </a:r>
                <a:r>
                  <a:rPr lang="en-US" altLang="zh-CN" sz="1400" dirty="0" err="1">
                    <a:solidFill>
                      <a:srgbClr val="FFFFFF"/>
                    </a:solidFill>
                  </a:rPr>
                  <a:t>nT</a:t>
                </a:r>
                <a:r>
                  <a:rPr lang="en-US" altLang="zh-CN" sz="1400" dirty="0">
                    <a:solidFill>
                      <a:srgbClr val="FFFFFF"/>
                    </a:solidFill>
                  </a:rPr>
                  <a:t>]</a:t>
                </a:r>
                <a:endParaRPr lang="zh-CN" altLang="en-US" sz="1400" dirty="0">
                  <a:solidFill>
                    <a:srgbClr val="FFFFFF"/>
                  </a:solidFill>
                </a:endParaRPr>
              </a:p>
            </c:rich>
          </c:tx>
          <c:layout>
            <c:manualLayout>
              <c:xMode val="edge"/>
              <c:yMode val="edge"/>
              <c:x val="0.527119003536419"/>
              <c:y val="0.869381186299173"/>
            </c:manualLayout>
          </c:layout>
          <c:overlay val="0"/>
          <c:spPr>
            <a:noFill/>
          </c:spPr>
        </c:title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>
                <a:solidFill>
                  <a:srgbClr val="FFFFFF"/>
                </a:solidFill>
              </a:defRPr>
            </a:pPr>
            <a:endParaRPr lang="zh-CN"/>
          </a:p>
        </c:txPr>
        <c:crossAx val="-2127225784"/>
        <c:crosses val="autoZero"/>
        <c:crossBetween val="midCat"/>
      </c:valAx>
      <c:valAx>
        <c:axId val="-21272257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 altLang="zh-CN" dirty="0" smtClean="0">
                  <a:solidFill>
                    <a:srgbClr val="FFFFFF"/>
                  </a:solidFill>
                </a:endParaRPr>
              </a:p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lang="en-US" altLang="zh-CN" sz="14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[</a:t>
                </a:r>
                <a:r>
                  <a:rPr lang="en-US" altLang="zh-CN" sz="1400" dirty="0">
                    <a:solidFill>
                      <a:srgbClr val="FFFFFF"/>
                    </a:solidFill>
                    <a:latin typeface="Arial"/>
                    <a:cs typeface="Arial"/>
                  </a:rPr>
                  <a:t>%]</a:t>
                </a:r>
                <a:endParaRPr lang="zh-CN" altLang="en-US" sz="14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0.0537640419221941"/>
              <c:y val="0.306439739203453"/>
            </c:manualLayout>
          </c:layout>
          <c:overlay val="0"/>
          <c:spPr>
            <a:noFill/>
          </c:spPr>
        </c:title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>
                <a:solidFill>
                  <a:srgbClr val="FFFFFF"/>
                </a:solidFill>
              </a:defRPr>
            </a:pPr>
            <a:endParaRPr lang="zh-CN"/>
          </a:p>
        </c:txPr>
        <c:crossAx val="-212722306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287822483077"/>
          <c:y val="0.0459051614309104"/>
          <c:w val="0.567680445883413"/>
          <c:h val="0.852820506877468"/>
        </c:manualLayout>
      </c:layout>
      <c:scatterChart>
        <c:scatterStyle val="lineMarker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离子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3"/>
            <c:spPr>
              <a:solidFill>
                <a:srgbClr val="FF0000">
                  <a:alpha val="62000"/>
                </a:srgbClr>
              </a:solidFill>
              <a:ln>
                <a:noFill/>
              </a:ln>
            </c:spPr>
          </c:marker>
          <c:trendline>
            <c:name>离子趋势线</c:name>
            <c:spPr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c:spPr>
            <c:trendlineType val="linear"/>
            <c:dispRSqr val="0"/>
            <c:dispEq val="0"/>
          </c:trendline>
          <c:xVal>
            <c:numRef>
              <c:f>Sheet1!$A$2:$A$381</c:f>
              <c:numCache>
                <c:formatCode>General</c:formatCode>
                <c:ptCount val="380"/>
                <c:pt idx="0">
                  <c:v>101.4</c:v>
                </c:pt>
                <c:pt idx="1">
                  <c:v>1112.0</c:v>
                </c:pt>
                <c:pt idx="2">
                  <c:v>833.8</c:v>
                </c:pt>
                <c:pt idx="3">
                  <c:v>712.6</c:v>
                </c:pt>
                <c:pt idx="4">
                  <c:v>1116.4</c:v>
                </c:pt>
                <c:pt idx="5">
                  <c:v>1366.0</c:v>
                </c:pt>
                <c:pt idx="6">
                  <c:v>749.4</c:v>
                </c:pt>
                <c:pt idx="7">
                  <c:v>292.2</c:v>
                </c:pt>
                <c:pt idx="8">
                  <c:v>68.3</c:v>
                </c:pt>
                <c:pt idx="9">
                  <c:v>884.8</c:v>
                </c:pt>
                <c:pt idx="10">
                  <c:v>871.3</c:v>
                </c:pt>
                <c:pt idx="11">
                  <c:v>424.7</c:v>
                </c:pt>
                <c:pt idx="12">
                  <c:v>386.3</c:v>
                </c:pt>
                <c:pt idx="13">
                  <c:v>680.0</c:v>
                </c:pt>
                <c:pt idx="14">
                  <c:v>427.0</c:v>
                </c:pt>
                <c:pt idx="15">
                  <c:v>679.0</c:v>
                </c:pt>
                <c:pt idx="16">
                  <c:v>653.0</c:v>
                </c:pt>
                <c:pt idx="17">
                  <c:v>634.0</c:v>
                </c:pt>
                <c:pt idx="18">
                  <c:v>1211.3</c:v>
                </c:pt>
                <c:pt idx="19">
                  <c:v>1189.0</c:v>
                </c:pt>
                <c:pt idx="20">
                  <c:v>824.0</c:v>
                </c:pt>
                <c:pt idx="21">
                  <c:v>1163.0</c:v>
                </c:pt>
                <c:pt idx="22">
                  <c:v>260.0</c:v>
                </c:pt>
                <c:pt idx="23">
                  <c:v>790.4</c:v>
                </c:pt>
                <c:pt idx="24">
                  <c:v>926.25</c:v>
                </c:pt>
                <c:pt idx="25">
                  <c:v>849.3</c:v>
                </c:pt>
                <c:pt idx="26">
                  <c:v>817.6</c:v>
                </c:pt>
                <c:pt idx="27">
                  <c:v>606.0</c:v>
                </c:pt>
                <c:pt idx="28">
                  <c:v>147.8</c:v>
                </c:pt>
                <c:pt idx="29">
                  <c:v>147.0</c:v>
                </c:pt>
                <c:pt idx="30">
                  <c:v>70.75</c:v>
                </c:pt>
                <c:pt idx="31">
                  <c:v>14.4</c:v>
                </c:pt>
                <c:pt idx="32">
                  <c:v>68.0</c:v>
                </c:pt>
                <c:pt idx="33">
                  <c:v>222.2</c:v>
                </c:pt>
                <c:pt idx="34">
                  <c:v>464.0</c:v>
                </c:pt>
                <c:pt idx="35">
                  <c:v>593.0</c:v>
                </c:pt>
                <c:pt idx="36">
                  <c:v>311.7</c:v>
                </c:pt>
                <c:pt idx="37">
                  <c:v>321.7</c:v>
                </c:pt>
                <c:pt idx="38">
                  <c:v>165.0</c:v>
                </c:pt>
                <c:pt idx="39">
                  <c:v>50.4</c:v>
                </c:pt>
                <c:pt idx="40">
                  <c:v>42.8</c:v>
                </c:pt>
                <c:pt idx="41">
                  <c:v>56.3</c:v>
                </c:pt>
                <c:pt idx="42">
                  <c:v>110.0</c:v>
                </c:pt>
                <c:pt idx="43">
                  <c:v>86.7</c:v>
                </c:pt>
                <c:pt idx="44">
                  <c:v>172.3</c:v>
                </c:pt>
                <c:pt idx="45">
                  <c:v>535.0</c:v>
                </c:pt>
                <c:pt idx="46">
                  <c:v>584.6</c:v>
                </c:pt>
                <c:pt idx="47">
                  <c:v>699.0</c:v>
                </c:pt>
                <c:pt idx="48">
                  <c:v>832.7</c:v>
                </c:pt>
                <c:pt idx="49">
                  <c:v>591.6</c:v>
                </c:pt>
                <c:pt idx="50">
                  <c:v>102.3</c:v>
                </c:pt>
                <c:pt idx="51">
                  <c:v>438.4</c:v>
                </c:pt>
                <c:pt idx="52">
                  <c:v>467.5</c:v>
                </c:pt>
                <c:pt idx="53">
                  <c:v>636.7</c:v>
                </c:pt>
                <c:pt idx="54">
                  <c:v>127.3</c:v>
                </c:pt>
                <c:pt idx="55">
                  <c:v>114.4</c:v>
                </c:pt>
                <c:pt idx="56">
                  <c:v>357.5</c:v>
                </c:pt>
                <c:pt idx="57">
                  <c:v>449.3</c:v>
                </c:pt>
                <c:pt idx="58">
                  <c:v>496.1</c:v>
                </c:pt>
                <c:pt idx="59">
                  <c:v>421.4</c:v>
                </c:pt>
                <c:pt idx="60">
                  <c:v>405.0</c:v>
                </c:pt>
                <c:pt idx="61">
                  <c:v>439.5</c:v>
                </c:pt>
                <c:pt idx="62">
                  <c:v>25.8</c:v>
                </c:pt>
                <c:pt idx="63">
                  <c:v>49.3</c:v>
                </c:pt>
                <c:pt idx="64">
                  <c:v>187.7</c:v>
                </c:pt>
                <c:pt idx="65">
                  <c:v>852.3</c:v>
                </c:pt>
                <c:pt idx="66">
                  <c:v>66.5</c:v>
                </c:pt>
                <c:pt idx="67">
                  <c:v>162.0</c:v>
                </c:pt>
                <c:pt idx="68">
                  <c:v>125.0</c:v>
                </c:pt>
                <c:pt idx="69">
                  <c:v>194.6</c:v>
                </c:pt>
                <c:pt idx="70">
                  <c:v>351.4</c:v>
                </c:pt>
                <c:pt idx="71">
                  <c:v>540.0</c:v>
                </c:pt>
                <c:pt idx="72">
                  <c:v>81.0</c:v>
                </c:pt>
                <c:pt idx="73">
                  <c:v>47.4</c:v>
                </c:pt>
                <c:pt idx="74">
                  <c:v>1139.8</c:v>
                </c:pt>
                <c:pt idx="75">
                  <c:v>630.0</c:v>
                </c:pt>
                <c:pt idx="76">
                  <c:v>205.0</c:v>
                </c:pt>
                <c:pt idx="77">
                  <c:v>525.5</c:v>
                </c:pt>
                <c:pt idx="78">
                  <c:v>451.0</c:v>
                </c:pt>
                <c:pt idx="79">
                  <c:v>304.0</c:v>
                </c:pt>
                <c:pt idx="80">
                  <c:v>442.0</c:v>
                </c:pt>
                <c:pt idx="81">
                  <c:v>233.4</c:v>
                </c:pt>
                <c:pt idx="82">
                  <c:v>200.0</c:v>
                </c:pt>
                <c:pt idx="83">
                  <c:v>193.0</c:v>
                </c:pt>
                <c:pt idx="84">
                  <c:v>64.0</c:v>
                </c:pt>
                <c:pt idx="85">
                  <c:v>23.8</c:v>
                </c:pt>
                <c:pt idx="86">
                  <c:v>69.0</c:v>
                </c:pt>
                <c:pt idx="87">
                  <c:v>187.0</c:v>
                </c:pt>
                <c:pt idx="88">
                  <c:v>79.0</c:v>
                </c:pt>
                <c:pt idx="89">
                  <c:v>29.0</c:v>
                </c:pt>
                <c:pt idx="90">
                  <c:v>206.0</c:v>
                </c:pt>
                <c:pt idx="91">
                  <c:v>109.0</c:v>
                </c:pt>
                <c:pt idx="92">
                  <c:v>46.5</c:v>
                </c:pt>
                <c:pt idx="93">
                  <c:v>38.4</c:v>
                </c:pt>
                <c:pt idx="94">
                  <c:v>342.0</c:v>
                </c:pt>
                <c:pt idx="95">
                  <c:v>52.0</c:v>
                </c:pt>
                <c:pt idx="96">
                  <c:v>128.0</c:v>
                </c:pt>
                <c:pt idx="97">
                  <c:v>285.0</c:v>
                </c:pt>
                <c:pt idx="98">
                  <c:v>176.0</c:v>
                </c:pt>
                <c:pt idx="99">
                  <c:v>422.0</c:v>
                </c:pt>
                <c:pt idx="100">
                  <c:v>184.4</c:v>
                </c:pt>
                <c:pt idx="101">
                  <c:v>181.3</c:v>
                </c:pt>
                <c:pt idx="102">
                  <c:v>67.0</c:v>
                </c:pt>
                <c:pt idx="103">
                  <c:v>87.4</c:v>
                </c:pt>
                <c:pt idx="104">
                  <c:v>99.0</c:v>
                </c:pt>
                <c:pt idx="105">
                  <c:v>85.0</c:v>
                </c:pt>
                <c:pt idx="106">
                  <c:v>317.0</c:v>
                </c:pt>
                <c:pt idx="107">
                  <c:v>193.0</c:v>
                </c:pt>
                <c:pt idx="108">
                  <c:v>416.0</c:v>
                </c:pt>
                <c:pt idx="109">
                  <c:v>69.0</c:v>
                </c:pt>
                <c:pt idx="110">
                  <c:v>473.5</c:v>
                </c:pt>
                <c:pt idx="111">
                  <c:v>364.0</c:v>
                </c:pt>
                <c:pt idx="112">
                  <c:v>477.6</c:v>
                </c:pt>
                <c:pt idx="113">
                  <c:v>754.7</c:v>
                </c:pt>
                <c:pt idx="114">
                  <c:v>362.0</c:v>
                </c:pt>
                <c:pt idx="115">
                  <c:v>466.0</c:v>
                </c:pt>
                <c:pt idx="116">
                  <c:v>265.0</c:v>
                </c:pt>
                <c:pt idx="117">
                  <c:v>127.0</c:v>
                </c:pt>
                <c:pt idx="118">
                  <c:v>654.0</c:v>
                </c:pt>
                <c:pt idx="119">
                  <c:v>263.0</c:v>
                </c:pt>
                <c:pt idx="120">
                  <c:v>329.0</c:v>
                </c:pt>
                <c:pt idx="121">
                  <c:v>970.0</c:v>
                </c:pt>
                <c:pt idx="122">
                  <c:v>808.3</c:v>
                </c:pt>
                <c:pt idx="123">
                  <c:v>261.0</c:v>
                </c:pt>
                <c:pt idx="124">
                  <c:v>202.0</c:v>
                </c:pt>
                <c:pt idx="125">
                  <c:v>300.0</c:v>
                </c:pt>
                <c:pt idx="126">
                  <c:v>336.0</c:v>
                </c:pt>
                <c:pt idx="127">
                  <c:v>149.0</c:v>
                </c:pt>
                <c:pt idx="128">
                  <c:v>127.8</c:v>
                </c:pt>
                <c:pt idx="129">
                  <c:v>340.2</c:v>
                </c:pt>
                <c:pt idx="130">
                  <c:v>126.5</c:v>
                </c:pt>
                <c:pt idx="131">
                  <c:v>306.0</c:v>
                </c:pt>
                <c:pt idx="132">
                  <c:v>88.8</c:v>
                </c:pt>
                <c:pt idx="133">
                  <c:v>375.8</c:v>
                </c:pt>
                <c:pt idx="134">
                  <c:v>311.0</c:v>
                </c:pt>
                <c:pt idx="135">
                  <c:v>362.0</c:v>
                </c:pt>
                <c:pt idx="136">
                  <c:v>50.0</c:v>
                </c:pt>
                <c:pt idx="137">
                  <c:v>62.3</c:v>
                </c:pt>
                <c:pt idx="138">
                  <c:v>502.0</c:v>
                </c:pt>
                <c:pt idx="139">
                  <c:v>215.0</c:v>
                </c:pt>
                <c:pt idx="140">
                  <c:v>731.0</c:v>
                </c:pt>
                <c:pt idx="141">
                  <c:v>918.6</c:v>
                </c:pt>
                <c:pt idx="142">
                  <c:v>828.0</c:v>
                </c:pt>
                <c:pt idx="143">
                  <c:v>1038.5</c:v>
                </c:pt>
                <c:pt idx="144">
                  <c:v>733.6</c:v>
                </c:pt>
                <c:pt idx="145">
                  <c:v>845.4</c:v>
                </c:pt>
                <c:pt idx="146">
                  <c:v>1303.0</c:v>
                </c:pt>
                <c:pt idx="147">
                  <c:v>366.5</c:v>
                </c:pt>
                <c:pt idx="148">
                  <c:v>531.0</c:v>
                </c:pt>
                <c:pt idx="149">
                  <c:v>46.6</c:v>
                </c:pt>
                <c:pt idx="150">
                  <c:v>949.0</c:v>
                </c:pt>
                <c:pt idx="151">
                  <c:v>263.0</c:v>
                </c:pt>
                <c:pt idx="152">
                  <c:v>426.0</c:v>
                </c:pt>
                <c:pt idx="153">
                  <c:v>49.2</c:v>
                </c:pt>
                <c:pt idx="154">
                  <c:v>36.3</c:v>
                </c:pt>
                <c:pt idx="155">
                  <c:v>152.5</c:v>
                </c:pt>
                <c:pt idx="156">
                  <c:v>478.0</c:v>
                </c:pt>
                <c:pt idx="157">
                  <c:v>62.2</c:v>
                </c:pt>
                <c:pt idx="158">
                  <c:v>252.0</c:v>
                </c:pt>
                <c:pt idx="159">
                  <c:v>493.3</c:v>
                </c:pt>
                <c:pt idx="160">
                  <c:v>286.0</c:v>
                </c:pt>
                <c:pt idx="161">
                  <c:v>135.4</c:v>
                </c:pt>
                <c:pt idx="162">
                  <c:v>625.0</c:v>
                </c:pt>
                <c:pt idx="163">
                  <c:v>447.4</c:v>
                </c:pt>
                <c:pt idx="164">
                  <c:v>71.75</c:v>
                </c:pt>
                <c:pt idx="165">
                  <c:v>179.5</c:v>
                </c:pt>
                <c:pt idx="166">
                  <c:v>538.0</c:v>
                </c:pt>
                <c:pt idx="167">
                  <c:v>250.0</c:v>
                </c:pt>
                <c:pt idx="168">
                  <c:v>466.7</c:v>
                </c:pt>
                <c:pt idx="169">
                  <c:v>243.0</c:v>
                </c:pt>
                <c:pt idx="170">
                  <c:v>35.2</c:v>
                </c:pt>
                <c:pt idx="171">
                  <c:v>291.0</c:v>
                </c:pt>
                <c:pt idx="172">
                  <c:v>370.0</c:v>
                </c:pt>
                <c:pt idx="173">
                  <c:v>159.4</c:v>
                </c:pt>
                <c:pt idx="174">
                  <c:v>553.0</c:v>
                </c:pt>
                <c:pt idx="175">
                  <c:v>403.2</c:v>
                </c:pt>
                <c:pt idx="176">
                  <c:v>365.3</c:v>
                </c:pt>
                <c:pt idx="177">
                  <c:v>161.0</c:v>
                </c:pt>
                <c:pt idx="178">
                  <c:v>103.0</c:v>
                </c:pt>
                <c:pt idx="179">
                  <c:v>320.0</c:v>
                </c:pt>
                <c:pt idx="180">
                  <c:v>249.0</c:v>
                </c:pt>
                <c:pt idx="181">
                  <c:v>870.0</c:v>
                </c:pt>
                <c:pt idx="182">
                  <c:v>300.0</c:v>
                </c:pt>
                <c:pt idx="183">
                  <c:v>93.0</c:v>
                </c:pt>
                <c:pt idx="184">
                  <c:v>106.0</c:v>
                </c:pt>
                <c:pt idx="185">
                  <c:v>35.33</c:v>
                </c:pt>
                <c:pt idx="186">
                  <c:v>369.0</c:v>
                </c:pt>
                <c:pt idx="187">
                  <c:v>379.0</c:v>
                </c:pt>
                <c:pt idx="188">
                  <c:v>207.3</c:v>
                </c:pt>
                <c:pt idx="189">
                  <c:v>557.3</c:v>
                </c:pt>
                <c:pt idx="190">
                  <c:v>531.0</c:v>
                </c:pt>
                <c:pt idx="191">
                  <c:v>544.0</c:v>
                </c:pt>
                <c:pt idx="192">
                  <c:v>754.0</c:v>
                </c:pt>
                <c:pt idx="193">
                  <c:v>645.2</c:v>
                </c:pt>
                <c:pt idx="194">
                  <c:v>752.3</c:v>
                </c:pt>
                <c:pt idx="195">
                  <c:v>977.0</c:v>
                </c:pt>
                <c:pt idx="196">
                  <c:v>74.5</c:v>
                </c:pt>
                <c:pt idx="197">
                  <c:v>104.0</c:v>
                </c:pt>
                <c:pt idx="198">
                  <c:v>669.0</c:v>
                </c:pt>
                <c:pt idx="199">
                  <c:v>549.0</c:v>
                </c:pt>
                <c:pt idx="200">
                  <c:v>609.6</c:v>
                </c:pt>
                <c:pt idx="201">
                  <c:v>494.0</c:v>
                </c:pt>
                <c:pt idx="202">
                  <c:v>418.0</c:v>
                </c:pt>
                <c:pt idx="203">
                  <c:v>180.0</c:v>
                </c:pt>
                <c:pt idx="204">
                  <c:v>345.0</c:v>
                </c:pt>
                <c:pt idx="205">
                  <c:v>806.75</c:v>
                </c:pt>
                <c:pt idx="206">
                  <c:v>465.0</c:v>
                </c:pt>
                <c:pt idx="207">
                  <c:v>80.0</c:v>
                </c:pt>
                <c:pt idx="208">
                  <c:v>778.4</c:v>
                </c:pt>
                <c:pt idx="209">
                  <c:v>88.5</c:v>
                </c:pt>
                <c:pt idx="210">
                  <c:v>78.3</c:v>
                </c:pt>
                <c:pt idx="211">
                  <c:v>504.0</c:v>
                </c:pt>
                <c:pt idx="212">
                  <c:v>287.3</c:v>
                </c:pt>
                <c:pt idx="213">
                  <c:v>303.0</c:v>
                </c:pt>
                <c:pt idx="214">
                  <c:v>54.7</c:v>
                </c:pt>
                <c:pt idx="215">
                  <c:v>300.0</c:v>
                </c:pt>
                <c:pt idx="216">
                  <c:v>930.0</c:v>
                </c:pt>
                <c:pt idx="217">
                  <c:v>1069.0</c:v>
                </c:pt>
                <c:pt idx="218">
                  <c:v>986.0</c:v>
                </c:pt>
                <c:pt idx="219">
                  <c:v>1122.0</c:v>
                </c:pt>
                <c:pt idx="220">
                  <c:v>529.0</c:v>
                </c:pt>
                <c:pt idx="221">
                  <c:v>277.0</c:v>
                </c:pt>
                <c:pt idx="222">
                  <c:v>733.0</c:v>
                </c:pt>
                <c:pt idx="223">
                  <c:v>627.0</c:v>
                </c:pt>
                <c:pt idx="224">
                  <c:v>431.4</c:v>
                </c:pt>
                <c:pt idx="225">
                  <c:v>146.2</c:v>
                </c:pt>
                <c:pt idx="226">
                  <c:v>530.0</c:v>
                </c:pt>
                <c:pt idx="227">
                  <c:v>327.0</c:v>
                </c:pt>
                <c:pt idx="228">
                  <c:v>75.0</c:v>
                </c:pt>
                <c:pt idx="229">
                  <c:v>499.5</c:v>
                </c:pt>
                <c:pt idx="230">
                  <c:v>426.3</c:v>
                </c:pt>
                <c:pt idx="231">
                  <c:v>786.7</c:v>
                </c:pt>
                <c:pt idx="232">
                  <c:v>479.5</c:v>
                </c:pt>
                <c:pt idx="233">
                  <c:v>242.0</c:v>
                </c:pt>
                <c:pt idx="234">
                  <c:v>614.3</c:v>
                </c:pt>
                <c:pt idx="235">
                  <c:v>574.0</c:v>
                </c:pt>
                <c:pt idx="236">
                  <c:v>350.0</c:v>
                </c:pt>
                <c:pt idx="237">
                  <c:v>106.8</c:v>
                </c:pt>
                <c:pt idx="238">
                  <c:v>983.3</c:v>
                </c:pt>
                <c:pt idx="239">
                  <c:v>401.5</c:v>
                </c:pt>
                <c:pt idx="240">
                  <c:v>397.3</c:v>
                </c:pt>
                <c:pt idx="241">
                  <c:v>321.0</c:v>
                </c:pt>
                <c:pt idx="242">
                  <c:v>71.7</c:v>
                </c:pt>
                <c:pt idx="243">
                  <c:v>312.0</c:v>
                </c:pt>
                <c:pt idx="244">
                  <c:v>320.3</c:v>
                </c:pt>
                <c:pt idx="245">
                  <c:v>637.5</c:v>
                </c:pt>
                <c:pt idx="246">
                  <c:v>235.3</c:v>
                </c:pt>
                <c:pt idx="247">
                  <c:v>500.0</c:v>
                </c:pt>
                <c:pt idx="248">
                  <c:v>510.3</c:v>
                </c:pt>
                <c:pt idx="249">
                  <c:v>577.3</c:v>
                </c:pt>
                <c:pt idx="250">
                  <c:v>293.2</c:v>
                </c:pt>
                <c:pt idx="251">
                  <c:v>494.3</c:v>
                </c:pt>
                <c:pt idx="252">
                  <c:v>218.0</c:v>
                </c:pt>
                <c:pt idx="253">
                  <c:v>100.7</c:v>
                </c:pt>
                <c:pt idx="254">
                  <c:v>84.5</c:v>
                </c:pt>
                <c:pt idx="255">
                  <c:v>326.3</c:v>
                </c:pt>
                <c:pt idx="256">
                  <c:v>542.3</c:v>
                </c:pt>
                <c:pt idx="257">
                  <c:v>289.0</c:v>
                </c:pt>
                <c:pt idx="258">
                  <c:v>553.5</c:v>
                </c:pt>
                <c:pt idx="259">
                  <c:v>404.3</c:v>
                </c:pt>
                <c:pt idx="260">
                  <c:v>561.3</c:v>
                </c:pt>
                <c:pt idx="261">
                  <c:v>155.0</c:v>
                </c:pt>
                <c:pt idx="262">
                  <c:v>403.3</c:v>
                </c:pt>
                <c:pt idx="263">
                  <c:v>270.0</c:v>
                </c:pt>
                <c:pt idx="264">
                  <c:v>363.0</c:v>
                </c:pt>
                <c:pt idx="265">
                  <c:v>125.0</c:v>
                </c:pt>
                <c:pt idx="266">
                  <c:v>70.7</c:v>
                </c:pt>
                <c:pt idx="267">
                  <c:v>101.0</c:v>
                </c:pt>
                <c:pt idx="268">
                  <c:v>156.0</c:v>
                </c:pt>
                <c:pt idx="269">
                  <c:v>145.3</c:v>
                </c:pt>
                <c:pt idx="270">
                  <c:v>368.5</c:v>
                </c:pt>
                <c:pt idx="271">
                  <c:v>540.0</c:v>
                </c:pt>
                <c:pt idx="272">
                  <c:v>574.3</c:v>
                </c:pt>
                <c:pt idx="273">
                  <c:v>412.0</c:v>
                </c:pt>
                <c:pt idx="274">
                  <c:v>338.0</c:v>
                </c:pt>
                <c:pt idx="275">
                  <c:v>343.3</c:v>
                </c:pt>
                <c:pt idx="276">
                  <c:v>90.0</c:v>
                </c:pt>
                <c:pt idx="277">
                  <c:v>95.8</c:v>
                </c:pt>
                <c:pt idx="278">
                  <c:v>47.0</c:v>
                </c:pt>
                <c:pt idx="279">
                  <c:v>186.7</c:v>
                </c:pt>
                <c:pt idx="280">
                  <c:v>379.3</c:v>
                </c:pt>
                <c:pt idx="281">
                  <c:v>605.0</c:v>
                </c:pt>
                <c:pt idx="282">
                  <c:v>630.5</c:v>
                </c:pt>
                <c:pt idx="283">
                  <c:v>1095.4</c:v>
                </c:pt>
                <c:pt idx="284">
                  <c:v>547.6</c:v>
                </c:pt>
                <c:pt idx="285">
                  <c:v>463.8</c:v>
                </c:pt>
                <c:pt idx="286">
                  <c:v>31.0</c:v>
                </c:pt>
                <c:pt idx="287">
                  <c:v>184.0</c:v>
                </c:pt>
                <c:pt idx="288">
                  <c:v>33.0</c:v>
                </c:pt>
                <c:pt idx="289">
                  <c:v>38.0</c:v>
                </c:pt>
                <c:pt idx="290">
                  <c:v>149.0</c:v>
                </c:pt>
                <c:pt idx="291">
                  <c:v>664.5</c:v>
                </c:pt>
                <c:pt idx="292">
                  <c:v>284.0</c:v>
                </c:pt>
                <c:pt idx="293">
                  <c:v>55.4</c:v>
                </c:pt>
                <c:pt idx="294">
                  <c:v>154.3</c:v>
                </c:pt>
                <c:pt idx="295">
                  <c:v>98.7</c:v>
                </c:pt>
                <c:pt idx="296">
                  <c:v>103.7</c:v>
                </c:pt>
                <c:pt idx="297">
                  <c:v>59.7</c:v>
                </c:pt>
                <c:pt idx="298">
                  <c:v>331.0</c:v>
                </c:pt>
                <c:pt idx="299">
                  <c:v>497.3</c:v>
                </c:pt>
                <c:pt idx="300">
                  <c:v>133.0</c:v>
                </c:pt>
                <c:pt idx="301">
                  <c:v>443.0</c:v>
                </c:pt>
                <c:pt idx="302">
                  <c:v>248.3</c:v>
                </c:pt>
                <c:pt idx="303">
                  <c:v>863.0</c:v>
                </c:pt>
                <c:pt idx="304">
                  <c:v>558.3</c:v>
                </c:pt>
                <c:pt idx="305">
                  <c:v>636.0</c:v>
                </c:pt>
                <c:pt idx="306">
                  <c:v>50.0</c:v>
                </c:pt>
                <c:pt idx="307">
                  <c:v>603.0</c:v>
                </c:pt>
                <c:pt idx="308">
                  <c:v>1172.3</c:v>
                </c:pt>
                <c:pt idx="309">
                  <c:v>719.0</c:v>
                </c:pt>
                <c:pt idx="310">
                  <c:v>638.5</c:v>
                </c:pt>
                <c:pt idx="311">
                  <c:v>495.5</c:v>
                </c:pt>
                <c:pt idx="312">
                  <c:v>630.0</c:v>
                </c:pt>
                <c:pt idx="313">
                  <c:v>823.0</c:v>
                </c:pt>
                <c:pt idx="314">
                  <c:v>282.0</c:v>
                </c:pt>
                <c:pt idx="315">
                  <c:v>509.0</c:v>
                </c:pt>
                <c:pt idx="316">
                  <c:v>621.0</c:v>
                </c:pt>
                <c:pt idx="317">
                  <c:v>837.0</c:v>
                </c:pt>
                <c:pt idx="318">
                  <c:v>640.5</c:v>
                </c:pt>
                <c:pt idx="319">
                  <c:v>484.0</c:v>
                </c:pt>
                <c:pt idx="320">
                  <c:v>1328.3</c:v>
                </c:pt>
                <c:pt idx="321">
                  <c:v>714.0</c:v>
                </c:pt>
                <c:pt idx="322">
                  <c:v>536.0</c:v>
                </c:pt>
                <c:pt idx="323">
                  <c:v>474.0</c:v>
                </c:pt>
                <c:pt idx="324">
                  <c:v>768.0</c:v>
                </c:pt>
                <c:pt idx="325">
                  <c:v>731.0</c:v>
                </c:pt>
                <c:pt idx="326">
                  <c:v>610.0</c:v>
                </c:pt>
                <c:pt idx="327">
                  <c:v>962.3</c:v>
                </c:pt>
                <c:pt idx="328">
                  <c:v>1122.0</c:v>
                </c:pt>
                <c:pt idx="329">
                  <c:v>1165.0</c:v>
                </c:pt>
                <c:pt idx="330">
                  <c:v>896.4</c:v>
                </c:pt>
                <c:pt idx="331">
                  <c:v>573.25</c:v>
                </c:pt>
                <c:pt idx="332">
                  <c:v>756.3</c:v>
                </c:pt>
                <c:pt idx="333">
                  <c:v>557.0</c:v>
                </c:pt>
                <c:pt idx="334">
                  <c:v>487.3</c:v>
                </c:pt>
                <c:pt idx="335">
                  <c:v>1037.7</c:v>
                </c:pt>
                <c:pt idx="336">
                  <c:v>923.5</c:v>
                </c:pt>
                <c:pt idx="337">
                  <c:v>634.0</c:v>
                </c:pt>
                <c:pt idx="338">
                  <c:v>678.5</c:v>
                </c:pt>
                <c:pt idx="339">
                  <c:v>451.0</c:v>
                </c:pt>
                <c:pt idx="340">
                  <c:v>701.4</c:v>
                </c:pt>
                <c:pt idx="341">
                  <c:v>716.5</c:v>
                </c:pt>
                <c:pt idx="342">
                  <c:v>601.4</c:v>
                </c:pt>
                <c:pt idx="343">
                  <c:v>594.0</c:v>
                </c:pt>
                <c:pt idx="344">
                  <c:v>632.0</c:v>
                </c:pt>
                <c:pt idx="345">
                  <c:v>1000.0</c:v>
                </c:pt>
                <c:pt idx="346">
                  <c:v>1184.0</c:v>
                </c:pt>
                <c:pt idx="347">
                  <c:v>802.0</c:v>
                </c:pt>
                <c:pt idx="348">
                  <c:v>1201.0</c:v>
                </c:pt>
                <c:pt idx="349">
                  <c:v>938.3</c:v>
                </c:pt>
                <c:pt idx="350">
                  <c:v>927.0</c:v>
                </c:pt>
                <c:pt idx="351">
                  <c:v>654.2</c:v>
                </c:pt>
                <c:pt idx="352">
                  <c:v>542.0</c:v>
                </c:pt>
                <c:pt idx="353">
                  <c:v>786.3</c:v>
                </c:pt>
                <c:pt idx="354">
                  <c:v>975.3</c:v>
                </c:pt>
                <c:pt idx="355">
                  <c:v>835.5</c:v>
                </c:pt>
                <c:pt idx="356">
                  <c:v>727.3</c:v>
                </c:pt>
                <c:pt idx="357">
                  <c:v>805.0</c:v>
                </c:pt>
                <c:pt idx="358">
                  <c:v>740.3</c:v>
                </c:pt>
                <c:pt idx="359">
                  <c:v>1113.25</c:v>
                </c:pt>
                <c:pt idx="360">
                  <c:v>853.3</c:v>
                </c:pt>
                <c:pt idx="361">
                  <c:v>719.0</c:v>
                </c:pt>
                <c:pt idx="362">
                  <c:v>1084.0</c:v>
                </c:pt>
                <c:pt idx="363">
                  <c:v>823.0</c:v>
                </c:pt>
                <c:pt idx="364">
                  <c:v>825.0</c:v>
                </c:pt>
                <c:pt idx="365">
                  <c:v>743.25</c:v>
                </c:pt>
                <c:pt idx="366">
                  <c:v>1019.0</c:v>
                </c:pt>
                <c:pt idx="367">
                  <c:v>1026.0</c:v>
                </c:pt>
                <c:pt idx="368">
                  <c:v>1113.3</c:v>
                </c:pt>
                <c:pt idx="369">
                  <c:v>988.3</c:v>
                </c:pt>
                <c:pt idx="370">
                  <c:v>505.5</c:v>
                </c:pt>
                <c:pt idx="371">
                  <c:v>846.0</c:v>
                </c:pt>
                <c:pt idx="372">
                  <c:v>486.0</c:v>
                </c:pt>
                <c:pt idx="373">
                  <c:v>604.3</c:v>
                </c:pt>
                <c:pt idx="374">
                  <c:v>763.3</c:v>
                </c:pt>
                <c:pt idx="375">
                  <c:v>556.3</c:v>
                </c:pt>
                <c:pt idx="376">
                  <c:v>627.7</c:v>
                </c:pt>
                <c:pt idx="377">
                  <c:v>681.7</c:v>
                </c:pt>
                <c:pt idx="378">
                  <c:v>601.0</c:v>
                </c:pt>
                <c:pt idx="379">
                  <c:v>761.8</c:v>
                </c:pt>
              </c:numCache>
            </c:numRef>
          </c:xVal>
          <c:yVal>
            <c:numRef>
              <c:f>Sheet1!$D$2:$D$381</c:f>
              <c:numCache>
                <c:formatCode>General</c:formatCode>
                <c:ptCount val="380"/>
                <c:pt idx="0">
                  <c:v>0.53</c:v>
                </c:pt>
                <c:pt idx="1">
                  <c:v>1.673999999999999</c:v>
                </c:pt>
                <c:pt idx="2">
                  <c:v>2.159</c:v>
                </c:pt>
                <c:pt idx="3">
                  <c:v>1.054</c:v>
                </c:pt>
                <c:pt idx="4">
                  <c:v>1.036</c:v>
                </c:pt>
                <c:pt idx="5">
                  <c:v>1.605</c:v>
                </c:pt>
                <c:pt idx="6">
                  <c:v>0.989</c:v>
                </c:pt>
                <c:pt idx="7">
                  <c:v>0.666</c:v>
                </c:pt>
                <c:pt idx="8">
                  <c:v>0.548</c:v>
                </c:pt>
                <c:pt idx="9">
                  <c:v>1.024</c:v>
                </c:pt>
                <c:pt idx="10">
                  <c:v>1.214</c:v>
                </c:pt>
                <c:pt idx="11">
                  <c:v>1.149</c:v>
                </c:pt>
                <c:pt idx="12">
                  <c:v>1.153999999999999</c:v>
                </c:pt>
                <c:pt idx="13">
                  <c:v>0.929</c:v>
                </c:pt>
                <c:pt idx="14">
                  <c:v>0.735</c:v>
                </c:pt>
                <c:pt idx="15">
                  <c:v>1.104</c:v>
                </c:pt>
                <c:pt idx="16">
                  <c:v>1.098</c:v>
                </c:pt>
                <c:pt idx="17">
                  <c:v>1.236</c:v>
                </c:pt>
                <c:pt idx="18">
                  <c:v>0.383</c:v>
                </c:pt>
                <c:pt idx="19">
                  <c:v>0.919</c:v>
                </c:pt>
                <c:pt idx="20">
                  <c:v>1.108</c:v>
                </c:pt>
                <c:pt idx="21">
                  <c:v>0.931</c:v>
                </c:pt>
                <c:pt idx="22">
                  <c:v>0.688</c:v>
                </c:pt>
                <c:pt idx="23">
                  <c:v>0.818</c:v>
                </c:pt>
                <c:pt idx="24">
                  <c:v>1.298</c:v>
                </c:pt>
                <c:pt idx="25">
                  <c:v>1.217</c:v>
                </c:pt>
                <c:pt idx="26">
                  <c:v>1.02</c:v>
                </c:pt>
                <c:pt idx="27">
                  <c:v>0.955</c:v>
                </c:pt>
                <c:pt idx="28">
                  <c:v>0.678</c:v>
                </c:pt>
                <c:pt idx="29">
                  <c:v>0.568</c:v>
                </c:pt>
                <c:pt idx="30">
                  <c:v>0.663</c:v>
                </c:pt>
                <c:pt idx="31">
                  <c:v>0.564</c:v>
                </c:pt>
                <c:pt idx="32">
                  <c:v>0.438</c:v>
                </c:pt>
                <c:pt idx="33">
                  <c:v>0.479</c:v>
                </c:pt>
                <c:pt idx="34">
                  <c:v>0.617</c:v>
                </c:pt>
                <c:pt idx="35">
                  <c:v>0.945</c:v>
                </c:pt>
                <c:pt idx="36">
                  <c:v>0.819</c:v>
                </c:pt>
                <c:pt idx="37">
                  <c:v>0.812</c:v>
                </c:pt>
                <c:pt idx="38">
                  <c:v>0.961</c:v>
                </c:pt>
                <c:pt idx="39">
                  <c:v>0.607</c:v>
                </c:pt>
                <c:pt idx="40">
                  <c:v>0.846</c:v>
                </c:pt>
                <c:pt idx="41">
                  <c:v>0.689</c:v>
                </c:pt>
                <c:pt idx="42">
                  <c:v>1.034999999999999</c:v>
                </c:pt>
                <c:pt idx="43">
                  <c:v>1.006</c:v>
                </c:pt>
                <c:pt idx="44">
                  <c:v>0.992</c:v>
                </c:pt>
                <c:pt idx="45">
                  <c:v>1.65</c:v>
                </c:pt>
                <c:pt idx="46">
                  <c:v>1.294</c:v>
                </c:pt>
                <c:pt idx="47">
                  <c:v>1.3</c:v>
                </c:pt>
                <c:pt idx="48">
                  <c:v>0.865</c:v>
                </c:pt>
                <c:pt idx="49">
                  <c:v>1.125999999999999</c:v>
                </c:pt>
                <c:pt idx="50">
                  <c:v>0.239</c:v>
                </c:pt>
                <c:pt idx="51">
                  <c:v>0.657</c:v>
                </c:pt>
                <c:pt idx="52">
                  <c:v>0.715</c:v>
                </c:pt>
                <c:pt idx="53">
                  <c:v>1.44</c:v>
                </c:pt>
                <c:pt idx="54">
                  <c:v>1.020999999999999</c:v>
                </c:pt>
                <c:pt idx="55">
                  <c:v>1.187</c:v>
                </c:pt>
                <c:pt idx="56">
                  <c:v>1.302</c:v>
                </c:pt>
                <c:pt idx="57">
                  <c:v>1.681</c:v>
                </c:pt>
                <c:pt idx="58">
                  <c:v>1.5</c:v>
                </c:pt>
                <c:pt idx="59">
                  <c:v>1.863</c:v>
                </c:pt>
                <c:pt idx="60">
                  <c:v>0.374</c:v>
                </c:pt>
                <c:pt idx="61">
                  <c:v>0.742</c:v>
                </c:pt>
                <c:pt idx="62">
                  <c:v>0.444</c:v>
                </c:pt>
                <c:pt idx="63">
                  <c:v>1.159</c:v>
                </c:pt>
                <c:pt idx="64">
                  <c:v>1.195</c:v>
                </c:pt>
                <c:pt idx="65">
                  <c:v>1.379</c:v>
                </c:pt>
                <c:pt idx="66">
                  <c:v>1.425</c:v>
                </c:pt>
                <c:pt idx="67">
                  <c:v>0.25</c:v>
                </c:pt>
                <c:pt idx="68">
                  <c:v>0.946</c:v>
                </c:pt>
                <c:pt idx="69">
                  <c:v>1.006999999999999</c:v>
                </c:pt>
                <c:pt idx="70">
                  <c:v>1.306</c:v>
                </c:pt>
                <c:pt idx="71">
                  <c:v>0.951</c:v>
                </c:pt>
                <c:pt idx="72">
                  <c:v>1.241</c:v>
                </c:pt>
                <c:pt idx="73">
                  <c:v>1.26</c:v>
                </c:pt>
                <c:pt idx="74">
                  <c:v>1.821</c:v>
                </c:pt>
                <c:pt idx="75">
                  <c:v>2.112</c:v>
                </c:pt>
                <c:pt idx="76">
                  <c:v>1.38</c:v>
                </c:pt>
                <c:pt idx="77">
                  <c:v>2.232</c:v>
                </c:pt>
                <c:pt idx="78">
                  <c:v>0.684</c:v>
                </c:pt>
                <c:pt idx="79">
                  <c:v>0.541</c:v>
                </c:pt>
                <c:pt idx="80">
                  <c:v>0.865</c:v>
                </c:pt>
                <c:pt idx="81">
                  <c:v>0.71</c:v>
                </c:pt>
                <c:pt idx="82">
                  <c:v>0.794</c:v>
                </c:pt>
                <c:pt idx="83">
                  <c:v>0.607</c:v>
                </c:pt>
                <c:pt idx="84">
                  <c:v>0.441</c:v>
                </c:pt>
                <c:pt idx="85">
                  <c:v>0.459</c:v>
                </c:pt>
                <c:pt idx="86">
                  <c:v>0.534</c:v>
                </c:pt>
                <c:pt idx="87">
                  <c:v>0.512</c:v>
                </c:pt>
                <c:pt idx="88">
                  <c:v>1.099</c:v>
                </c:pt>
                <c:pt idx="89">
                  <c:v>0.513</c:v>
                </c:pt>
                <c:pt idx="90">
                  <c:v>0.835</c:v>
                </c:pt>
                <c:pt idx="91">
                  <c:v>0.786</c:v>
                </c:pt>
                <c:pt idx="92">
                  <c:v>0.698</c:v>
                </c:pt>
                <c:pt idx="93">
                  <c:v>0.848</c:v>
                </c:pt>
                <c:pt idx="94">
                  <c:v>0.501</c:v>
                </c:pt>
                <c:pt idx="95">
                  <c:v>0.67</c:v>
                </c:pt>
                <c:pt idx="96">
                  <c:v>0.443</c:v>
                </c:pt>
                <c:pt idx="97">
                  <c:v>0.983</c:v>
                </c:pt>
                <c:pt idx="98">
                  <c:v>0.966</c:v>
                </c:pt>
                <c:pt idx="99">
                  <c:v>0.761</c:v>
                </c:pt>
                <c:pt idx="100">
                  <c:v>0.524</c:v>
                </c:pt>
                <c:pt idx="101">
                  <c:v>0.533</c:v>
                </c:pt>
                <c:pt idx="102">
                  <c:v>0.653</c:v>
                </c:pt>
                <c:pt idx="103">
                  <c:v>0.563</c:v>
                </c:pt>
                <c:pt idx="104">
                  <c:v>0.997</c:v>
                </c:pt>
                <c:pt idx="105">
                  <c:v>0.817</c:v>
                </c:pt>
                <c:pt idx="106">
                  <c:v>0.616</c:v>
                </c:pt>
                <c:pt idx="107">
                  <c:v>0.602</c:v>
                </c:pt>
                <c:pt idx="108">
                  <c:v>0.929</c:v>
                </c:pt>
                <c:pt idx="109">
                  <c:v>1.008</c:v>
                </c:pt>
                <c:pt idx="110">
                  <c:v>0.821</c:v>
                </c:pt>
                <c:pt idx="111">
                  <c:v>1.149999999999999</c:v>
                </c:pt>
                <c:pt idx="112">
                  <c:v>0.8</c:v>
                </c:pt>
                <c:pt idx="113">
                  <c:v>0.983</c:v>
                </c:pt>
                <c:pt idx="114">
                  <c:v>1.084</c:v>
                </c:pt>
                <c:pt idx="115">
                  <c:v>2.177</c:v>
                </c:pt>
                <c:pt idx="116">
                  <c:v>1.284</c:v>
                </c:pt>
                <c:pt idx="117">
                  <c:v>0.756</c:v>
                </c:pt>
                <c:pt idx="118">
                  <c:v>1.661</c:v>
                </c:pt>
                <c:pt idx="119">
                  <c:v>0.894</c:v>
                </c:pt>
                <c:pt idx="120">
                  <c:v>0.652</c:v>
                </c:pt>
                <c:pt idx="121">
                  <c:v>1.887</c:v>
                </c:pt>
                <c:pt idx="122">
                  <c:v>1.102</c:v>
                </c:pt>
                <c:pt idx="123">
                  <c:v>1.596</c:v>
                </c:pt>
                <c:pt idx="124">
                  <c:v>0.802</c:v>
                </c:pt>
                <c:pt idx="125">
                  <c:v>1.288</c:v>
                </c:pt>
                <c:pt idx="126">
                  <c:v>1.292</c:v>
                </c:pt>
                <c:pt idx="127">
                  <c:v>0.728</c:v>
                </c:pt>
                <c:pt idx="128">
                  <c:v>0.976</c:v>
                </c:pt>
                <c:pt idx="129">
                  <c:v>0.875</c:v>
                </c:pt>
                <c:pt idx="130">
                  <c:v>0.619</c:v>
                </c:pt>
                <c:pt idx="131">
                  <c:v>0.973</c:v>
                </c:pt>
                <c:pt idx="132">
                  <c:v>0.765</c:v>
                </c:pt>
                <c:pt idx="133">
                  <c:v>0.792</c:v>
                </c:pt>
                <c:pt idx="134">
                  <c:v>0.751</c:v>
                </c:pt>
                <c:pt idx="135">
                  <c:v>1.008999999999999</c:v>
                </c:pt>
                <c:pt idx="136">
                  <c:v>0.582</c:v>
                </c:pt>
                <c:pt idx="137">
                  <c:v>0.585</c:v>
                </c:pt>
                <c:pt idx="138">
                  <c:v>1.540999999999999</c:v>
                </c:pt>
                <c:pt idx="139">
                  <c:v>0.931</c:v>
                </c:pt>
                <c:pt idx="140">
                  <c:v>1.264999999999999</c:v>
                </c:pt>
                <c:pt idx="141">
                  <c:v>1.571</c:v>
                </c:pt>
                <c:pt idx="142">
                  <c:v>1.17</c:v>
                </c:pt>
                <c:pt idx="143">
                  <c:v>1.532999999999999</c:v>
                </c:pt>
                <c:pt idx="144">
                  <c:v>1.683999999999999</c:v>
                </c:pt>
                <c:pt idx="145">
                  <c:v>1.472</c:v>
                </c:pt>
                <c:pt idx="146">
                  <c:v>1.397</c:v>
                </c:pt>
                <c:pt idx="147">
                  <c:v>1.036999999999999</c:v>
                </c:pt>
                <c:pt idx="148">
                  <c:v>1.05</c:v>
                </c:pt>
                <c:pt idx="149">
                  <c:v>0.363</c:v>
                </c:pt>
                <c:pt idx="150">
                  <c:v>1.111</c:v>
                </c:pt>
                <c:pt idx="151">
                  <c:v>0.908</c:v>
                </c:pt>
                <c:pt idx="152">
                  <c:v>0.995</c:v>
                </c:pt>
                <c:pt idx="153">
                  <c:v>0.617</c:v>
                </c:pt>
                <c:pt idx="154">
                  <c:v>0.431</c:v>
                </c:pt>
                <c:pt idx="155">
                  <c:v>0.892</c:v>
                </c:pt>
                <c:pt idx="156">
                  <c:v>0.792</c:v>
                </c:pt>
                <c:pt idx="157">
                  <c:v>0.535</c:v>
                </c:pt>
                <c:pt idx="158">
                  <c:v>0.651</c:v>
                </c:pt>
                <c:pt idx="159">
                  <c:v>1.159999999999999</c:v>
                </c:pt>
                <c:pt idx="160">
                  <c:v>1.066999999999999</c:v>
                </c:pt>
                <c:pt idx="161">
                  <c:v>1.115</c:v>
                </c:pt>
                <c:pt idx="162">
                  <c:v>1.276999999999999</c:v>
                </c:pt>
                <c:pt idx="163">
                  <c:v>0.793</c:v>
                </c:pt>
                <c:pt idx="164">
                  <c:v>1.076</c:v>
                </c:pt>
                <c:pt idx="165">
                  <c:v>0.688</c:v>
                </c:pt>
                <c:pt idx="166">
                  <c:v>0.553</c:v>
                </c:pt>
                <c:pt idx="167">
                  <c:v>0.705</c:v>
                </c:pt>
                <c:pt idx="168">
                  <c:v>0.782</c:v>
                </c:pt>
                <c:pt idx="169">
                  <c:v>0.738</c:v>
                </c:pt>
                <c:pt idx="170">
                  <c:v>0.798</c:v>
                </c:pt>
                <c:pt idx="171">
                  <c:v>0.757</c:v>
                </c:pt>
                <c:pt idx="172">
                  <c:v>0.854</c:v>
                </c:pt>
                <c:pt idx="173">
                  <c:v>0.704</c:v>
                </c:pt>
                <c:pt idx="174">
                  <c:v>0.791</c:v>
                </c:pt>
                <c:pt idx="175">
                  <c:v>1.171999999999999</c:v>
                </c:pt>
                <c:pt idx="176">
                  <c:v>0.947</c:v>
                </c:pt>
                <c:pt idx="177">
                  <c:v>0.765</c:v>
                </c:pt>
                <c:pt idx="178">
                  <c:v>0.801</c:v>
                </c:pt>
                <c:pt idx="179">
                  <c:v>1.114</c:v>
                </c:pt>
                <c:pt idx="180">
                  <c:v>1.058999999999999</c:v>
                </c:pt>
                <c:pt idx="181">
                  <c:v>1.345</c:v>
                </c:pt>
                <c:pt idx="182">
                  <c:v>1.516</c:v>
                </c:pt>
                <c:pt idx="183">
                  <c:v>1.073</c:v>
                </c:pt>
                <c:pt idx="184">
                  <c:v>0.727</c:v>
                </c:pt>
                <c:pt idx="185">
                  <c:v>0.55</c:v>
                </c:pt>
                <c:pt idx="186">
                  <c:v>1.102</c:v>
                </c:pt>
                <c:pt idx="187">
                  <c:v>1.756</c:v>
                </c:pt>
                <c:pt idx="188">
                  <c:v>0.777</c:v>
                </c:pt>
                <c:pt idx="189">
                  <c:v>1.276999999999999</c:v>
                </c:pt>
                <c:pt idx="190">
                  <c:v>1.42</c:v>
                </c:pt>
                <c:pt idx="191">
                  <c:v>1.834</c:v>
                </c:pt>
                <c:pt idx="192">
                  <c:v>1.785</c:v>
                </c:pt>
                <c:pt idx="193">
                  <c:v>1.463</c:v>
                </c:pt>
                <c:pt idx="194">
                  <c:v>1.123</c:v>
                </c:pt>
                <c:pt idx="195">
                  <c:v>1.365</c:v>
                </c:pt>
                <c:pt idx="196">
                  <c:v>0.665</c:v>
                </c:pt>
                <c:pt idx="197">
                  <c:v>0.836</c:v>
                </c:pt>
                <c:pt idx="198">
                  <c:v>1.548</c:v>
                </c:pt>
                <c:pt idx="199">
                  <c:v>0.824</c:v>
                </c:pt>
                <c:pt idx="200">
                  <c:v>0.791</c:v>
                </c:pt>
                <c:pt idx="201">
                  <c:v>1.062999999999999</c:v>
                </c:pt>
                <c:pt idx="202">
                  <c:v>1.002</c:v>
                </c:pt>
                <c:pt idx="203">
                  <c:v>1.167999999999999</c:v>
                </c:pt>
                <c:pt idx="204">
                  <c:v>1.139999999999999</c:v>
                </c:pt>
                <c:pt idx="205">
                  <c:v>1.334</c:v>
                </c:pt>
                <c:pt idx="206">
                  <c:v>0.697</c:v>
                </c:pt>
                <c:pt idx="207">
                  <c:v>0.989</c:v>
                </c:pt>
                <c:pt idx="208">
                  <c:v>0.816</c:v>
                </c:pt>
                <c:pt idx="209">
                  <c:v>0.639</c:v>
                </c:pt>
                <c:pt idx="210">
                  <c:v>0.556</c:v>
                </c:pt>
                <c:pt idx="211">
                  <c:v>0.9</c:v>
                </c:pt>
                <c:pt idx="212">
                  <c:v>0.734</c:v>
                </c:pt>
                <c:pt idx="213">
                  <c:v>0.882</c:v>
                </c:pt>
                <c:pt idx="214">
                  <c:v>0.48</c:v>
                </c:pt>
                <c:pt idx="215">
                  <c:v>0.802</c:v>
                </c:pt>
                <c:pt idx="216">
                  <c:v>1.685</c:v>
                </c:pt>
                <c:pt idx="217">
                  <c:v>1.665999999999999</c:v>
                </c:pt>
                <c:pt idx="218">
                  <c:v>1.502</c:v>
                </c:pt>
                <c:pt idx="219">
                  <c:v>1.56</c:v>
                </c:pt>
                <c:pt idx="220">
                  <c:v>0.976</c:v>
                </c:pt>
                <c:pt idx="221">
                  <c:v>1.214</c:v>
                </c:pt>
                <c:pt idx="222">
                  <c:v>0.596</c:v>
                </c:pt>
                <c:pt idx="223">
                  <c:v>1.421999999999999</c:v>
                </c:pt>
                <c:pt idx="224">
                  <c:v>0.977</c:v>
                </c:pt>
                <c:pt idx="225">
                  <c:v>0.718</c:v>
                </c:pt>
                <c:pt idx="226">
                  <c:v>0.924</c:v>
                </c:pt>
                <c:pt idx="227">
                  <c:v>1.082</c:v>
                </c:pt>
                <c:pt idx="228">
                  <c:v>0.851</c:v>
                </c:pt>
                <c:pt idx="229">
                  <c:v>1.1</c:v>
                </c:pt>
                <c:pt idx="230">
                  <c:v>0.389</c:v>
                </c:pt>
                <c:pt idx="231">
                  <c:v>0.858</c:v>
                </c:pt>
                <c:pt idx="232">
                  <c:v>0.99</c:v>
                </c:pt>
                <c:pt idx="233">
                  <c:v>0.669</c:v>
                </c:pt>
                <c:pt idx="234">
                  <c:v>1.032999999999999</c:v>
                </c:pt>
                <c:pt idx="235">
                  <c:v>0.764</c:v>
                </c:pt>
                <c:pt idx="236">
                  <c:v>0.746</c:v>
                </c:pt>
                <c:pt idx="237">
                  <c:v>0.745</c:v>
                </c:pt>
                <c:pt idx="238">
                  <c:v>0.41</c:v>
                </c:pt>
                <c:pt idx="239">
                  <c:v>0.601</c:v>
                </c:pt>
                <c:pt idx="240">
                  <c:v>0.528</c:v>
                </c:pt>
                <c:pt idx="241">
                  <c:v>0.385</c:v>
                </c:pt>
                <c:pt idx="242">
                  <c:v>0.783</c:v>
                </c:pt>
                <c:pt idx="243">
                  <c:v>0.838</c:v>
                </c:pt>
                <c:pt idx="244">
                  <c:v>0.979</c:v>
                </c:pt>
                <c:pt idx="245">
                  <c:v>0.777</c:v>
                </c:pt>
                <c:pt idx="246">
                  <c:v>0.563</c:v>
                </c:pt>
                <c:pt idx="247">
                  <c:v>1.282</c:v>
                </c:pt>
                <c:pt idx="248">
                  <c:v>0.733</c:v>
                </c:pt>
                <c:pt idx="249">
                  <c:v>0.611</c:v>
                </c:pt>
                <c:pt idx="250">
                  <c:v>0.537</c:v>
                </c:pt>
                <c:pt idx="251">
                  <c:v>0.719</c:v>
                </c:pt>
                <c:pt idx="252">
                  <c:v>0.468</c:v>
                </c:pt>
                <c:pt idx="253">
                  <c:v>0.656</c:v>
                </c:pt>
                <c:pt idx="254">
                  <c:v>0.939</c:v>
                </c:pt>
                <c:pt idx="255">
                  <c:v>0.713</c:v>
                </c:pt>
                <c:pt idx="256">
                  <c:v>1.068</c:v>
                </c:pt>
                <c:pt idx="257">
                  <c:v>0.578</c:v>
                </c:pt>
                <c:pt idx="258">
                  <c:v>0.132</c:v>
                </c:pt>
                <c:pt idx="259">
                  <c:v>0.829</c:v>
                </c:pt>
                <c:pt idx="260">
                  <c:v>1.026999999999999</c:v>
                </c:pt>
                <c:pt idx="261">
                  <c:v>0.986</c:v>
                </c:pt>
                <c:pt idx="262">
                  <c:v>0.614</c:v>
                </c:pt>
                <c:pt idx="263">
                  <c:v>0.945</c:v>
                </c:pt>
                <c:pt idx="264">
                  <c:v>0.843</c:v>
                </c:pt>
                <c:pt idx="265">
                  <c:v>0.898</c:v>
                </c:pt>
                <c:pt idx="266">
                  <c:v>1.081</c:v>
                </c:pt>
                <c:pt idx="267">
                  <c:v>0.857</c:v>
                </c:pt>
                <c:pt idx="268">
                  <c:v>0.945</c:v>
                </c:pt>
                <c:pt idx="269">
                  <c:v>1.24</c:v>
                </c:pt>
                <c:pt idx="270">
                  <c:v>1.012</c:v>
                </c:pt>
                <c:pt idx="271">
                  <c:v>1.07</c:v>
                </c:pt>
                <c:pt idx="272">
                  <c:v>0.755</c:v>
                </c:pt>
                <c:pt idx="273">
                  <c:v>0.834</c:v>
                </c:pt>
                <c:pt idx="274">
                  <c:v>0.831</c:v>
                </c:pt>
                <c:pt idx="275">
                  <c:v>0.823</c:v>
                </c:pt>
                <c:pt idx="276">
                  <c:v>0.784</c:v>
                </c:pt>
                <c:pt idx="277">
                  <c:v>0.771</c:v>
                </c:pt>
                <c:pt idx="278">
                  <c:v>0.668</c:v>
                </c:pt>
                <c:pt idx="279">
                  <c:v>1.032999999999999</c:v>
                </c:pt>
                <c:pt idx="280">
                  <c:v>0.854</c:v>
                </c:pt>
                <c:pt idx="281">
                  <c:v>0.969</c:v>
                </c:pt>
                <c:pt idx="282">
                  <c:v>1.326</c:v>
                </c:pt>
                <c:pt idx="283">
                  <c:v>1.851</c:v>
                </c:pt>
                <c:pt idx="284">
                  <c:v>1.854</c:v>
                </c:pt>
                <c:pt idx="285">
                  <c:v>1.574</c:v>
                </c:pt>
                <c:pt idx="286">
                  <c:v>0.646</c:v>
                </c:pt>
                <c:pt idx="287">
                  <c:v>1.258999999999999</c:v>
                </c:pt>
                <c:pt idx="288">
                  <c:v>0.875</c:v>
                </c:pt>
                <c:pt idx="289">
                  <c:v>0.904</c:v>
                </c:pt>
                <c:pt idx="290">
                  <c:v>0.884</c:v>
                </c:pt>
                <c:pt idx="291">
                  <c:v>1.322</c:v>
                </c:pt>
                <c:pt idx="292">
                  <c:v>0.638</c:v>
                </c:pt>
                <c:pt idx="293">
                  <c:v>0.853</c:v>
                </c:pt>
                <c:pt idx="294">
                  <c:v>1.054</c:v>
                </c:pt>
                <c:pt idx="295">
                  <c:v>0.876</c:v>
                </c:pt>
                <c:pt idx="296">
                  <c:v>1.042999999999999</c:v>
                </c:pt>
                <c:pt idx="297">
                  <c:v>0.969</c:v>
                </c:pt>
                <c:pt idx="298">
                  <c:v>1.41</c:v>
                </c:pt>
                <c:pt idx="299">
                  <c:v>1.002</c:v>
                </c:pt>
                <c:pt idx="300">
                  <c:v>1.034</c:v>
                </c:pt>
                <c:pt idx="301">
                  <c:v>0.779</c:v>
                </c:pt>
                <c:pt idx="302">
                  <c:v>1.701</c:v>
                </c:pt>
                <c:pt idx="303">
                  <c:v>1.518</c:v>
                </c:pt>
                <c:pt idx="304">
                  <c:v>0.992</c:v>
                </c:pt>
                <c:pt idx="305">
                  <c:v>1.413999999999999</c:v>
                </c:pt>
                <c:pt idx="306">
                  <c:v>0.825</c:v>
                </c:pt>
                <c:pt idx="307">
                  <c:v>1.589</c:v>
                </c:pt>
                <c:pt idx="308">
                  <c:v>1.208</c:v>
                </c:pt>
                <c:pt idx="309">
                  <c:v>0.908</c:v>
                </c:pt>
                <c:pt idx="310">
                  <c:v>1.365</c:v>
                </c:pt>
                <c:pt idx="311">
                  <c:v>1.504</c:v>
                </c:pt>
                <c:pt idx="312">
                  <c:v>1.530999999999999</c:v>
                </c:pt>
                <c:pt idx="313">
                  <c:v>1.961</c:v>
                </c:pt>
                <c:pt idx="314">
                  <c:v>1.194</c:v>
                </c:pt>
                <c:pt idx="315">
                  <c:v>1.256999999999999</c:v>
                </c:pt>
                <c:pt idx="316">
                  <c:v>1.57</c:v>
                </c:pt>
                <c:pt idx="317">
                  <c:v>0.939</c:v>
                </c:pt>
                <c:pt idx="318">
                  <c:v>1.06</c:v>
                </c:pt>
                <c:pt idx="319">
                  <c:v>1.266</c:v>
                </c:pt>
                <c:pt idx="320">
                  <c:v>1.248</c:v>
                </c:pt>
                <c:pt idx="321">
                  <c:v>0.633</c:v>
                </c:pt>
                <c:pt idx="322">
                  <c:v>0.926</c:v>
                </c:pt>
                <c:pt idx="323">
                  <c:v>1.336</c:v>
                </c:pt>
                <c:pt idx="324">
                  <c:v>1.217</c:v>
                </c:pt>
                <c:pt idx="325">
                  <c:v>1.691</c:v>
                </c:pt>
                <c:pt idx="326">
                  <c:v>1.202</c:v>
                </c:pt>
                <c:pt idx="327">
                  <c:v>0.965</c:v>
                </c:pt>
                <c:pt idx="328">
                  <c:v>0.909</c:v>
                </c:pt>
                <c:pt idx="329">
                  <c:v>0.987</c:v>
                </c:pt>
                <c:pt idx="330">
                  <c:v>0.884</c:v>
                </c:pt>
                <c:pt idx="331">
                  <c:v>1.064</c:v>
                </c:pt>
                <c:pt idx="332">
                  <c:v>0.868</c:v>
                </c:pt>
                <c:pt idx="333">
                  <c:v>0.678</c:v>
                </c:pt>
                <c:pt idx="334">
                  <c:v>0.893</c:v>
                </c:pt>
                <c:pt idx="335">
                  <c:v>1.437</c:v>
                </c:pt>
                <c:pt idx="336">
                  <c:v>2.603</c:v>
                </c:pt>
                <c:pt idx="337">
                  <c:v>0.967</c:v>
                </c:pt>
                <c:pt idx="338">
                  <c:v>1.602</c:v>
                </c:pt>
                <c:pt idx="339">
                  <c:v>1.284</c:v>
                </c:pt>
                <c:pt idx="340">
                  <c:v>0.924</c:v>
                </c:pt>
                <c:pt idx="341">
                  <c:v>1.075</c:v>
                </c:pt>
                <c:pt idx="342">
                  <c:v>0.893</c:v>
                </c:pt>
                <c:pt idx="343">
                  <c:v>0.428</c:v>
                </c:pt>
                <c:pt idx="344">
                  <c:v>1.101</c:v>
                </c:pt>
                <c:pt idx="345">
                  <c:v>0.969</c:v>
                </c:pt>
                <c:pt idx="346">
                  <c:v>1.909</c:v>
                </c:pt>
                <c:pt idx="347">
                  <c:v>0.951</c:v>
                </c:pt>
                <c:pt idx="348">
                  <c:v>1.472</c:v>
                </c:pt>
                <c:pt idx="349">
                  <c:v>1.232</c:v>
                </c:pt>
                <c:pt idx="350">
                  <c:v>1.032999999999999</c:v>
                </c:pt>
                <c:pt idx="351">
                  <c:v>1.151999999999999</c:v>
                </c:pt>
                <c:pt idx="352">
                  <c:v>1.292999999999999</c:v>
                </c:pt>
                <c:pt idx="353">
                  <c:v>1.062</c:v>
                </c:pt>
                <c:pt idx="354">
                  <c:v>1.437</c:v>
                </c:pt>
                <c:pt idx="355">
                  <c:v>0.662</c:v>
                </c:pt>
                <c:pt idx="356">
                  <c:v>0.816</c:v>
                </c:pt>
                <c:pt idx="357">
                  <c:v>0.935</c:v>
                </c:pt>
                <c:pt idx="358">
                  <c:v>1.451</c:v>
                </c:pt>
                <c:pt idx="359">
                  <c:v>1.280999999999999</c:v>
                </c:pt>
                <c:pt idx="360">
                  <c:v>0.938</c:v>
                </c:pt>
                <c:pt idx="361">
                  <c:v>0.675</c:v>
                </c:pt>
                <c:pt idx="362">
                  <c:v>0.912</c:v>
                </c:pt>
                <c:pt idx="363">
                  <c:v>0.78</c:v>
                </c:pt>
                <c:pt idx="364">
                  <c:v>0.689</c:v>
                </c:pt>
                <c:pt idx="365">
                  <c:v>1.139999999999999</c:v>
                </c:pt>
                <c:pt idx="366">
                  <c:v>0.996</c:v>
                </c:pt>
                <c:pt idx="367">
                  <c:v>0.769</c:v>
                </c:pt>
                <c:pt idx="368">
                  <c:v>1.681999999999999</c:v>
                </c:pt>
                <c:pt idx="369">
                  <c:v>2.312999999999997</c:v>
                </c:pt>
                <c:pt idx="370">
                  <c:v>1.197</c:v>
                </c:pt>
                <c:pt idx="371">
                  <c:v>1.187</c:v>
                </c:pt>
                <c:pt idx="372">
                  <c:v>0.968</c:v>
                </c:pt>
                <c:pt idx="373">
                  <c:v>1.07</c:v>
                </c:pt>
                <c:pt idx="374">
                  <c:v>1.502999999999999</c:v>
                </c:pt>
                <c:pt idx="375">
                  <c:v>0.743</c:v>
                </c:pt>
                <c:pt idx="376">
                  <c:v>0.79</c:v>
                </c:pt>
                <c:pt idx="377">
                  <c:v>0.947</c:v>
                </c:pt>
                <c:pt idx="378">
                  <c:v>1.441999999999999</c:v>
                </c:pt>
                <c:pt idx="379">
                  <c:v>1.028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Sheet1!$F$1</c:f>
              <c:strCache>
                <c:ptCount val="1"/>
                <c:pt idx="0">
                  <c:v>电子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3"/>
            <c:spPr>
              <a:solidFill>
                <a:srgbClr val="4BACC6">
                  <a:lumMod val="75000"/>
                  <a:alpha val="85000"/>
                </a:srgbClr>
              </a:solidFill>
              <a:ln>
                <a:noFill/>
              </a:ln>
            </c:spPr>
          </c:marker>
          <c:trendline>
            <c:name>电子趋势线</c:name>
            <c:spPr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lgDash"/>
              </a:ln>
            </c:spPr>
            <c:trendlineType val="log"/>
            <c:dispRSqr val="0"/>
            <c:dispEq val="0"/>
          </c:trendline>
          <c:xVal>
            <c:numRef>
              <c:f>Sheet1!$A$2:$A$381</c:f>
              <c:numCache>
                <c:formatCode>General</c:formatCode>
                <c:ptCount val="380"/>
                <c:pt idx="0">
                  <c:v>101.4</c:v>
                </c:pt>
                <c:pt idx="1">
                  <c:v>1112.0</c:v>
                </c:pt>
                <c:pt idx="2">
                  <c:v>833.8</c:v>
                </c:pt>
                <c:pt idx="3">
                  <c:v>712.6</c:v>
                </c:pt>
                <c:pt idx="4">
                  <c:v>1116.4</c:v>
                </c:pt>
                <c:pt idx="5">
                  <c:v>1366.0</c:v>
                </c:pt>
                <c:pt idx="6">
                  <c:v>749.4</c:v>
                </c:pt>
                <c:pt idx="7">
                  <c:v>292.2</c:v>
                </c:pt>
                <c:pt idx="8">
                  <c:v>68.3</c:v>
                </c:pt>
                <c:pt idx="9">
                  <c:v>884.8</c:v>
                </c:pt>
                <c:pt idx="10">
                  <c:v>871.3</c:v>
                </c:pt>
                <c:pt idx="11">
                  <c:v>424.7</c:v>
                </c:pt>
                <c:pt idx="12">
                  <c:v>386.3</c:v>
                </c:pt>
                <c:pt idx="13">
                  <c:v>680.0</c:v>
                </c:pt>
                <c:pt idx="14">
                  <c:v>427.0</c:v>
                </c:pt>
                <c:pt idx="15">
                  <c:v>679.0</c:v>
                </c:pt>
                <c:pt idx="16">
                  <c:v>653.0</c:v>
                </c:pt>
                <c:pt idx="17">
                  <c:v>634.0</c:v>
                </c:pt>
                <c:pt idx="18">
                  <c:v>1211.3</c:v>
                </c:pt>
                <c:pt idx="19">
                  <c:v>1189.0</c:v>
                </c:pt>
                <c:pt idx="20">
                  <c:v>824.0</c:v>
                </c:pt>
                <c:pt idx="21">
                  <c:v>1163.0</c:v>
                </c:pt>
                <c:pt idx="22">
                  <c:v>260.0</c:v>
                </c:pt>
                <c:pt idx="23">
                  <c:v>790.4</c:v>
                </c:pt>
                <c:pt idx="24">
                  <c:v>926.25</c:v>
                </c:pt>
                <c:pt idx="25">
                  <c:v>849.3</c:v>
                </c:pt>
                <c:pt idx="26">
                  <c:v>817.6</c:v>
                </c:pt>
                <c:pt idx="27">
                  <c:v>606.0</c:v>
                </c:pt>
                <c:pt idx="28">
                  <c:v>147.8</c:v>
                </c:pt>
                <c:pt idx="29">
                  <c:v>147.0</c:v>
                </c:pt>
                <c:pt idx="30">
                  <c:v>70.75</c:v>
                </c:pt>
                <c:pt idx="31">
                  <c:v>14.4</c:v>
                </c:pt>
                <c:pt idx="32">
                  <c:v>68.0</c:v>
                </c:pt>
                <c:pt idx="33">
                  <c:v>222.2</c:v>
                </c:pt>
                <c:pt idx="34">
                  <c:v>464.0</c:v>
                </c:pt>
                <c:pt idx="35">
                  <c:v>593.0</c:v>
                </c:pt>
                <c:pt idx="36">
                  <c:v>311.7</c:v>
                </c:pt>
                <c:pt idx="37">
                  <c:v>321.7</c:v>
                </c:pt>
                <c:pt idx="38">
                  <c:v>165.0</c:v>
                </c:pt>
                <c:pt idx="39">
                  <c:v>50.4</c:v>
                </c:pt>
                <c:pt idx="40">
                  <c:v>42.8</c:v>
                </c:pt>
                <c:pt idx="41">
                  <c:v>56.3</c:v>
                </c:pt>
                <c:pt idx="42">
                  <c:v>110.0</c:v>
                </c:pt>
                <c:pt idx="43">
                  <c:v>86.7</c:v>
                </c:pt>
                <c:pt idx="44">
                  <c:v>172.3</c:v>
                </c:pt>
                <c:pt idx="45">
                  <c:v>535.0</c:v>
                </c:pt>
                <c:pt idx="46">
                  <c:v>584.6</c:v>
                </c:pt>
                <c:pt idx="47">
                  <c:v>699.0</c:v>
                </c:pt>
                <c:pt idx="48">
                  <c:v>832.7</c:v>
                </c:pt>
                <c:pt idx="49">
                  <c:v>591.6</c:v>
                </c:pt>
                <c:pt idx="50">
                  <c:v>102.3</c:v>
                </c:pt>
                <c:pt idx="51">
                  <c:v>438.4</c:v>
                </c:pt>
                <c:pt idx="52">
                  <c:v>467.5</c:v>
                </c:pt>
                <c:pt idx="53">
                  <c:v>636.7</c:v>
                </c:pt>
                <c:pt idx="54">
                  <c:v>127.3</c:v>
                </c:pt>
                <c:pt idx="55">
                  <c:v>114.4</c:v>
                </c:pt>
                <c:pt idx="56">
                  <c:v>357.5</c:v>
                </c:pt>
                <c:pt idx="57">
                  <c:v>449.3</c:v>
                </c:pt>
                <c:pt idx="58">
                  <c:v>496.1</c:v>
                </c:pt>
                <c:pt idx="59">
                  <c:v>421.4</c:v>
                </c:pt>
                <c:pt idx="60">
                  <c:v>405.0</c:v>
                </c:pt>
                <c:pt idx="61">
                  <c:v>439.5</c:v>
                </c:pt>
                <c:pt idx="62">
                  <c:v>25.8</c:v>
                </c:pt>
                <c:pt idx="63">
                  <c:v>49.3</c:v>
                </c:pt>
                <c:pt idx="64">
                  <c:v>187.7</c:v>
                </c:pt>
                <c:pt idx="65">
                  <c:v>852.3</c:v>
                </c:pt>
                <c:pt idx="66">
                  <c:v>66.5</c:v>
                </c:pt>
                <c:pt idx="67">
                  <c:v>162.0</c:v>
                </c:pt>
                <c:pt idx="68">
                  <c:v>125.0</c:v>
                </c:pt>
                <c:pt idx="69">
                  <c:v>194.6</c:v>
                </c:pt>
                <c:pt idx="70">
                  <c:v>351.4</c:v>
                </c:pt>
                <c:pt idx="71">
                  <c:v>540.0</c:v>
                </c:pt>
                <c:pt idx="72">
                  <c:v>81.0</c:v>
                </c:pt>
                <c:pt idx="73">
                  <c:v>47.4</c:v>
                </c:pt>
                <c:pt idx="74">
                  <c:v>1139.8</c:v>
                </c:pt>
                <c:pt idx="75">
                  <c:v>630.0</c:v>
                </c:pt>
                <c:pt idx="76">
                  <c:v>205.0</c:v>
                </c:pt>
                <c:pt idx="77">
                  <c:v>525.5</c:v>
                </c:pt>
                <c:pt idx="78">
                  <c:v>451.0</c:v>
                </c:pt>
                <c:pt idx="79">
                  <c:v>304.0</c:v>
                </c:pt>
                <c:pt idx="80">
                  <c:v>442.0</c:v>
                </c:pt>
                <c:pt idx="81">
                  <c:v>233.4</c:v>
                </c:pt>
                <c:pt idx="82">
                  <c:v>200.0</c:v>
                </c:pt>
                <c:pt idx="83">
                  <c:v>193.0</c:v>
                </c:pt>
                <c:pt idx="84">
                  <c:v>64.0</c:v>
                </c:pt>
                <c:pt idx="85">
                  <c:v>23.8</c:v>
                </c:pt>
                <c:pt idx="86">
                  <c:v>69.0</c:v>
                </c:pt>
                <c:pt idx="87">
                  <c:v>187.0</c:v>
                </c:pt>
                <c:pt idx="88">
                  <c:v>79.0</c:v>
                </c:pt>
                <c:pt idx="89">
                  <c:v>29.0</c:v>
                </c:pt>
                <c:pt idx="90">
                  <c:v>206.0</c:v>
                </c:pt>
                <c:pt idx="91">
                  <c:v>109.0</c:v>
                </c:pt>
                <c:pt idx="92">
                  <c:v>46.5</c:v>
                </c:pt>
                <c:pt idx="93">
                  <c:v>38.4</c:v>
                </c:pt>
                <c:pt idx="94">
                  <c:v>342.0</c:v>
                </c:pt>
                <c:pt idx="95">
                  <c:v>52.0</c:v>
                </c:pt>
                <c:pt idx="96">
                  <c:v>128.0</c:v>
                </c:pt>
                <c:pt idx="97">
                  <c:v>285.0</c:v>
                </c:pt>
                <c:pt idx="98">
                  <c:v>176.0</c:v>
                </c:pt>
                <c:pt idx="99">
                  <c:v>422.0</c:v>
                </c:pt>
                <c:pt idx="100">
                  <c:v>184.4</c:v>
                </c:pt>
                <c:pt idx="101">
                  <c:v>181.3</c:v>
                </c:pt>
                <c:pt idx="102">
                  <c:v>67.0</c:v>
                </c:pt>
                <c:pt idx="103">
                  <c:v>87.4</c:v>
                </c:pt>
                <c:pt idx="104">
                  <c:v>99.0</c:v>
                </c:pt>
                <c:pt idx="105">
                  <c:v>85.0</c:v>
                </c:pt>
                <c:pt idx="106">
                  <c:v>317.0</c:v>
                </c:pt>
                <c:pt idx="107">
                  <c:v>193.0</c:v>
                </c:pt>
                <c:pt idx="108">
                  <c:v>416.0</c:v>
                </c:pt>
                <c:pt idx="109">
                  <c:v>69.0</c:v>
                </c:pt>
                <c:pt idx="110">
                  <c:v>473.5</c:v>
                </c:pt>
                <c:pt idx="111">
                  <c:v>364.0</c:v>
                </c:pt>
                <c:pt idx="112">
                  <c:v>477.6</c:v>
                </c:pt>
                <c:pt idx="113">
                  <c:v>754.7</c:v>
                </c:pt>
                <c:pt idx="114">
                  <c:v>362.0</c:v>
                </c:pt>
                <c:pt idx="115">
                  <c:v>466.0</c:v>
                </c:pt>
                <c:pt idx="116">
                  <c:v>265.0</c:v>
                </c:pt>
                <c:pt idx="117">
                  <c:v>127.0</c:v>
                </c:pt>
                <c:pt idx="118">
                  <c:v>654.0</c:v>
                </c:pt>
                <c:pt idx="119">
                  <c:v>263.0</c:v>
                </c:pt>
                <c:pt idx="120">
                  <c:v>329.0</c:v>
                </c:pt>
                <c:pt idx="121">
                  <c:v>970.0</c:v>
                </c:pt>
                <c:pt idx="122">
                  <c:v>808.3</c:v>
                </c:pt>
                <c:pt idx="123">
                  <c:v>261.0</c:v>
                </c:pt>
                <c:pt idx="124">
                  <c:v>202.0</c:v>
                </c:pt>
                <c:pt idx="125">
                  <c:v>300.0</c:v>
                </c:pt>
                <c:pt idx="126">
                  <c:v>336.0</c:v>
                </c:pt>
                <c:pt idx="127">
                  <c:v>149.0</c:v>
                </c:pt>
                <c:pt idx="128">
                  <c:v>127.8</c:v>
                </c:pt>
                <c:pt idx="129">
                  <c:v>340.2</c:v>
                </c:pt>
                <c:pt idx="130">
                  <c:v>126.5</c:v>
                </c:pt>
                <c:pt idx="131">
                  <c:v>306.0</c:v>
                </c:pt>
                <c:pt idx="132">
                  <c:v>88.8</c:v>
                </c:pt>
                <c:pt idx="133">
                  <c:v>375.8</c:v>
                </c:pt>
                <c:pt idx="134">
                  <c:v>311.0</c:v>
                </c:pt>
                <c:pt idx="135">
                  <c:v>362.0</c:v>
                </c:pt>
                <c:pt idx="136">
                  <c:v>50.0</c:v>
                </c:pt>
                <c:pt idx="137">
                  <c:v>62.3</c:v>
                </c:pt>
                <c:pt idx="138">
                  <c:v>502.0</c:v>
                </c:pt>
                <c:pt idx="139">
                  <c:v>215.0</c:v>
                </c:pt>
                <c:pt idx="140">
                  <c:v>731.0</c:v>
                </c:pt>
                <c:pt idx="141">
                  <c:v>918.6</c:v>
                </c:pt>
                <c:pt idx="142">
                  <c:v>828.0</c:v>
                </c:pt>
                <c:pt idx="143">
                  <c:v>1038.5</c:v>
                </c:pt>
                <c:pt idx="144">
                  <c:v>733.6</c:v>
                </c:pt>
                <c:pt idx="145">
                  <c:v>845.4</c:v>
                </c:pt>
                <c:pt idx="146">
                  <c:v>1303.0</c:v>
                </c:pt>
                <c:pt idx="147">
                  <c:v>366.5</c:v>
                </c:pt>
                <c:pt idx="148">
                  <c:v>531.0</c:v>
                </c:pt>
                <c:pt idx="149">
                  <c:v>46.6</c:v>
                </c:pt>
                <c:pt idx="150">
                  <c:v>949.0</c:v>
                </c:pt>
                <c:pt idx="151">
                  <c:v>263.0</c:v>
                </c:pt>
                <c:pt idx="152">
                  <c:v>426.0</c:v>
                </c:pt>
                <c:pt idx="153">
                  <c:v>49.2</c:v>
                </c:pt>
                <c:pt idx="154">
                  <c:v>36.3</c:v>
                </c:pt>
                <c:pt idx="155">
                  <c:v>152.5</c:v>
                </c:pt>
                <c:pt idx="156">
                  <c:v>478.0</c:v>
                </c:pt>
                <c:pt idx="157">
                  <c:v>62.2</c:v>
                </c:pt>
                <c:pt idx="158">
                  <c:v>252.0</c:v>
                </c:pt>
                <c:pt idx="159">
                  <c:v>493.3</c:v>
                </c:pt>
                <c:pt idx="160">
                  <c:v>286.0</c:v>
                </c:pt>
                <c:pt idx="161">
                  <c:v>135.4</c:v>
                </c:pt>
                <c:pt idx="162">
                  <c:v>625.0</c:v>
                </c:pt>
                <c:pt idx="163">
                  <c:v>447.4</c:v>
                </c:pt>
                <c:pt idx="164">
                  <c:v>71.75</c:v>
                </c:pt>
                <c:pt idx="165">
                  <c:v>179.5</c:v>
                </c:pt>
                <c:pt idx="166">
                  <c:v>538.0</c:v>
                </c:pt>
                <c:pt idx="167">
                  <c:v>250.0</c:v>
                </c:pt>
                <c:pt idx="168">
                  <c:v>466.7</c:v>
                </c:pt>
                <c:pt idx="169">
                  <c:v>243.0</c:v>
                </c:pt>
                <c:pt idx="170">
                  <c:v>35.2</c:v>
                </c:pt>
                <c:pt idx="171">
                  <c:v>291.0</c:v>
                </c:pt>
                <c:pt idx="172">
                  <c:v>370.0</c:v>
                </c:pt>
                <c:pt idx="173">
                  <c:v>159.4</c:v>
                </c:pt>
                <c:pt idx="174">
                  <c:v>553.0</c:v>
                </c:pt>
                <c:pt idx="175">
                  <c:v>403.2</c:v>
                </c:pt>
                <c:pt idx="176">
                  <c:v>365.3</c:v>
                </c:pt>
                <c:pt idx="177">
                  <c:v>161.0</c:v>
                </c:pt>
                <c:pt idx="178">
                  <c:v>103.0</c:v>
                </c:pt>
                <c:pt idx="179">
                  <c:v>320.0</c:v>
                </c:pt>
                <c:pt idx="180">
                  <c:v>249.0</c:v>
                </c:pt>
                <c:pt idx="181">
                  <c:v>870.0</c:v>
                </c:pt>
                <c:pt idx="182">
                  <c:v>300.0</c:v>
                </c:pt>
                <c:pt idx="183">
                  <c:v>93.0</c:v>
                </c:pt>
                <c:pt idx="184">
                  <c:v>106.0</c:v>
                </c:pt>
                <c:pt idx="185">
                  <c:v>35.33</c:v>
                </c:pt>
                <c:pt idx="186">
                  <c:v>369.0</c:v>
                </c:pt>
                <c:pt idx="187">
                  <c:v>379.0</c:v>
                </c:pt>
                <c:pt idx="188">
                  <c:v>207.3</c:v>
                </c:pt>
                <c:pt idx="189">
                  <c:v>557.3</c:v>
                </c:pt>
                <c:pt idx="190">
                  <c:v>531.0</c:v>
                </c:pt>
                <c:pt idx="191">
                  <c:v>544.0</c:v>
                </c:pt>
                <c:pt idx="192">
                  <c:v>754.0</c:v>
                </c:pt>
                <c:pt idx="193">
                  <c:v>645.2</c:v>
                </c:pt>
                <c:pt idx="194">
                  <c:v>752.3</c:v>
                </c:pt>
                <c:pt idx="195">
                  <c:v>977.0</c:v>
                </c:pt>
                <c:pt idx="196">
                  <c:v>74.5</c:v>
                </c:pt>
                <c:pt idx="197">
                  <c:v>104.0</c:v>
                </c:pt>
                <c:pt idx="198">
                  <c:v>669.0</c:v>
                </c:pt>
                <c:pt idx="199">
                  <c:v>549.0</c:v>
                </c:pt>
                <c:pt idx="200">
                  <c:v>609.6</c:v>
                </c:pt>
                <c:pt idx="201">
                  <c:v>494.0</c:v>
                </c:pt>
                <c:pt idx="202">
                  <c:v>418.0</c:v>
                </c:pt>
                <c:pt idx="203">
                  <c:v>180.0</c:v>
                </c:pt>
                <c:pt idx="204">
                  <c:v>345.0</c:v>
                </c:pt>
                <c:pt idx="205">
                  <c:v>806.75</c:v>
                </c:pt>
                <c:pt idx="206">
                  <c:v>465.0</c:v>
                </c:pt>
                <c:pt idx="207">
                  <c:v>80.0</c:v>
                </c:pt>
                <c:pt idx="208">
                  <c:v>778.4</c:v>
                </c:pt>
                <c:pt idx="209">
                  <c:v>88.5</c:v>
                </c:pt>
                <c:pt idx="210">
                  <c:v>78.3</c:v>
                </c:pt>
                <c:pt idx="211">
                  <c:v>504.0</c:v>
                </c:pt>
                <c:pt idx="212">
                  <c:v>287.3</c:v>
                </c:pt>
                <c:pt idx="213">
                  <c:v>303.0</c:v>
                </c:pt>
                <c:pt idx="214">
                  <c:v>54.7</c:v>
                </c:pt>
                <c:pt idx="215">
                  <c:v>300.0</c:v>
                </c:pt>
                <c:pt idx="216">
                  <c:v>930.0</c:v>
                </c:pt>
                <c:pt idx="217">
                  <c:v>1069.0</c:v>
                </c:pt>
                <c:pt idx="218">
                  <c:v>986.0</c:v>
                </c:pt>
                <c:pt idx="219">
                  <c:v>1122.0</c:v>
                </c:pt>
                <c:pt idx="220">
                  <c:v>529.0</c:v>
                </c:pt>
                <c:pt idx="221">
                  <c:v>277.0</c:v>
                </c:pt>
                <c:pt idx="222">
                  <c:v>733.0</c:v>
                </c:pt>
                <c:pt idx="223">
                  <c:v>627.0</c:v>
                </c:pt>
                <c:pt idx="224">
                  <c:v>431.4</c:v>
                </c:pt>
                <c:pt idx="225">
                  <c:v>146.2</c:v>
                </c:pt>
                <c:pt idx="226">
                  <c:v>530.0</c:v>
                </c:pt>
                <c:pt idx="227">
                  <c:v>327.0</c:v>
                </c:pt>
                <c:pt idx="228">
                  <c:v>75.0</c:v>
                </c:pt>
                <c:pt idx="229">
                  <c:v>499.5</c:v>
                </c:pt>
                <c:pt idx="230">
                  <c:v>426.3</c:v>
                </c:pt>
                <c:pt idx="231">
                  <c:v>786.7</c:v>
                </c:pt>
                <c:pt idx="232">
                  <c:v>479.5</c:v>
                </c:pt>
                <c:pt idx="233">
                  <c:v>242.0</c:v>
                </c:pt>
                <c:pt idx="234">
                  <c:v>614.3</c:v>
                </c:pt>
                <c:pt idx="235">
                  <c:v>574.0</c:v>
                </c:pt>
                <c:pt idx="236">
                  <c:v>350.0</c:v>
                </c:pt>
                <c:pt idx="237">
                  <c:v>106.8</c:v>
                </c:pt>
                <c:pt idx="238">
                  <c:v>983.3</c:v>
                </c:pt>
                <c:pt idx="239">
                  <c:v>401.5</c:v>
                </c:pt>
                <c:pt idx="240">
                  <c:v>397.3</c:v>
                </c:pt>
                <c:pt idx="241">
                  <c:v>321.0</c:v>
                </c:pt>
                <c:pt idx="242">
                  <c:v>71.7</c:v>
                </c:pt>
                <c:pt idx="243">
                  <c:v>312.0</c:v>
                </c:pt>
                <c:pt idx="244">
                  <c:v>320.3</c:v>
                </c:pt>
                <c:pt idx="245">
                  <c:v>637.5</c:v>
                </c:pt>
                <c:pt idx="246">
                  <c:v>235.3</c:v>
                </c:pt>
                <c:pt idx="247">
                  <c:v>500.0</c:v>
                </c:pt>
                <c:pt idx="248">
                  <c:v>510.3</c:v>
                </c:pt>
                <c:pt idx="249">
                  <c:v>577.3</c:v>
                </c:pt>
                <c:pt idx="250">
                  <c:v>293.2</c:v>
                </c:pt>
                <c:pt idx="251">
                  <c:v>494.3</c:v>
                </c:pt>
                <c:pt idx="252">
                  <c:v>218.0</c:v>
                </c:pt>
                <c:pt idx="253">
                  <c:v>100.7</c:v>
                </c:pt>
                <c:pt idx="254">
                  <c:v>84.5</c:v>
                </c:pt>
                <c:pt idx="255">
                  <c:v>326.3</c:v>
                </c:pt>
                <c:pt idx="256">
                  <c:v>542.3</c:v>
                </c:pt>
                <c:pt idx="257">
                  <c:v>289.0</c:v>
                </c:pt>
                <c:pt idx="258">
                  <c:v>553.5</c:v>
                </c:pt>
                <c:pt idx="259">
                  <c:v>404.3</c:v>
                </c:pt>
                <c:pt idx="260">
                  <c:v>561.3</c:v>
                </c:pt>
                <c:pt idx="261">
                  <c:v>155.0</c:v>
                </c:pt>
                <c:pt idx="262">
                  <c:v>403.3</c:v>
                </c:pt>
                <c:pt idx="263">
                  <c:v>270.0</c:v>
                </c:pt>
                <c:pt idx="264">
                  <c:v>363.0</c:v>
                </c:pt>
                <c:pt idx="265">
                  <c:v>125.0</c:v>
                </c:pt>
                <c:pt idx="266">
                  <c:v>70.7</c:v>
                </c:pt>
                <c:pt idx="267">
                  <c:v>101.0</c:v>
                </c:pt>
                <c:pt idx="268">
                  <c:v>156.0</c:v>
                </c:pt>
                <c:pt idx="269">
                  <c:v>145.3</c:v>
                </c:pt>
                <c:pt idx="270">
                  <c:v>368.5</c:v>
                </c:pt>
                <c:pt idx="271">
                  <c:v>540.0</c:v>
                </c:pt>
                <c:pt idx="272">
                  <c:v>574.3</c:v>
                </c:pt>
                <c:pt idx="273">
                  <c:v>412.0</c:v>
                </c:pt>
                <c:pt idx="274">
                  <c:v>338.0</c:v>
                </c:pt>
                <c:pt idx="275">
                  <c:v>343.3</c:v>
                </c:pt>
                <c:pt idx="276">
                  <c:v>90.0</c:v>
                </c:pt>
                <c:pt idx="277">
                  <c:v>95.8</c:v>
                </c:pt>
                <c:pt idx="278">
                  <c:v>47.0</c:v>
                </c:pt>
                <c:pt idx="279">
                  <c:v>186.7</c:v>
                </c:pt>
                <c:pt idx="280">
                  <c:v>379.3</c:v>
                </c:pt>
                <c:pt idx="281">
                  <c:v>605.0</c:v>
                </c:pt>
                <c:pt idx="282">
                  <c:v>630.5</c:v>
                </c:pt>
                <c:pt idx="283">
                  <c:v>1095.4</c:v>
                </c:pt>
                <c:pt idx="284">
                  <c:v>547.6</c:v>
                </c:pt>
                <c:pt idx="285">
                  <c:v>463.8</c:v>
                </c:pt>
                <c:pt idx="286">
                  <c:v>31.0</c:v>
                </c:pt>
                <c:pt idx="287">
                  <c:v>184.0</c:v>
                </c:pt>
                <c:pt idx="288">
                  <c:v>33.0</c:v>
                </c:pt>
                <c:pt idx="289">
                  <c:v>38.0</c:v>
                </c:pt>
                <c:pt idx="290">
                  <c:v>149.0</c:v>
                </c:pt>
                <c:pt idx="291">
                  <c:v>664.5</c:v>
                </c:pt>
                <c:pt idx="292">
                  <c:v>284.0</c:v>
                </c:pt>
                <c:pt idx="293">
                  <c:v>55.4</c:v>
                </c:pt>
                <c:pt idx="294">
                  <c:v>154.3</c:v>
                </c:pt>
                <c:pt idx="295">
                  <c:v>98.7</c:v>
                </c:pt>
                <c:pt idx="296">
                  <c:v>103.7</c:v>
                </c:pt>
                <c:pt idx="297">
                  <c:v>59.7</c:v>
                </c:pt>
                <c:pt idx="298">
                  <c:v>331.0</c:v>
                </c:pt>
                <c:pt idx="299">
                  <c:v>497.3</c:v>
                </c:pt>
                <c:pt idx="300">
                  <c:v>133.0</c:v>
                </c:pt>
                <c:pt idx="301">
                  <c:v>443.0</c:v>
                </c:pt>
                <c:pt idx="302">
                  <c:v>248.3</c:v>
                </c:pt>
                <c:pt idx="303">
                  <c:v>863.0</c:v>
                </c:pt>
                <c:pt idx="304">
                  <c:v>558.3</c:v>
                </c:pt>
                <c:pt idx="305">
                  <c:v>636.0</c:v>
                </c:pt>
                <c:pt idx="306">
                  <c:v>50.0</c:v>
                </c:pt>
                <c:pt idx="307">
                  <c:v>603.0</c:v>
                </c:pt>
                <c:pt idx="308">
                  <c:v>1172.3</c:v>
                </c:pt>
                <c:pt idx="309">
                  <c:v>719.0</c:v>
                </c:pt>
                <c:pt idx="310">
                  <c:v>638.5</c:v>
                </c:pt>
                <c:pt idx="311">
                  <c:v>495.5</c:v>
                </c:pt>
                <c:pt idx="312">
                  <c:v>630.0</c:v>
                </c:pt>
                <c:pt idx="313">
                  <c:v>823.0</c:v>
                </c:pt>
                <c:pt idx="314">
                  <c:v>282.0</c:v>
                </c:pt>
                <c:pt idx="315">
                  <c:v>509.0</c:v>
                </c:pt>
                <c:pt idx="316">
                  <c:v>621.0</c:v>
                </c:pt>
                <c:pt idx="317">
                  <c:v>837.0</c:v>
                </c:pt>
                <c:pt idx="318">
                  <c:v>640.5</c:v>
                </c:pt>
                <c:pt idx="319">
                  <c:v>484.0</c:v>
                </c:pt>
                <c:pt idx="320">
                  <c:v>1328.3</c:v>
                </c:pt>
                <c:pt idx="321">
                  <c:v>714.0</c:v>
                </c:pt>
                <c:pt idx="322">
                  <c:v>536.0</c:v>
                </c:pt>
                <c:pt idx="323">
                  <c:v>474.0</c:v>
                </c:pt>
                <c:pt idx="324">
                  <c:v>768.0</c:v>
                </c:pt>
                <c:pt idx="325">
                  <c:v>731.0</c:v>
                </c:pt>
                <c:pt idx="326">
                  <c:v>610.0</c:v>
                </c:pt>
                <c:pt idx="327">
                  <c:v>962.3</c:v>
                </c:pt>
                <c:pt idx="328">
                  <c:v>1122.0</c:v>
                </c:pt>
                <c:pt idx="329">
                  <c:v>1165.0</c:v>
                </c:pt>
                <c:pt idx="330">
                  <c:v>896.4</c:v>
                </c:pt>
                <c:pt idx="331">
                  <c:v>573.25</c:v>
                </c:pt>
                <c:pt idx="332">
                  <c:v>756.3</c:v>
                </c:pt>
                <c:pt idx="333">
                  <c:v>557.0</c:v>
                </c:pt>
                <c:pt idx="334">
                  <c:v>487.3</c:v>
                </c:pt>
                <c:pt idx="335">
                  <c:v>1037.7</c:v>
                </c:pt>
                <c:pt idx="336">
                  <c:v>923.5</c:v>
                </c:pt>
                <c:pt idx="337">
                  <c:v>634.0</c:v>
                </c:pt>
                <c:pt idx="338">
                  <c:v>678.5</c:v>
                </c:pt>
                <c:pt idx="339">
                  <c:v>451.0</c:v>
                </c:pt>
                <c:pt idx="340">
                  <c:v>701.4</c:v>
                </c:pt>
                <c:pt idx="341">
                  <c:v>716.5</c:v>
                </c:pt>
                <c:pt idx="342">
                  <c:v>601.4</c:v>
                </c:pt>
                <c:pt idx="343">
                  <c:v>594.0</c:v>
                </c:pt>
                <c:pt idx="344">
                  <c:v>632.0</c:v>
                </c:pt>
                <c:pt idx="345">
                  <c:v>1000.0</c:v>
                </c:pt>
                <c:pt idx="346">
                  <c:v>1184.0</c:v>
                </c:pt>
                <c:pt idx="347">
                  <c:v>802.0</c:v>
                </c:pt>
                <c:pt idx="348">
                  <c:v>1201.0</c:v>
                </c:pt>
                <c:pt idx="349">
                  <c:v>938.3</c:v>
                </c:pt>
                <c:pt idx="350">
                  <c:v>927.0</c:v>
                </c:pt>
                <c:pt idx="351">
                  <c:v>654.2</c:v>
                </c:pt>
                <c:pt idx="352">
                  <c:v>542.0</c:v>
                </c:pt>
                <c:pt idx="353">
                  <c:v>786.3</c:v>
                </c:pt>
                <c:pt idx="354">
                  <c:v>975.3</c:v>
                </c:pt>
                <c:pt idx="355">
                  <c:v>835.5</c:v>
                </c:pt>
                <c:pt idx="356">
                  <c:v>727.3</c:v>
                </c:pt>
                <c:pt idx="357">
                  <c:v>805.0</c:v>
                </c:pt>
                <c:pt idx="358">
                  <c:v>740.3</c:v>
                </c:pt>
                <c:pt idx="359">
                  <c:v>1113.25</c:v>
                </c:pt>
                <c:pt idx="360">
                  <c:v>853.3</c:v>
                </c:pt>
                <c:pt idx="361">
                  <c:v>719.0</c:v>
                </c:pt>
                <c:pt idx="362">
                  <c:v>1084.0</c:v>
                </c:pt>
                <c:pt idx="363">
                  <c:v>823.0</c:v>
                </c:pt>
                <c:pt idx="364">
                  <c:v>825.0</c:v>
                </c:pt>
                <c:pt idx="365">
                  <c:v>743.25</c:v>
                </c:pt>
                <c:pt idx="366">
                  <c:v>1019.0</c:v>
                </c:pt>
                <c:pt idx="367">
                  <c:v>1026.0</c:v>
                </c:pt>
                <c:pt idx="368">
                  <c:v>1113.3</c:v>
                </c:pt>
                <c:pt idx="369">
                  <c:v>988.3</c:v>
                </c:pt>
                <c:pt idx="370">
                  <c:v>505.5</c:v>
                </c:pt>
                <c:pt idx="371">
                  <c:v>846.0</c:v>
                </c:pt>
                <c:pt idx="372">
                  <c:v>486.0</c:v>
                </c:pt>
                <c:pt idx="373">
                  <c:v>604.3</c:v>
                </c:pt>
                <c:pt idx="374">
                  <c:v>763.3</c:v>
                </c:pt>
                <c:pt idx="375">
                  <c:v>556.3</c:v>
                </c:pt>
                <c:pt idx="376">
                  <c:v>627.7</c:v>
                </c:pt>
                <c:pt idx="377">
                  <c:v>681.7</c:v>
                </c:pt>
                <c:pt idx="378">
                  <c:v>601.0</c:v>
                </c:pt>
                <c:pt idx="379">
                  <c:v>761.8</c:v>
                </c:pt>
              </c:numCache>
            </c:numRef>
          </c:xVal>
          <c:yVal>
            <c:numRef>
              <c:f>Sheet1!$F$2:$F$381</c:f>
              <c:numCache>
                <c:formatCode>General</c:formatCode>
                <c:ptCount val="380"/>
                <c:pt idx="0">
                  <c:v>0.358</c:v>
                </c:pt>
                <c:pt idx="1">
                  <c:v>0.226</c:v>
                </c:pt>
                <c:pt idx="2">
                  <c:v>1.447</c:v>
                </c:pt>
                <c:pt idx="3">
                  <c:v>2.325999999999999</c:v>
                </c:pt>
                <c:pt idx="4">
                  <c:v>2.36</c:v>
                </c:pt>
                <c:pt idx="5">
                  <c:v>2.75</c:v>
                </c:pt>
                <c:pt idx="6">
                  <c:v>2.016999999999999</c:v>
                </c:pt>
                <c:pt idx="7">
                  <c:v>1.55</c:v>
                </c:pt>
                <c:pt idx="8">
                  <c:v>0.354</c:v>
                </c:pt>
                <c:pt idx="9">
                  <c:v>1.856</c:v>
                </c:pt>
                <c:pt idx="10">
                  <c:v>2.123</c:v>
                </c:pt>
                <c:pt idx="11">
                  <c:v>3.330999999999999</c:v>
                </c:pt>
                <c:pt idx="12">
                  <c:v>1.488</c:v>
                </c:pt>
                <c:pt idx="13">
                  <c:v>3.428</c:v>
                </c:pt>
                <c:pt idx="14">
                  <c:v>0.882</c:v>
                </c:pt>
                <c:pt idx="15">
                  <c:v>2.404</c:v>
                </c:pt>
                <c:pt idx="16">
                  <c:v>2.256</c:v>
                </c:pt>
                <c:pt idx="17">
                  <c:v>1.833</c:v>
                </c:pt>
                <c:pt idx="18">
                  <c:v>2.505</c:v>
                </c:pt>
                <c:pt idx="19">
                  <c:v>1.455</c:v>
                </c:pt>
                <c:pt idx="20">
                  <c:v>1.500999999999999</c:v>
                </c:pt>
                <c:pt idx="21">
                  <c:v>3.325999999999999</c:v>
                </c:pt>
                <c:pt idx="22">
                  <c:v>1.127999999999999</c:v>
                </c:pt>
                <c:pt idx="23">
                  <c:v>2.04</c:v>
                </c:pt>
                <c:pt idx="24">
                  <c:v>3.852999999999997</c:v>
                </c:pt>
                <c:pt idx="25">
                  <c:v>4.259</c:v>
                </c:pt>
                <c:pt idx="26">
                  <c:v>4.891</c:v>
                </c:pt>
                <c:pt idx="27">
                  <c:v>3.573</c:v>
                </c:pt>
                <c:pt idx="28">
                  <c:v>0.464</c:v>
                </c:pt>
                <c:pt idx="29">
                  <c:v>1.703</c:v>
                </c:pt>
                <c:pt idx="30">
                  <c:v>0.853</c:v>
                </c:pt>
                <c:pt idx="31">
                  <c:v>0.124</c:v>
                </c:pt>
                <c:pt idx="32">
                  <c:v>0.17</c:v>
                </c:pt>
                <c:pt idx="33">
                  <c:v>0.18</c:v>
                </c:pt>
                <c:pt idx="34">
                  <c:v>0.783</c:v>
                </c:pt>
                <c:pt idx="35">
                  <c:v>2.723</c:v>
                </c:pt>
                <c:pt idx="36">
                  <c:v>1.478</c:v>
                </c:pt>
                <c:pt idx="37">
                  <c:v>2.194</c:v>
                </c:pt>
                <c:pt idx="38">
                  <c:v>2.161</c:v>
                </c:pt>
                <c:pt idx="39">
                  <c:v>0.521</c:v>
                </c:pt>
                <c:pt idx="40">
                  <c:v>1.512</c:v>
                </c:pt>
                <c:pt idx="41">
                  <c:v>0.484</c:v>
                </c:pt>
                <c:pt idx="42">
                  <c:v>1.235</c:v>
                </c:pt>
                <c:pt idx="43">
                  <c:v>0.881</c:v>
                </c:pt>
                <c:pt idx="44">
                  <c:v>0.408</c:v>
                </c:pt>
                <c:pt idx="45">
                  <c:v>0.906</c:v>
                </c:pt>
                <c:pt idx="46">
                  <c:v>1.43</c:v>
                </c:pt>
                <c:pt idx="47">
                  <c:v>1.508</c:v>
                </c:pt>
                <c:pt idx="48">
                  <c:v>2.325</c:v>
                </c:pt>
                <c:pt idx="49">
                  <c:v>1.45</c:v>
                </c:pt>
                <c:pt idx="50">
                  <c:v>0.429</c:v>
                </c:pt>
                <c:pt idx="51">
                  <c:v>2.501</c:v>
                </c:pt>
                <c:pt idx="52">
                  <c:v>1.306999999999999</c:v>
                </c:pt>
                <c:pt idx="53">
                  <c:v>0.58</c:v>
                </c:pt>
                <c:pt idx="54">
                  <c:v>0.896</c:v>
                </c:pt>
                <c:pt idx="55">
                  <c:v>1.171</c:v>
                </c:pt>
                <c:pt idx="56">
                  <c:v>5.277</c:v>
                </c:pt>
                <c:pt idx="57">
                  <c:v>1.073</c:v>
                </c:pt>
                <c:pt idx="58">
                  <c:v>1.203</c:v>
                </c:pt>
                <c:pt idx="59">
                  <c:v>1.675</c:v>
                </c:pt>
                <c:pt idx="60">
                  <c:v>1.191</c:v>
                </c:pt>
                <c:pt idx="61">
                  <c:v>2.159</c:v>
                </c:pt>
                <c:pt idx="62">
                  <c:v>0.116</c:v>
                </c:pt>
                <c:pt idx="63">
                  <c:v>0.249</c:v>
                </c:pt>
                <c:pt idx="64">
                  <c:v>0.107</c:v>
                </c:pt>
                <c:pt idx="65">
                  <c:v>0.232</c:v>
                </c:pt>
                <c:pt idx="66">
                  <c:v>0.959</c:v>
                </c:pt>
                <c:pt idx="67">
                  <c:v>0.135</c:v>
                </c:pt>
                <c:pt idx="68">
                  <c:v>0.375</c:v>
                </c:pt>
                <c:pt idx="69">
                  <c:v>0.974</c:v>
                </c:pt>
                <c:pt idx="70">
                  <c:v>2.38</c:v>
                </c:pt>
                <c:pt idx="71">
                  <c:v>5.190999999999994</c:v>
                </c:pt>
                <c:pt idx="72">
                  <c:v>0.628</c:v>
                </c:pt>
                <c:pt idx="73">
                  <c:v>0.917</c:v>
                </c:pt>
                <c:pt idx="74">
                  <c:v>0.661</c:v>
                </c:pt>
                <c:pt idx="75">
                  <c:v>1.149</c:v>
                </c:pt>
                <c:pt idx="76">
                  <c:v>0.762</c:v>
                </c:pt>
                <c:pt idx="77">
                  <c:v>0.895</c:v>
                </c:pt>
                <c:pt idx="78">
                  <c:v>1.597</c:v>
                </c:pt>
                <c:pt idx="79">
                  <c:v>1.310999999999999</c:v>
                </c:pt>
                <c:pt idx="80">
                  <c:v>2.466</c:v>
                </c:pt>
                <c:pt idx="81">
                  <c:v>2.766</c:v>
                </c:pt>
                <c:pt idx="82">
                  <c:v>1.738</c:v>
                </c:pt>
                <c:pt idx="83">
                  <c:v>0.283</c:v>
                </c:pt>
                <c:pt idx="84">
                  <c:v>1.377999999999999</c:v>
                </c:pt>
                <c:pt idx="85">
                  <c:v>0.577</c:v>
                </c:pt>
                <c:pt idx="86">
                  <c:v>0.473</c:v>
                </c:pt>
                <c:pt idx="87">
                  <c:v>1.627999999999999</c:v>
                </c:pt>
                <c:pt idx="88">
                  <c:v>1.242</c:v>
                </c:pt>
                <c:pt idx="89">
                  <c:v>0.07</c:v>
                </c:pt>
                <c:pt idx="90">
                  <c:v>0.361</c:v>
                </c:pt>
                <c:pt idx="91">
                  <c:v>1.5</c:v>
                </c:pt>
                <c:pt idx="92">
                  <c:v>0.077</c:v>
                </c:pt>
                <c:pt idx="93">
                  <c:v>0.516</c:v>
                </c:pt>
                <c:pt idx="94">
                  <c:v>0.452</c:v>
                </c:pt>
                <c:pt idx="95">
                  <c:v>0.778</c:v>
                </c:pt>
                <c:pt idx="96">
                  <c:v>0.156</c:v>
                </c:pt>
                <c:pt idx="97">
                  <c:v>1.814</c:v>
                </c:pt>
                <c:pt idx="98">
                  <c:v>1.982</c:v>
                </c:pt>
                <c:pt idx="99">
                  <c:v>1.81</c:v>
                </c:pt>
                <c:pt idx="100">
                  <c:v>0.651</c:v>
                </c:pt>
                <c:pt idx="101">
                  <c:v>1.123</c:v>
                </c:pt>
                <c:pt idx="102">
                  <c:v>0.908</c:v>
                </c:pt>
                <c:pt idx="103">
                  <c:v>0.397</c:v>
                </c:pt>
                <c:pt idx="104">
                  <c:v>1.822</c:v>
                </c:pt>
                <c:pt idx="105">
                  <c:v>0.371</c:v>
                </c:pt>
                <c:pt idx="106">
                  <c:v>1.073</c:v>
                </c:pt>
                <c:pt idx="107">
                  <c:v>1.185999999999999</c:v>
                </c:pt>
                <c:pt idx="108">
                  <c:v>1.83</c:v>
                </c:pt>
                <c:pt idx="109">
                  <c:v>1.124</c:v>
                </c:pt>
                <c:pt idx="110">
                  <c:v>0.506</c:v>
                </c:pt>
                <c:pt idx="111">
                  <c:v>1.405999999999999</c:v>
                </c:pt>
                <c:pt idx="112">
                  <c:v>2.454</c:v>
                </c:pt>
                <c:pt idx="113">
                  <c:v>1.435</c:v>
                </c:pt>
                <c:pt idx="114">
                  <c:v>2.621</c:v>
                </c:pt>
                <c:pt idx="115">
                  <c:v>3.79</c:v>
                </c:pt>
                <c:pt idx="116">
                  <c:v>2.091</c:v>
                </c:pt>
                <c:pt idx="117">
                  <c:v>1.415999999999999</c:v>
                </c:pt>
                <c:pt idx="118">
                  <c:v>3.375999999999999</c:v>
                </c:pt>
                <c:pt idx="119">
                  <c:v>1.518</c:v>
                </c:pt>
                <c:pt idx="120">
                  <c:v>3.103</c:v>
                </c:pt>
                <c:pt idx="121">
                  <c:v>0.723</c:v>
                </c:pt>
                <c:pt idx="122">
                  <c:v>1.004999999999999</c:v>
                </c:pt>
                <c:pt idx="123">
                  <c:v>1.855</c:v>
                </c:pt>
                <c:pt idx="124">
                  <c:v>1.465</c:v>
                </c:pt>
                <c:pt idx="125">
                  <c:v>1.708</c:v>
                </c:pt>
                <c:pt idx="126">
                  <c:v>1.98</c:v>
                </c:pt>
                <c:pt idx="127">
                  <c:v>0.724</c:v>
                </c:pt>
                <c:pt idx="128">
                  <c:v>0.614</c:v>
                </c:pt>
                <c:pt idx="129">
                  <c:v>1.482</c:v>
                </c:pt>
                <c:pt idx="130">
                  <c:v>0.294</c:v>
                </c:pt>
                <c:pt idx="131">
                  <c:v>0.755</c:v>
                </c:pt>
                <c:pt idx="132">
                  <c:v>1.444</c:v>
                </c:pt>
                <c:pt idx="133">
                  <c:v>0.541</c:v>
                </c:pt>
                <c:pt idx="134">
                  <c:v>1.611</c:v>
                </c:pt>
                <c:pt idx="135">
                  <c:v>1.207</c:v>
                </c:pt>
                <c:pt idx="136">
                  <c:v>0.474</c:v>
                </c:pt>
                <c:pt idx="137">
                  <c:v>0.317</c:v>
                </c:pt>
                <c:pt idx="138">
                  <c:v>4.596</c:v>
                </c:pt>
                <c:pt idx="139">
                  <c:v>1.091</c:v>
                </c:pt>
                <c:pt idx="140">
                  <c:v>2.2</c:v>
                </c:pt>
                <c:pt idx="141">
                  <c:v>2.555</c:v>
                </c:pt>
                <c:pt idx="142">
                  <c:v>2.476999999999999</c:v>
                </c:pt>
                <c:pt idx="143">
                  <c:v>2.018</c:v>
                </c:pt>
                <c:pt idx="144">
                  <c:v>0.894</c:v>
                </c:pt>
                <c:pt idx="145">
                  <c:v>4.779</c:v>
                </c:pt>
                <c:pt idx="146">
                  <c:v>2.073</c:v>
                </c:pt>
                <c:pt idx="147">
                  <c:v>1.407999999999999</c:v>
                </c:pt>
                <c:pt idx="148">
                  <c:v>2.486</c:v>
                </c:pt>
                <c:pt idx="149">
                  <c:v>0.711</c:v>
                </c:pt>
                <c:pt idx="150">
                  <c:v>2.248</c:v>
                </c:pt>
                <c:pt idx="151">
                  <c:v>1.663999999999999</c:v>
                </c:pt>
                <c:pt idx="152">
                  <c:v>1.554999999999999</c:v>
                </c:pt>
                <c:pt idx="153">
                  <c:v>0.528</c:v>
                </c:pt>
                <c:pt idx="154">
                  <c:v>0.21</c:v>
                </c:pt>
                <c:pt idx="155">
                  <c:v>1.185</c:v>
                </c:pt>
                <c:pt idx="156">
                  <c:v>1.862</c:v>
                </c:pt>
                <c:pt idx="157">
                  <c:v>1.183999999999999</c:v>
                </c:pt>
                <c:pt idx="158">
                  <c:v>1.342</c:v>
                </c:pt>
                <c:pt idx="159">
                  <c:v>2.742</c:v>
                </c:pt>
                <c:pt idx="160">
                  <c:v>2.284000000000001</c:v>
                </c:pt>
                <c:pt idx="161">
                  <c:v>1.772</c:v>
                </c:pt>
                <c:pt idx="162">
                  <c:v>2.784000000000001</c:v>
                </c:pt>
                <c:pt idx="163">
                  <c:v>1.945</c:v>
                </c:pt>
                <c:pt idx="164">
                  <c:v>0.477</c:v>
                </c:pt>
                <c:pt idx="165">
                  <c:v>1.127</c:v>
                </c:pt>
                <c:pt idx="166">
                  <c:v>1.036</c:v>
                </c:pt>
                <c:pt idx="167">
                  <c:v>0.763</c:v>
                </c:pt>
                <c:pt idx="168">
                  <c:v>3.484</c:v>
                </c:pt>
                <c:pt idx="169">
                  <c:v>1.552999999999999</c:v>
                </c:pt>
                <c:pt idx="170">
                  <c:v>0.589</c:v>
                </c:pt>
                <c:pt idx="171">
                  <c:v>2.564</c:v>
                </c:pt>
                <c:pt idx="172">
                  <c:v>1.864</c:v>
                </c:pt>
                <c:pt idx="173">
                  <c:v>1.288999999999999</c:v>
                </c:pt>
                <c:pt idx="174">
                  <c:v>2.759</c:v>
                </c:pt>
                <c:pt idx="175">
                  <c:v>1.946</c:v>
                </c:pt>
                <c:pt idx="176">
                  <c:v>2.462</c:v>
                </c:pt>
                <c:pt idx="177">
                  <c:v>1.649</c:v>
                </c:pt>
                <c:pt idx="178">
                  <c:v>0.691</c:v>
                </c:pt>
                <c:pt idx="179">
                  <c:v>1.964</c:v>
                </c:pt>
                <c:pt idx="180">
                  <c:v>1.060999999999999</c:v>
                </c:pt>
                <c:pt idx="181">
                  <c:v>3.34</c:v>
                </c:pt>
                <c:pt idx="182">
                  <c:v>2.317999999999999</c:v>
                </c:pt>
                <c:pt idx="183">
                  <c:v>0.627</c:v>
                </c:pt>
                <c:pt idx="184">
                  <c:v>0.225</c:v>
                </c:pt>
                <c:pt idx="185">
                  <c:v>0.161</c:v>
                </c:pt>
                <c:pt idx="186">
                  <c:v>1.65</c:v>
                </c:pt>
                <c:pt idx="187">
                  <c:v>3.426</c:v>
                </c:pt>
                <c:pt idx="188">
                  <c:v>0.948</c:v>
                </c:pt>
                <c:pt idx="189">
                  <c:v>1.96</c:v>
                </c:pt>
                <c:pt idx="190">
                  <c:v>1.334</c:v>
                </c:pt>
                <c:pt idx="191">
                  <c:v>1.84</c:v>
                </c:pt>
                <c:pt idx="192">
                  <c:v>2.551999999999999</c:v>
                </c:pt>
                <c:pt idx="193">
                  <c:v>2.996999999999999</c:v>
                </c:pt>
                <c:pt idx="194">
                  <c:v>2.048</c:v>
                </c:pt>
                <c:pt idx="195">
                  <c:v>3.688</c:v>
                </c:pt>
                <c:pt idx="196">
                  <c:v>0.325</c:v>
                </c:pt>
                <c:pt idx="197">
                  <c:v>0.429</c:v>
                </c:pt>
                <c:pt idx="198">
                  <c:v>1.968</c:v>
                </c:pt>
                <c:pt idx="199">
                  <c:v>1.95</c:v>
                </c:pt>
                <c:pt idx="200">
                  <c:v>1.241</c:v>
                </c:pt>
                <c:pt idx="201">
                  <c:v>3.247</c:v>
                </c:pt>
                <c:pt idx="202">
                  <c:v>1.524999999999999</c:v>
                </c:pt>
                <c:pt idx="203">
                  <c:v>0.732</c:v>
                </c:pt>
                <c:pt idx="204">
                  <c:v>0.739</c:v>
                </c:pt>
                <c:pt idx="205">
                  <c:v>2.898999999999999</c:v>
                </c:pt>
                <c:pt idx="206">
                  <c:v>0.833</c:v>
                </c:pt>
                <c:pt idx="207">
                  <c:v>0.338</c:v>
                </c:pt>
                <c:pt idx="208">
                  <c:v>3.733</c:v>
                </c:pt>
                <c:pt idx="209">
                  <c:v>0.56</c:v>
                </c:pt>
                <c:pt idx="210">
                  <c:v>0.277</c:v>
                </c:pt>
                <c:pt idx="211">
                  <c:v>2.266</c:v>
                </c:pt>
                <c:pt idx="212">
                  <c:v>0.623</c:v>
                </c:pt>
                <c:pt idx="213">
                  <c:v>1.608</c:v>
                </c:pt>
                <c:pt idx="214">
                  <c:v>0.239</c:v>
                </c:pt>
                <c:pt idx="215">
                  <c:v>1.423</c:v>
                </c:pt>
                <c:pt idx="216">
                  <c:v>4.109</c:v>
                </c:pt>
                <c:pt idx="217">
                  <c:v>2.410999999999999</c:v>
                </c:pt>
                <c:pt idx="218">
                  <c:v>2.923</c:v>
                </c:pt>
                <c:pt idx="219">
                  <c:v>3.614</c:v>
                </c:pt>
                <c:pt idx="220">
                  <c:v>1.88</c:v>
                </c:pt>
                <c:pt idx="221">
                  <c:v>2.105</c:v>
                </c:pt>
                <c:pt idx="222">
                  <c:v>2.768</c:v>
                </c:pt>
                <c:pt idx="223">
                  <c:v>2.575</c:v>
                </c:pt>
                <c:pt idx="224">
                  <c:v>2.204</c:v>
                </c:pt>
                <c:pt idx="225">
                  <c:v>0.955</c:v>
                </c:pt>
                <c:pt idx="226">
                  <c:v>1.635999999999999</c:v>
                </c:pt>
                <c:pt idx="227">
                  <c:v>2.509</c:v>
                </c:pt>
                <c:pt idx="228">
                  <c:v>0.493</c:v>
                </c:pt>
                <c:pt idx="229">
                  <c:v>1.913999999999999</c:v>
                </c:pt>
                <c:pt idx="230">
                  <c:v>0.638</c:v>
                </c:pt>
                <c:pt idx="231">
                  <c:v>3.611</c:v>
                </c:pt>
                <c:pt idx="232">
                  <c:v>1.727</c:v>
                </c:pt>
                <c:pt idx="233">
                  <c:v>1.304</c:v>
                </c:pt>
                <c:pt idx="234">
                  <c:v>2.474999999999999</c:v>
                </c:pt>
                <c:pt idx="235">
                  <c:v>2.996999999999999</c:v>
                </c:pt>
                <c:pt idx="236">
                  <c:v>1.234</c:v>
                </c:pt>
                <c:pt idx="237">
                  <c:v>0.401</c:v>
                </c:pt>
                <c:pt idx="238">
                  <c:v>2.305999999999999</c:v>
                </c:pt>
                <c:pt idx="239">
                  <c:v>1.722</c:v>
                </c:pt>
                <c:pt idx="240">
                  <c:v>1.569</c:v>
                </c:pt>
                <c:pt idx="241">
                  <c:v>2.518</c:v>
                </c:pt>
                <c:pt idx="242">
                  <c:v>2.431999999999999</c:v>
                </c:pt>
                <c:pt idx="243">
                  <c:v>2.167</c:v>
                </c:pt>
                <c:pt idx="244">
                  <c:v>1.957</c:v>
                </c:pt>
                <c:pt idx="245">
                  <c:v>2.068</c:v>
                </c:pt>
                <c:pt idx="246">
                  <c:v>1.343</c:v>
                </c:pt>
                <c:pt idx="247">
                  <c:v>2.632</c:v>
                </c:pt>
                <c:pt idx="248">
                  <c:v>3.266</c:v>
                </c:pt>
                <c:pt idx="249">
                  <c:v>1.641999999999999</c:v>
                </c:pt>
                <c:pt idx="250">
                  <c:v>0.923</c:v>
                </c:pt>
                <c:pt idx="251">
                  <c:v>3.615</c:v>
                </c:pt>
                <c:pt idx="252">
                  <c:v>1.235</c:v>
                </c:pt>
                <c:pt idx="253">
                  <c:v>0.43</c:v>
                </c:pt>
                <c:pt idx="254">
                  <c:v>2.283</c:v>
                </c:pt>
                <c:pt idx="255">
                  <c:v>2.763</c:v>
                </c:pt>
                <c:pt idx="256">
                  <c:v>2.305</c:v>
                </c:pt>
                <c:pt idx="257">
                  <c:v>1.431999999999999</c:v>
                </c:pt>
                <c:pt idx="258">
                  <c:v>1.625999999999999</c:v>
                </c:pt>
                <c:pt idx="259">
                  <c:v>2.892999999999998</c:v>
                </c:pt>
                <c:pt idx="260">
                  <c:v>4.303999999999998</c:v>
                </c:pt>
                <c:pt idx="261">
                  <c:v>3.739</c:v>
                </c:pt>
                <c:pt idx="262">
                  <c:v>1.625</c:v>
                </c:pt>
                <c:pt idx="263">
                  <c:v>2.647</c:v>
                </c:pt>
                <c:pt idx="264">
                  <c:v>4.075</c:v>
                </c:pt>
                <c:pt idx="265">
                  <c:v>1.104</c:v>
                </c:pt>
                <c:pt idx="266">
                  <c:v>0.565</c:v>
                </c:pt>
                <c:pt idx="267">
                  <c:v>0.717</c:v>
                </c:pt>
                <c:pt idx="268">
                  <c:v>0.682</c:v>
                </c:pt>
                <c:pt idx="269">
                  <c:v>0.294</c:v>
                </c:pt>
                <c:pt idx="270">
                  <c:v>1.222</c:v>
                </c:pt>
                <c:pt idx="271">
                  <c:v>2.679</c:v>
                </c:pt>
                <c:pt idx="272">
                  <c:v>2.159</c:v>
                </c:pt>
                <c:pt idx="273">
                  <c:v>1.962</c:v>
                </c:pt>
                <c:pt idx="274">
                  <c:v>1.427999999999999</c:v>
                </c:pt>
                <c:pt idx="275">
                  <c:v>1.583</c:v>
                </c:pt>
                <c:pt idx="276">
                  <c:v>1.018999999999999</c:v>
                </c:pt>
                <c:pt idx="277">
                  <c:v>0.925</c:v>
                </c:pt>
                <c:pt idx="278">
                  <c:v>0.313</c:v>
                </c:pt>
                <c:pt idx="279">
                  <c:v>1.499</c:v>
                </c:pt>
                <c:pt idx="280">
                  <c:v>2.858</c:v>
                </c:pt>
                <c:pt idx="281">
                  <c:v>4.075</c:v>
                </c:pt>
                <c:pt idx="282">
                  <c:v>3.098</c:v>
                </c:pt>
                <c:pt idx="283">
                  <c:v>3.983</c:v>
                </c:pt>
                <c:pt idx="284">
                  <c:v>1.983</c:v>
                </c:pt>
                <c:pt idx="285">
                  <c:v>1.204</c:v>
                </c:pt>
                <c:pt idx="286">
                  <c:v>0.102</c:v>
                </c:pt>
                <c:pt idx="287">
                  <c:v>0.391</c:v>
                </c:pt>
                <c:pt idx="288">
                  <c:v>0.145</c:v>
                </c:pt>
                <c:pt idx="289">
                  <c:v>0.137</c:v>
                </c:pt>
                <c:pt idx="290">
                  <c:v>0.108</c:v>
                </c:pt>
                <c:pt idx="291">
                  <c:v>1.264</c:v>
                </c:pt>
                <c:pt idx="292">
                  <c:v>2.239</c:v>
                </c:pt>
                <c:pt idx="293">
                  <c:v>0.687</c:v>
                </c:pt>
                <c:pt idx="294">
                  <c:v>0.847</c:v>
                </c:pt>
                <c:pt idx="295">
                  <c:v>0.381</c:v>
                </c:pt>
                <c:pt idx="296">
                  <c:v>0.519</c:v>
                </c:pt>
                <c:pt idx="297">
                  <c:v>0.463</c:v>
                </c:pt>
                <c:pt idx="298">
                  <c:v>3.466</c:v>
                </c:pt>
                <c:pt idx="299">
                  <c:v>2.364</c:v>
                </c:pt>
                <c:pt idx="300">
                  <c:v>1.714</c:v>
                </c:pt>
                <c:pt idx="301">
                  <c:v>1.576</c:v>
                </c:pt>
                <c:pt idx="302">
                  <c:v>1.925999999999999</c:v>
                </c:pt>
                <c:pt idx="303">
                  <c:v>2.188</c:v>
                </c:pt>
                <c:pt idx="304">
                  <c:v>4.298</c:v>
                </c:pt>
                <c:pt idx="305">
                  <c:v>3.878999999999999</c:v>
                </c:pt>
                <c:pt idx="306">
                  <c:v>1.306999999999999</c:v>
                </c:pt>
                <c:pt idx="307">
                  <c:v>2.585</c:v>
                </c:pt>
                <c:pt idx="308">
                  <c:v>2.558</c:v>
                </c:pt>
                <c:pt idx="309">
                  <c:v>3.113</c:v>
                </c:pt>
                <c:pt idx="310">
                  <c:v>2.79</c:v>
                </c:pt>
                <c:pt idx="311">
                  <c:v>2.582</c:v>
                </c:pt>
                <c:pt idx="312">
                  <c:v>1.976</c:v>
                </c:pt>
                <c:pt idx="313">
                  <c:v>1.339</c:v>
                </c:pt>
                <c:pt idx="314">
                  <c:v>1.143</c:v>
                </c:pt>
                <c:pt idx="315">
                  <c:v>0.383</c:v>
                </c:pt>
                <c:pt idx="316">
                  <c:v>1.983</c:v>
                </c:pt>
                <c:pt idx="317">
                  <c:v>1.655</c:v>
                </c:pt>
                <c:pt idx="318">
                  <c:v>1.268999999999999</c:v>
                </c:pt>
                <c:pt idx="319">
                  <c:v>1.945</c:v>
                </c:pt>
                <c:pt idx="320">
                  <c:v>1.963</c:v>
                </c:pt>
                <c:pt idx="321">
                  <c:v>1.528</c:v>
                </c:pt>
                <c:pt idx="322">
                  <c:v>2.57</c:v>
                </c:pt>
                <c:pt idx="323">
                  <c:v>2.545</c:v>
                </c:pt>
                <c:pt idx="324">
                  <c:v>0.878</c:v>
                </c:pt>
                <c:pt idx="325">
                  <c:v>1.076</c:v>
                </c:pt>
                <c:pt idx="326">
                  <c:v>0.533</c:v>
                </c:pt>
                <c:pt idx="327">
                  <c:v>2.512999999999999</c:v>
                </c:pt>
                <c:pt idx="328">
                  <c:v>2.038</c:v>
                </c:pt>
                <c:pt idx="329">
                  <c:v>2.047</c:v>
                </c:pt>
                <c:pt idx="330">
                  <c:v>1.358</c:v>
                </c:pt>
                <c:pt idx="331">
                  <c:v>3.515999999999999</c:v>
                </c:pt>
                <c:pt idx="332">
                  <c:v>1.637999999999999</c:v>
                </c:pt>
                <c:pt idx="333">
                  <c:v>1.836</c:v>
                </c:pt>
                <c:pt idx="334">
                  <c:v>2.416999999999998</c:v>
                </c:pt>
                <c:pt idx="335">
                  <c:v>1.821</c:v>
                </c:pt>
                <c:pt idx="336">
                  <c:v>0.979</c:v>
                </c:pt>
                <c:pt idx="337">
                  <c:v>0.954</c:v>
                </c:pt>
                <c:pt idx="338">
                  <c:v>0.621</c:v>
                </c:pt>
                <c:pt idx="339">
                  <c:v>1.973</c:v>
                </c:pt>
                <c:pt idx="340">
                  <c:v>1.891999999999999</c:v>
                </c:pt>
                <c:pt idx="341">
                  <c:v>6.114999999999974</c:v>
                </c:pt>
                <c:pt idx="342">
                  <c:v>2.584</c:v>
                </c:pt>
                <c:pt idx="343">
                  <c:v>1.211</c:v>
                </c:pt>
                <c:pt idx="344">
                  <c:v>2.367</c:v>
                </c:pt>
                <c:pt idx="345">
                  <c:v>1.877</c:v>
                </c:pt>
                <c:pt idx="346">
                  <c:v>0.789</c:v>
                </c:pt>
                <c:pt idx="347">
                  <c:v>1.357</c:v>
                </c:pt>
                <c:pt idx="348">
                  <c:v>3.151</c:v>
                </c:pt>
                <c:pt idx="349">
                  <c:v>3.157</c:v>
                </c:pt>
                <c:pt idx="350">
                  <c:v>2.407</c:v>
                </c:pt>
                <c:pt idx="351">
                  <c:v>1.901</c:v>
                </c:pt>
                <c:pt idx="352">
                  <c:v>1.245</c:v>
                </c:pt>
                <c:pt idx="353">
                  <c:v>2.21</c:v>
                </c:pt>
                <c:pt idx="354">
                  <c:v>3.574</c:v>
                </c:pt>
                <c:pt idx="355">
                  <c:v>1.897</c:v>
                </c:pt>
                <c:pt idx="356">
                  <c:v>1.665</c:v>
                </c:pt>
                <c:pt idx="357">
                  <c:v>2.91</c:v>
                </c:pt>
                <c:pt idx="358">
                  <c:v>0.798</c:v>
                </c:pt>
                <c:pt idx="359">
                  <c:v>2.288000000000001</c:v>
                </c:pt>
                <c:pt idx="360">
                  <c:v>2.274</c:v>
                </c:pt>
                <c:pt idx="361">
                  <c:v>3.795</c:v>
                </c:pt>
                <c:pt idx="362">
                  <c:v>2.164</c:v>
                </c:pt>
                <c:pt idx="363">
                  <c:v>1.477</c:v>
                </c:pt>
                <c:pt idx="364">
                  <c:v>2.386</c:v>
                </c:pt>
                <c:pt idx="365">
                  <c:v>1.941999999999999</c:v>
                </c:pt>
                <c:pt idx="366">
                  <c:v>1.843</c:v>
                </c:pt>
                <c:pt idx="367">
                  <c:v>5.564999999999984</c:v>
                </c:pt>
                <c:pt idx="368">
                  <c:v>2.531</c:v>
                </c:pt>
                <c:pt idx="369">
                  <c:v>3.445</c:v>
                </c:pt>
                <c:pt idx="370">
                  <c:v>1.8</c:v>
                </c:pt>
                <c:pt idx="371">
                  <c:v>3.161</c:v>
                </c:pt>
                <c:pt idx="372">
                  <c:v>3.175</c:v>
                </c:pt>
                <c:pt idx="373">
                  <c:v>4.263999999999998</c:v>
                </c:pt>
                <c:pt idx="374">
                  <c:v>3.305</c:v>
                </c:pt>
                <c:pt idx="375">
                  <c:v>2.475999999999999</c:v>
                </c:pt>
                <c:pt idx="376">
                  <c:v>2.363</c:v>
                </c:pt>
                <c:pt idx="377">
                  <c:v>0.708</c:v>
                </c:pt>
                <c:pt idx="378">
                  <c:v>3.39</c:v>
                </c:pt>
                <c:pt idx="379">
                  <c:v>2.904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407976"/>
        <c:axId val="-2127417768"/>
      </c:scatterChart>
      <c:valAx>
        <c:axId val="-2127407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lang="en-US" altLang="zh-CN" sz="1400" dirty="0" smtClean="0">
                    <a:solidFill>
                      <a:srgbClr val="FFFFFF"/>
                    </a:solidFill>
                  </a:rPr>
                  <a:t>AE</a:t>
                </a:r>
                <a:r>
                  <a:rPr lang="zh-CN" altLang="en-US" sz="1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altLang="zh-CN" sz="1400" dirty="0">
                    <a:solidFill>
                      <a:srgbClr val="FFFFFF"/>
                    </a:solidFill>
                  </a:rPr>
                  <a:t>[</a:t>
                </a:r>
                <a:r>
                  <a:rPr lang="en-US" altLang="zh-CN" sz="1400" dirty="0" err="1">
                    <a:solidFill>
                      <a:srgbClr val="FFFFFF"/>
                    </a:solidFill>
                  </a:rPr>
                  <a:t>nT</a:t>
                </a:r>
                <a:r>
                  <a:rPr lang="en-US" altLang="zh-CN" sz="1400" dirty="0">
                    <a:solidFill>
                      <a:srgbClr val="FFFFFF"/>
                    </a:solidFill>
                  </a:rPr>
                  <a:t>]</a:t>
                </a:r>
                <a:endParaRPr lang="zh-CN" altLang="en-US" sz="1400" dirty="0">
                  <a:solidFill>
                    <a:srgbClr val="FFFFFF"/>
                  </a:solidFill>
                </a:endParaRPr>
              </a:p>
            </c:rich>
          </c:tx>
          <c:layout>
            <c:manualLayout>
              <c:xMode val="edge"/>
              <c:yMode val="edge"/>
              <c:x val="0.337521844433457"/>
              <c:y val="0.86696132092313"/>
            </c:manualLayout>
          </c:layout>
          <c:overlay val="0"/>
          <c:spPr>
            <a:noFill/>
          </c:spPr>
        </c:title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>
                <a:solidFill>
                  <a:srgbClr val="FFFFFF"/>
                </a:solidFill>
              </a:defRPr>
            </a:pPr>
            <a:endParaRPr lang="zh-CN"/>
          </a:p>
        </c:txPr>
        <c:crossAx val="-2127417768"/>
        <c:crosses val="autoZero"/>
        <c:crossBetween val="midCat"/>
      </c:valAx>
      <c:valAx>
        <c:axId val="-21274177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lang="en-US" altLang="zh-CN" sz="1400" dirty="0">
                    <a:solidFill>
                      <a:srgbClr val="FFFFFF"/>
                    </a:solidFill>
                    <a:latin typeface="Arial"/>
                    <a:cs typeface="Arial"/>
                  </a:rPr>
                  <a:t>Pederson </a:t>
                </a:r>
                <a:r>
                  <a:rPr lang="en-US" altLang="zh-CN" sz="1400" baseline="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[</a:t>
                </a:r>
                <a:r>
                  <a:rPr lang="en-US" altLang="zh-CN" sz="1400" baseline="0" dirty="0">
                    <a:solidFill>
                      <a:srgbClr val="FFFFFF"/>
                    </a:solidFill>
                    <a:latin typeface="Arial"/>
                    <a:cs typeface="Arial"/>
                  </a:rPr>
                  <a:t>S]</a:t>
                </a:r>
                <a:endParaRPr lang="zh-CN" altLang="en-US" sz="14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0.0164718990018205"/>
              <c:y val="0.264481948232184"/>
            </c:manualLayout>
          </c:layout>
          <c:overlay val="0"/>
          <c:spPr>
            <a:noFill/>
          </c:spPr>
        </c:title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>
                <a:solidFill>
                  <a:srgbClr val="FFFFFF"/>
                </a:solidFill>
              </a:defRPr>
            </a:pPr>
            <a:endParaRPr lang="zh-CN"/>
          </a:p>
        </c:txPr>
        <c:crossAx val="-2127407976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97601209253417"/>
          <c:y val="0.0118416322404043"/>
          <c:w val="0.230206330614302"/>
          <c:h val="0.342023025004079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6-21T08:39:14.42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F459A-29C1-334C-9AE5-EABE37B92BEE}" type="datetimeFigureOut">
              <a:rPr kumimoji="1" lang="zh-CN" altLang="en-US" smtClean="0"/>
              <a:t>21/06/17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91D0E-505C-8B48-9F26-C7AFBEB2D81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988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2532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0103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6672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0933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9995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1144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1748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8949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3751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4780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375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7973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4669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166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8299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83822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203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443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7207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7207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6657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2558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51280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7207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72078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7207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01718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sz="2100" baseline="0" dirty="0" smtClean="0">
              <a:latin typeface="Arial"/>
              <a:cs typeface="Arial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01718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01718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63459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="1" dirty="0">
              <a:latin typeface="Arial"/>
              <a:cs typeface="Arial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5837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57715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730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6683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7721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7565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7635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211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91D0E-505C-8B48-9F26-C7AFBEB2D81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374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2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5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2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x-none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4A8C-8837-C540-B9D6-DAEB40311908}" type="datetimeFigureOut">
              <a:rPr kumimoji="1" lang="zh-CN" altLang="en-US" smtClean="0"/>
              <a:t>21/06/17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53F0-AB64-1F44-95C6-2C805E663F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5148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4A8C-8837-C540-B9D6-DAEB40311908}" type="datetimeFigureOut">
              <a:rPr kumimoji="1" lang="zh-CN" altLang="en-US" smtClean="0"/>
              <a:t>21/06/17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53F0-AB64-1F44-95C6-2C805E663F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2086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4A8C-8837-C540-B9D6-DAEB40311908}" type="datetimeFigureOut">
              <a:rPr kumimoji="1" lang="zh-CN" altLang="en-US" smtClean="0"/>
              <a:t>21/06/17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53F0-AB64-1F44-95C6-2C805E663F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2952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Yiqun Yu, Beihang University, GEM 2017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Modeling of M/I coupling</a:t>
            </a:r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564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Yiqun Yu, Beihang University, GEM 2017</a:t>
            </a:r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Modeling of M/I coupling</a:t>
            </a:r>
            <a:endParaRPr lang="en-US" dirty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03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Yiqun Yu, Beihang University, GEM 2017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Modeling of M/I coupling</a:t>
            </a:r>
            <a:endParaRPr 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96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Yiqun Yu, Beihang University, GEM 2017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Modeling of M/I coupling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2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Yiqun Yu, Beihang University, GEM 2017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Modeling of M/I coupling</a:t>
            </a:r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3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97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x-none" smtClean="0"/>
              <a:t>将图片拖动到占位符，或单击添加图标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6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41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9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7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4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0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7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8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6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err="1" smtClean="0"/>
              <a:t>aa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4472"/>
            <a:ext cx="8229600" cy="4971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err="1" smtClean="0"/>
              <a:t>aaa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250" y="6492875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Yiqun Yu, Beihang University, GEM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89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Modeling of M/I coupling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17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14A8C-8837-C540-B9D6-DAEB40311908}" type="datetimeFigureOut">
              <a:rPr kumimoji="1" lang="zh-CN" altLang="en-US" smtClean="0"/>
              <a:t>21/06/17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453F0-AB64-1F44-95C6-2C805E663F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205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comments" Target="../comments/comment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microsoft.com/office/2007/relationships/hdphoto" Target="../media/hdphoto3.wdp"/><Relationship Id="rId5" Type="http://schemas.microsoft.com/office/2007/relationships/hdphoto" Target="../media/hdphoto4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4.emf"/><Relationship Id="rId6" Type="http://schemas.openxmlformats.org/officeDocument/2006/relationships/image" Target="../media/image4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4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49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4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4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2.wdp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magnetosphere-unlabeled_sm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/>
          <a:stretch/>
        </p:blipFill>
        <p:spPr>
          <a:xfrm>
            <a:off x="923" y="0"/>
            <a:ext cx="9175465" cy="68580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073305"/>
            <a:ext cx="9153612" cy="2206742"/>
          </a:xfrm>
        </p:spPr>
        <p:txBody>
          <a:bodyPr>
            <a:noAutofit/>
          </a:bodyPr>
          <a:lstStyle/>
          <a:p>
            <a:r>
              <a:rPr kumimoji="1" lang="en-US" altLang="zh-CN" sz="3600" b="1" dirty="0" smtClean="0">
                <a:solidFill>
                  <a:srgbClr val="FFFFFF"/>
                </a:solidFill>
              </a:rPr>
              <a:t>Global</a:t>
            </a:r>
            <a:r>
              <a:rPr kumimoji="1" lang="zh-CN" altLang="en-US" sz="3600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600" b="1" dirty="0" smtClean="0">
                <a:solidFill>
                  <a:srgbClr val="FFFFFF"/>
                </a:solidFill>
              </a:rPr>
              <a:t>Modeling</a:t>
            </a:r>
            <a:r>
              <a:rPr kumimoji="1" lang="zh-CN" altLang="en-US" sz="3600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600" b="1" dirty="0" smtClean="0">
                <a:solidFill>
                  <a:srgbClr val="FFFFFF"/>
                </a:solidFill>
              </a:rPr>
              <a:t>of</a:t>
            </a:r>
            <a:r>
              <a:rPr kumimoji="1" lang="zh-CN" altLang="en-US" sz="3600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600" b="1" dirty="0" smtClean="0">
                <a:solidFill>
                  <a:srgbClr val="FFFFFF"/>
                </a:solidFill>
              </a:rPr>
              <a:t>the Magnetosphere-</a:t>
            </a:r>
            <a:r>
              <a:rPr kumimoji="1" lang="en-US" altLang="zh-CN" sz="3600" b="1" dirty="0">
                <a:solidFill>
                  <a:srgbClr val="FFFFFF"/>
                </a:solidFill>
              </a:rPr>
              <a:t>Ionosphere </a:t>
            </a:r>
            <a:r>
              <a:rPr kumimoji="1" lang="en-US" altLang="zh-CN" sz="3600" b="1" dirty="0" err="1">
                <a:solidFill>
                  <a:srgbClr val="FFFFFF"/>
                </a:solidFill>
              </a:rPr>
              <a:t>Electrodynamic</a:t>
            </a:r>
            <a:r>
              <a:rPr kumimoji="1" lang="en-US" altLang="zh-CN" sz="3600" b="1" dirty="0">
                <a:solidFill>
                  <a:srgbClr val="FFFFFF"/>
                </a:solidFill>
              </a:rPr>
              <a:t> </a:t>
            </a:r>
            <a:r>
              <a:rPr kumimoji="1" lang="en-US" altLang="zh-CN" sz="3600" b="1" dirty="0" smtClean="0">
                <a:solidFill>
                  <a:srgbClr val="FFFFFF"/>
                </a:solidFill>
              </a:rPr>
              <a:t>Coupling:</a:t>
            </a:r>
            <a:br>
              <a:rPr kumimoji="1" lang="en-US" altLang="zh-CN" sz="3600" b="1" dirty="0" smtClean="0">
                <a:solidFill>
                  <a:srgbClr val="FFFFFF"/>
                </a:solidFill>
              </a:rPr>
            </a:br>
            <a:r>
              <a:rPr kumimoji="1" lang="en-US" altLang="zh-CN" sz="3600" b="1" dirty="0" smtClean="0">
                <a:solidFill>
                  <a:srgbClr val="FFFFFF"/>
                </a:solidFill>
              </a:rPr>
              <a:t> Overview and Challenges</a:t>
            </a:r>
            <a:endParaRPr kumimoji="1" lang="zh-CN" alt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776" y="3500041"/>
            <a:ext cx="9144000" cy="2499521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kumimoji="1" lang="en-US" altLang="zh-CN" sz="2600" b="1" dirty="0">
                <a:solidFill>
                  <a:srgbClr val="CCFFCC"/>
                </a:solidFill>
                <a:latin typeface="Arial"/>
                <a:cs typeface="Arial"/>
              </a:rPr>
              <a:t>Yiqun</a:t>
            </a:r>
            <a:r>
              <a:rPr kumimoji="1" lang="zh-CN" altLang="en-US" sz="2600" b="1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kumimoji="1" lang="en-US" altLang="zh-CN" sz="2600" b="1" dirty="0" smtClean="0">
                <a:solidFill>
                  <a:srgbClr val="CCFFCC"/>
                </a:solidFill>
                <a:latin typeface="Arial"/>
                <a:cs typeface="Arial"/>
              </a:rPr>
              <a:t>Yu</a:t>
            </a:r>
          </a:p>
          <a:p>
            <a:pPr>
              <a:lnSpc>
                <a:spcPct val="70000"/>
              </a:lnSpc>
            </a:pPr>
            <a:endParaRPr kumimoji="1" lang="en-US" altLang="zh-CN" sz="2600" b="1" dirty="0">
              <a:solidFill>
                <a:srgbClr val="CCFFCC"/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r>
              <a:rPr kumimoji="1" lang="en-US" altLang="zh-CN" sz="2600" b="1" dirty="0" smtClean="0">
                <a:solidFill>
                  <a:srgbClr val="CCFFCC"/>
                </a:solidFill>
                <a:latin typeface="Arial"/>
                <a:cs typeface="Arial"/>
              </a:rPr>
              <a:t>School of Space and Environment</a:t>
            </a:r>
          </a:p>
          <a:p>
            <a:pPr>
              <a:lnSpc>
                <a:spcPct val="70000"/>
              </a:lnSpc>
            </a:pPr>
            <a:r>
              <a:rPr kumimoji="1" lang="en-US" altLang="zh-CN" sz="2600" b="1" dirty="0" smtClean="0">
                <a:solidFill>
                  <a:srgbClr val="CCFFCC"/>
                </a:solidFill>
                <a:latin typeface="Arial"/>
                <a:cs typeface="Arial"/>
              </a:rPr>
              <a:t>Beihang</a:t>
            </a:r>
            <a:r>
              <a:rPr kumimoji="1" lang="zh-CN" altLang="en-US" sz="2600" b="1" dirty="0" smtClean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kumimoji="1" lang="en-US" altLang="zh-CN" sz="2600" b="1" dirty="0" smtClean="0">
                <a:solidFill>
                  <a:srgbClr val="CCFFCC"/>
                </a:solidFill>
                <a:latin typeface="Arial"/>
                <a:cs typeface="Arial"/>
              </a:rPr>
              <a:t>University</a:t>
            </a:r>
          </a:p>
          <a:p>
            <a:pPr>
              <a:lnSpc>
                <a:spcPct val="70000"/>
              </a:lnSpc>
            </a:pPr>
            <a:r>
              <a:rPr kumimoji="1" lang="en-US" altLang="zh-CN" sz="2600" b="1" dirty="0" smtClean="0">
                <a:solidFill>
                  <a:srgbClr val="CCFFCC"/>
                </a:solidFill>
                <a:latin typeface="Arial"/>
                <a:cs typeface="Arial"/>
              </a:rPr>
              <a:t>Beijing</a:t>
            </a:r>
            <a:r>
              <a:rPr kumimoji="1" lang="en-US" altLang="zh-CN" sz="2600" b="1" dirty="0">
                <a:solidFill>
                  <a:srgbClr val="CCFFCC"/>
                </a:solidFill>
                <a:latin typeface="Arial"/>
                <a:cs typeface="Arial"/>
              </a:rPr>
              <a:t>,</a:t>
            </a:r>
            <a:r>
              <a:rPr kumimoji="1" lang="zh-CN" altLang="en-US" sz="2600" b="1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kumimoji="1" lang="en-US" altLang="zh-CN" sz="2600" b="1" dirty="0" smtClean="0">
                <a:solidFill>
                  <a:srgbClr val="CCFFCC"/>
                </a:solidFill>
                <a:latin typeface="Arial"/>
                <a:cs typeface="Arial"/>
              </a:rPr>
              <a:t>China</a:t>
            </a:r>
          </a:p>
          <a:p>
            <a:pPr>
              <a:lnSpc>
                <a:spcPct val="70000"/>
              </a:lnSpc>
            </a:pPr>
            <a:endParaRPr kumimoji="1" lang="en-US" altLang="zh-CN" sz="26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endParaRPr kumimoji="1" lang="en-US" altLang="zh-CN" sz="26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r>
              <a:rPr kumimoji="1" lang="en-US" altLang="zh-CN" sz="2600" b="1" dirty="0" smtClean="0">
                <a:solidFill>
                  <a:srgbClr val="FFFFFF"/>
                </a:solidFill>
                <a:latin typeface="Arial"/>
                <a:cs typeface="Arial"/>
              </a:rPr>
              <a:t>June 22, 2017</a:t>
            </a:r>
          </a:p>
        </p:txBody>
      </p:sp>
      <p:pic>
        <p:nvPicPr>
          <p:cNvPr id="5" name="Picture 11" descr="x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" y="-1"/>
            <a:ext cx="1200148" cy="119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0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078"/>
          </a:xfrm>
        </p:spPr>
        <p:txBody>
          <a:bodyPr>
            <a:normAutofit/>
          </a:bodyPr>
          <a:lstStyle/>
          <a:p>
            <a:r>
              <a:rPr kumimoji="1" lang="en-US" altLang="zh-CN" sz="4000" dirty="0" smtClean="0">
                <a:solidFill>
                  <a:srgbClr val="FFFFFF"/>
                </a:solidFill>
              </a:rPr>
              <a:t>SW-dayside-ionosphere</a:t>
            </a:r>
            <a:endParaRPr kumimoji="1" lang="zh-CN" altLang="en-US" sz="4000" dirty="0">
              <a:solidFill>
                <a:srgbClr val="FFFFFF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37809" y="5275027"/>
            <a:ext cx="7233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SW driven fast-mode waves (f~10 </a:t>
            </a:r>
            <a:r>
              <a:rPr kumimoji="1" lang="en-US" altLang="zh-CN" sz="2200" dirty="0" err="1" smtClean="0">
                <a:solidFill>
                  <a:schemeClr val="bg1"/>
                </a:solidFill>
                <a:latin typeface="Arial"/>
                <a:cs typeface="Arial"/>
              </a:rPr>
              <a:t>mHz</a:t>
            </a: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) are bounced between the magnetopause and </a:t>
            </a:r>
            <a:r>
              <a:rPr kumimoji="1" lang="en-US" altLang="zh-CN" sz="2200" dirty="0" err="1" smtClean="0">
                <a:solidFill>
                  <a:schemeClr val="bg1"/>
                </a:solidFill>
                <a:latin typeface="Arial"/>
                <a:cs typeface="Arial"/>
              </a:rPr>
              <a:t>plasmasphere</a:t>
            </a:r>
            <a:endParaRPr kumimoji="1" lang="en-US" altLang="zh-CN" sz="2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err="1" smtClean="0">
                <a:solidFill>
                  <a:schemeClr val="bg1"/>
                </a:solidFill>
                <a:latin typeface="Arial"/>
                <a:cs typeface="Arial"/>
              </a:rPr>
              <a:t>Ionospheric</a:t>
            </a: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 dayside FACs alternatively vary in polarity</a:t>
            </a:r>
            <a:endParaRPr kumimoji="1" lang="zh-CN" altLang="en-US" sz="2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46" name="组 45"/>
          <p:cNvGrpSpPr/>
          <p:nvPr/>
        </p:nvGrpSpPr>
        <p:grpSpPr>
          <a:xfrm>
            <a:off x="569714" y="1146572"/>
            <a:ext cx="4518846" cy="4079183"/>
            <a:chOff x="787604" y="1800345"/>
            <a:chExt cx="4518846" cy="407918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/>
            <a:srcRect b="596"/>
            <a:stretch/>
          </p:blipFill>
          <p:spPr>
            <a:xfrm>
              <a:off x="1414813" y="2152658"/>
              <a:ext cx="3673747" cy="3352911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87604" y="1815086"/>
              <a:ext cx="595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008000"/>
                  </a:solidFill>
                  <a:latin typeface="Arial"/>
                  <a:cs typeface="Arial"/>
                </a:rPr>
                <a:t>Sun</a:t>
              </a:r>
              <a:endParaRPr kumimoji="1" lang="zh-CN" altLang="en-US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cxnSp>
          <p:nvCxnSpPr>
            <p:cNvPr id="20" name="直线箭头连接符 19"/>
            <p:cNvCxnSpPr/>
            <p:nvPr/>
          </p:nvCxnSpPr>
          <p:spPr>
            <a:xfrm>
              <a:off x="1124500" y="2195596"/>
              <a:ext cx="6614" cy="2904494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787604" y="5020710"/>
              <a:ext cx="736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008000"/>
                  </a:solidFill>
                  <a:latin typeface="Arial"/>
                  <a:cs typeface="Arial"/>
                </a:rPr>
                <a:t>Earth</a:t>
              </a:r>
              <a:endParaRPr kumimoji="1" lang="zh-CN" altLang="en-US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22" name="任意形状 21"/>
            <p:cNvSpPr/>
            <p:nvPr/>
          </p:nvSpPr>
          <p:spPr>
            <a:xfrm>
              <a:off x="1792585" y="3228072"/>
              <a:ext cx="2878099" cy="664855"/>
            </a:xfrm>
            <a:custGeom>
              <a:avLst/>
              <a:gdLst>
                <a:gd name="connsiteX0" fmla="*/ 0 w 2878099"/>
                <a:gd name="connsiteY0" fmla="*/ 0 h 664855"/>
                <a:gd name="connsiteX1" fmla="*/ 390267 w 2878099"/>
                <a:gd name="connsiteY1" fmla="*/ 171988 h 664855"/>
                <a:gd name="connsiteX2" fmla="*/ 734232 w 2878099"/>
                <a:gd name="connsiteY2" fmla="*/ 449814 h 664855"/>
                <a:gd name="connsiteX3" fmla="*/ 1184031 w 2878099"/>
                <a:gd name="connsiteY3" fmla="*/ 588727 h 664855"/>
                <a:gd name="connsiteX4" fmla="*/ 1442005 w 2878099"/>
                <a:gd name="connsiteY4" fmla="*/ 661491 h 664855"/>
                <a:gd name="connsiteX5" fmla="*/ 1627216 w 2878099"/>
                <a:gd name="connsiteY5" fmla="*/ 648261 h 664855"/>
                <a:gd name="connsiteX6" fmla="*/ 2004254 w 2878099"/>
                <a:gd name="connsiteY6" fmla="*/ 608571 h 664855"/>
                <a:gd name="connsiteX7" fmla="*/ 2811248 w 2878099"/>
                <a:gd name="connsiteY7" fmla="*/ 595342 h 664855"/>
                <a:gd name="connsiteX8" fmla="*/ 2831092 w 2878099"/>
                <a:gd name="connsiteY8" fmla="*/ 595342 h 66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8099" h="664855">
                  <a:moveTo>
                    <a:pt x="0" y="0"/>
                  </a:moveTo>
                  <a:cubicBezTo>
                    <a:pt x="133947" y="48509"/>
                    <a:pt x="267895" y="97019"/>
                    <a:pt x="390267" y="171988"/>
                  </a:cubicBezTo>
                  <a:cubicBezTo>
                    <a:pt x="512639" y="246957"/>
                    <a:pt x="601938" y="380358"/>
                    <a:pt x="734232" y="449814"/>
                  </a:cubicBezTo>
                  <a:cubicBezTo>
                    <a:pt x="866526" y="519270"/>
                    <a:pt x="1066069" y="553448"/>
                    <a:pt x="1184031" y="588727"/>
                  </a:cubicBezTo>
                  <a:cubicBezTo>
                    <a:pt x="1301993" y="624006"/>
                    <a:pt x="1368141" y="651569"/>
                    <a:pt x="1442005" y="661491"/>
                  </a:cubicBezTo>
                  <a:cubicBezTo>
                    <a:pt x="1515869" y="671413"/>
                    <a:pt x="1533508" y="657081"/>
                    <a:pt x="1627216" y="648261"/>
                  </a:cubicBezTo>
                  <a:cubicBezTo>
                    <a:pt x="1720924" y="639441"/>
                    <a:pt x="1806915" y="617391"/>
                    <a:pt x="2004254" y="608571"/>
                  </a:cubicBezTo>
                  <a:cubicBezTo>
                    <a:pt x="2201593" y="599751"/>
                    <a:pt x="2673442" y="597547"/>
                    <a:pt x="2811248" y="595342"/>
                  </a:cubicBezTo>
                  <a:cubicBezTo>
                    <a:pt x="2949054" y="593137"/>
                    <a:pt x="2831092" y="595342"/>
                    <a:pt x="2831092" y="595342"/>
                  </a:cubicBezTo>
                </a:path>
              </a:pathLst>
            </a:custGeom>
            <a:ln w="28575" cmpd="sng">
              <a:solidFill>
                <a:srgbClr val="FF6600"/>
              </a:solidFill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任意形状 30"/>
            <p:cNvSpPr/>
            <p:nvPr/>
          </p:nvSpPr>
          <p:spPr>
            <a:xfrm>
              <a:off x="1858730" y="3287606"/>
              <a:ext cx="482873" cy="1786025"/>
            </a:xfrm>
            <a:custGeom>
              <a:avLst/>
              <a:gdLst>
                <a:gd name="connsiteX0" fmla="*/ 0 w 482873"/>
                <a:gd name="connsiteY0" fmla="*/ 0 h 1984471"/>
                <a:gd name="connsiteX1" fmla="*/ 191826 w 482873"/>
                <a:gd name="connsiteY1" fmla="*/ 529193 h 1984471"/>
                <a:gd name="connsiteX2" fmla="*/ 377038 w 482873"/>
                <a:gd name="connsiteY2" fmla="*/ 1157608 h 1984471"/>
                <a:gd name="connsiteX3" fmla="*/ 463029 w 482873"/>
                <a:gd name="connsiteY3" fmla="*/ 1673571 h 1984471"/>
                <a:gd name="connsiteX4" fmla="*/ 482873 w 482873"/>
                <a:gd name="connsiteY4" fmla="*/ 1984471 h 1984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873" h="1984471">
                  <a:moveTo>
                    <a:pt x="0" y="0"/>
                  </a:moveTo>
                  <a:cubicBezTo>
                    <a:pt x="64493" y="168129"/>
                    <a:pt x="128986" y="336258"/>
                    <a:pt x="191826" y="529193"/>
                  </a:cubicBezTo>
                  <a:cubicBezTo>
                    <a:pt x="254666" y="722128"/>
                    <a:pt x="331837" y="966878"/>
                    <a:pt x="377038" y="1157608"/>
                  </a:cubicBezTo>
                  <a:cubicBezTo>
                    <a:pt x="422239" y="1348338"/>
                    <a:pt x="445390" y="1535761"/>
                    <a:pt x="463029" y="1673571"/>
                  </a:cubicBezTo>
                  <a:cubicBezTo>
                    <a:pt x="480668" y="1811381"/>
                    <a:pt x="482873" y="1984471"/>
                    <a:pt x="482873" y="1984471"/>
                  </a:cubicBezTo>
                </a:path>
              </a:pathLst>
            </a:custGeom>
            <a:ln>
              <a:solidFill>
                <a:srgbClr val="ED0E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任意形状 32"/>
            <p:cNvSpPr/>
            <p:nvPr/>
          </p:nvSpPr>
          <p:spPr>
            <a:xfrm>
              <a:off x="2341116" y="3737421"/>
              <a:ext cx="258463" cy="1336209"/>
            </a:xfrm>
            <a:custGeom>
              <a:avLst/>
              <a:gdLst>
                <a:gd name="connsiteX0" fmla="*/ 258463 w 258463"/>
                <a:gd name="connsiteY0" fmla="*/ 0 h 1389129"/>
                <a:gd name="connsiteX1" fmla="*/ 106324 w 258463"/>
                <a:gd name="connsiteY1" fmla="*/ 522577 h 1389129"/>
                <a:gd name="connsiteX2" fmla="*/ 13719 w 258463"/>
                <a:gd name="connsiteY2" fmla="*/ 912856 h 1389129"/>
                <a:gd name="connsiteX3" fmla="*/ 489 w 258463"/>
                <a:gd name="connsiteY3" fmla="*/ 1389129 h 138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63" h="1389129">
                  <a:moveTo>
                    <a:pt x="258463" y="0"/>
                  </a:moveTo>
                  <a:cubicBezTo>
                    <a:pt x="202789" y="185217"/>
                    <a:pt x="147115" y="370435"/>
                    <a:pt x="106324" y="522577"/>
                  </a:cubicBezTo>
                  <a:cubicBezTo>
                    <a:pt x="65533" y="674719"/>
                    <a:pt x="31358" y="768431"/>
                    <a:pt x="13719" y="912856"/>
                  </a:cubicBezTo>
                  <a:cubicBezTo>
                    <a:pt x="-3920" y="1057281"/>
                    <a:pt x="489" y="1389129"/>
                    <a:pt x="489" y="1389129"/>
                  </a:cubicBezTo>
                </a:path>
              </a:pathLst>
            </a:custGeom>
            <a:ln>
              <a:solidFill>
                <a:srgbClr val="ED0E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任意形状 33"/>
            <p:cNvSpPr/>
            <p:nvPr/>
          </p:nvSpPr>
          <p:spPr>
            <a:xfrm>
              <a:off x="2592964" y="3744036"/>
              <a:ext cx="333686" cy="1329596"/>
            </a:xfrm>
            <a:custGeom>
              <a:avLst/>
              <a:gdLst>
                <a:gd name="connsiteX0" fmla="*/ 0 w 333686"/>
                <a:gd name="connsiteY0" fmla="*/ 0 h 1356055"/>
                <a:gd name="connsiteX1" fmla="*/ 132294 w 333686"/>
                <a:gd name="connsiteY1" fmla="*/ 251366 h 1356055"/>
                <a:gd name="connsiteX2" fmla="*/ 231514 w 333686"/>
                <a:gd name="connsiteY2" fmla="*/ 615186 h 1356055"/>
                <a:gd name="connsiteX3" fmla="*/ 324120 w 333686"/>
                <a:gd name="connsiteY3" fmla="*/ 1031924 h 1356055"/>
                <a:gd name="connsiteX4" fmla="*/ 330735 w 333686"/>
                <a:gd name="connsiteY4" fmla="*/ 1356055 h 135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686" h="1356055">
                  <a:moveTo>
                    <a:pt x="0" y="0"/>
                  </a:moveTo>
                  <a:cubicBezTo>
                    <a:pt x="46854" y="74417"/>
                    <a:pt x="93708" y="148835"/>
                    <a:pt x="132294" y="251366"/>
                  </a:cubicBezTo>
                  <a:cubicBezTo>
                    <a:pt x="170880" y="353897"/>
                    <a:pt x="199543" y="485093"/>
                    <a:pt x="231514" y="615186"/>
                  </a:cubicBezTo>
                  <a:cubicBezTo>
                    <a:pt x="263485" y="745279"/>
                    <a:pt x="307583" y="908446"/>
                    <a:pt x="324120" y="1031924"/>
                  </a:cubicBezTo>
                  <a:cubicBezTo>
                    <a:pt x="340657" y="1155402"/>
                    <a:pt x="330735" y="1356055"/>
                    <a:pt x="330735" y="1356055"/>
                  </a:cubicBezTo>
                </a:path>
              </a:pathLst>
            </a:custGeom>
            <a:ln>
              <a:solidFill>
                <a:srgbClr val="ED0E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任意形状 34"/>
            <p:cNvSpPr/>
            <p:nvPr/>
          </p:nvSpPr>
          <p:spPr>
            <a:xfrm>
              <a:off x="2915110" y="3889563"/>
              <a:ext cx="213644" cy="1184067"/>
            </a:xfrm>
            <a:custGeom>
              <a:avLst/>
              <a:gdLst>
                <a:gd name="connsiteX0" fmla="*/ 1974 w 213644"/>
                <a:gd name="connsiteY0" fmla="*/ 1184067 h 1184067"/>
                <a:gd name="connsiteX1" fmla="*/ 15203 w 213644"/>
                <a:gd name="connsiteY1" fmla="*/ 734254 h 1184067"/>
                <a:gd name="connsiteX2" fmla="*/ 114424 w 213644"/>
                <a:gd name="connsiteY2" fmla="*/ 198447 h 1184067"/>
                <a:gd name="connsiteX3" fmla="*/ 213644 w 213644"/>
                <a:gd name="connsiteY3" fmla="*/ 0 h 11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644" h="1184067">
                  <a:moveTo>
                    <a:pt x="1974" y="1184067"/>
                  </a:moveTo>
                  <a:cubicBezTo>
                    <a:pt x="-783" y="1041295"/>
                    <a:pt x="-3539" y="898524"/>
                    <a:pt x="15203" y="734254"/>
                  </a:cubicBezTo>
                  <a:cubicBezTo>
                    <a:pt x="33945" y="569984"/>
                    <a:pt x="81351" y="320823"/>
                    <a:pt x="114424" y="198447"/>
                  </a:cubicBezTo>
                  <a:cubicBezTo>
                    <a:pt x="147497" y="76071"/>
                    <a:pt x="213644" y="0"/>
                    <a:pt x="213644" y="0"/>
                  </a:cubicBezTo>
                </a:path>
              </a:pathLst>
            </a:custGeom>
            <a:ln>
              <a:solidFill>
                <a:srgbClr val="ED0E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任意形状 37"/>
            <p:cNvSpPr/>
            <p:nvPr/>
          </p:nvSpPr>
          <p:spPr>
            <a:xfrm>
              <a:off x="3155212" y="3889563"/>
              <a:ext cx="224653" cy="1184067"/>
            </a:xfrm>
            <a:custGeom>
              <a:avLst/>
              <a:gdLst>
                <a:gd name="connsiteX0" fmla="*/ 0 w 290801"/>
                <a:gd name="connsiteY0" fmla="*/ 0 h 1184067"/>
                <a:gd name="connsiteX1" fmla="*/ 198441 w 290801"/>
                <a:gd name="connsiteY1" fmla="*/ 515962 h 1184067"/>
                <a:gd name="connsiteX2" fmla="*/ 284432 w 290801"/>
                <a:gd name="connsiteY2" fmla="*/ 965775 h 1184067"/>
                <a:gd name="connsiteX3" fmla="*/ 284432 w 290801"/>
                <a:gd name="connsiteY3" fmla="*/ 1184067 h 11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801" h="1184067">
                  <a:moveTo>
                    <a:pt x="0" y="0"/>
                  </a:moveTo>
                  <a:cubicBezTo>
                    <a:pt x="75518" y="177500"/>
                    <a:pt x="151036" y="355000"/>
                    <a:pt x="198441" y="515962"/>
                  </a:cubicBezTo>
                  <a:cubicBezTo>
                    <a:pt x="245846" y="676924"/>
                    <a:pt x="270100" y="854424"/>
                    <a:pt x="284432" y="965775"/>
                  </a:cubicBezTo>
                  <a:cubicBezTo>
                    <a:pt x="298764" y="1077126"/>
                    <a:pt x="284432" y="1184067"/>
                    <a:pt x="284432" y="1184067"/>
                  </a:cubicBezTo>
                </a:path>
              </a:pathLst>
            </a:custGeom>
            <a:ln>
              <a:solidFill>
                <a:srgbClr val="ED0E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ED0EFF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992848" y="1800345"/>
              <a:ext cx="2545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6600"/>
                  </a:solidFill>
                  <a:latin typeface="Arial"/>
                  <a:cs typeface="Arial"/>
                </a:rPr>
                <a:t>Temporal variation of </a:t>
              </a:r>
              <a:r>
                <a:rPr kumimoji="1" lang="en-US" altLang="zh-CN" b="1" dirty="0" smtClean="0">
                  <a:solidFill>
                    <a:srgbClr val="FF6600"/>
                  </a:solidFill>
                  <a:latin typeface="Arial"/>
                  <a:cs typeface="Arial"/>
                </a:rPr>
                <a:t>B</a:t>
              </a:r>
              <a:r>
                <a:rPr kumimoji="1" lang="en-US" altLang="zh-CN" dirty="0" smtClean="0">
                  <a:solidFill>
                    <a:srgbClr val="FF6600"/>
                  </a:solidFill>
                  <a:latin typeface="Arial"/>
                  <a:cs typeface="Arial"/>
                </a:rPr>
                <a:t> </a:t>
              </a:r>
              <a:endParaRPr kumimoji="1" lang="zh-CN" altLang="en-US" dirty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  <p:cxnSp>
          <p:nvCxnSpPr>
            <p:cNvPr id="41" name="直线箭头连接符 40"/>
            <p:cNvCxnSpPr/>
            <p:nvPr/>
          </p:nvCxnSpPr>
          <p:spPr>
            <a:xfrm>
              <a:off x="3491079" y="5673314"/>
              <a:ext cx="1126323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4617402" y="5510196"/>
              <a:ext cx="689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008000"/>
                  </a:solidFill>
                  <a:latin typeface="Arial"/>
                  <a:cs typeface="Arial"/>
                </a:rPr>
                <a:t>Time</a:t>
              </a:r>
              <a:endParaRPr kumimoji="1" lang="zh-CN" altLang="en-US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994284" y="2437317"/>
            <a:ext cx="164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Magnetopause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cxnSp>
        <p:nvCxnSpPr>
          <p:cNvPr id="5" name="直线箭头连接符 4"/>
          <p:cNvCxnSpPr/>
          <p:nvPr/>
        </p:nvCxnSpPr>
        <p:spPr>
          <a:xfrm flipH="1">
            <a:off x="4210431" y="2633833"/>
            <a:ext cx="783854" cy="53580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组 5"/>
          <p:cNvGrpSpPr/>
          <p:nvPr/>
        </p:nvGrpSpPr>
        <p:grpSpPr>
          <a:xfrm>
            <a:off x="7255960" y="842167"/>
            <a:ext cx="1861702" cy="5368175"/>
            <a:chOff x="7338271" y="352298"/>
            <a:chExt cx="1861702" cy="5368175"/>
          </a:xfrm>
        </p:grpSpPr>
        <p:grpSp>
          <p:nvGrpSpPr>
            <p:cNvPr id="49" name="组 48"/>
            <p:cNvGrpSpPr/>
            <p:nvPr/>
          </p:nvGrpSpPr>
          <p:grpSpPr>
            <a:xfrm>
              <a:off x="7338271" y="352298"/>
              <a:ext cx="1502320" cy="5368175"/>
              <a:chOff x="6336103" y="940420"/>
              <a:chExt cx="1502320" cy="5368175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741730" y="2904125"/>
                <a:ext cx="4691066" cy="1502320"/>
              </a:xfrm>
              <a:prstGeom prst="rect">
                <a:avLst/>
              </a:prstGeom>
            </p:spPr>
          </p:pic>
          <p:sp>
            <p:nvSpPr>
              <p:cNvPr id="47" name="文本框 46"/>
              <p:cNvSpPr txBox="1"/>
              <p:nvPr/>
            </p:nvSpPr>
            <p:spPr>
              <a:xfrm>
                <a:off x="6745377" y="940420"/>
                <a:ext cx="749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FACs</a:t>
                </a:r>
                <a:endParaRPr kumimoji="1" lang="zh-CN" altLang="en-US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6469238" y="6000818"/>
                <a:ext cx="13691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i="1" dirty="0" smtClean="0">
                    <a:solidFill>
                      <a:srgbClr val="FFFF00"/>
                    </a:solidFill>
                    <a:latin typeface="Arial"/>
                    <a:cs typeface="Arial"/>
                  </a:rPr>
                  <a:t>Yu et al., </a:t>
                </a:r>
                <a:r>
                  <a:rPr kumimoji="1" lang="en-US" altLang="zh-CN" sz="1400" dirty="0" smtClean="0">
                    <a:solidFill>
                      <a:srgbClr val="FFFF00"/>
                    </a:solidFill>
                    <a:latin typeface="Arial"/>
                    <a:cs typeface="Arial"/>
                  </a:rPr>
                  <a:t>2011</a:t>
                </a:r>
                <a:endParaRPr kumimoji="1" lang="zh-CN" altLang="en-US" sz="1400" dirty="0">
                  <a:solidFill>
                    <a:srgbClr val="FFFF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8759631" y="961906"/>
              <a:ext cx="426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chemeClr val="bg1"/>
                  </a:solidFill>
                </a:rPr>
                <a:t>R2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772978" y="2389633"/>
              <a:ext cx="426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FFFF"/>
                  </a:solidFill>
                </a:rPr>
                <a:t>R1</a:t>
              </a:r>
              <a:endParaRPr kumimoji="1"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772978" y="3992596"/>
              <a:ext cx="426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FFFF"/>
                  </a:solidFill>
                </a:rPr>
                <a:t>R2</a:t>
              </a:r>
              <a:endParaRPr kumimoji="1" lang="zh-CN" altLang="en-US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8" name="直线连接符 7"/>
          <p:cNvCxnSpPr/>
          <p:nvPr/>
        </p:nvCxnSpPr>
        <p:spPr>
          <a:xfrm flipV="1">
            <a:off x="1640840" y="4419859"/>
            <a:ext cx="2771902" cy="264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5088560" y="3725843"/>
            <a:ext cx="1649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>
                <a:solidFill>
                  <a:srgbClr val="FFFFFF"/>
                </a:solidFill>
              </a:rPr>
              <a:t>Plasmapause</a:t>
            </a:r>
            <a:r>
              <a:rPr kumimoji="1" lang="en-US" altLang="zh-CN" dirty="0" smtClean="0">
                <a:solidFill>
                  <a:srgbClr val="FFFFFF"/>
                </a:solidFill>
              </a:rPr>
              <a:t>/ionosphere/inner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boundary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cxnSp>
        <p:nvCxnSpPr>
          <p:cNvPr id="37" name="直线箭头连接符 36"/>
          <p:cNvCxnSpPr/>
          <p:nvPr/>
        </p:nvCxnSpPr>
        <p:spPr>
          <a:xfrm flipH="1">
            <a:off x="4330048" y="3910509"/>
            <a:ext cx="783854" cy="53580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5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-1" y="0"/>
            <a:ext cx="9144001" cy="823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4000" dirty="0">
                <a:solidFill>
                  <a:srgbClr val="FFFFFF"/>
                </a:solidFill>
              </a:rPr>
              <a:t>M</a:t>
            </a:r>
            <a:r>
              <a:rPr kumimoji="1" lang="en-US" altLang="zh-CN" sz="4000" dirty="0" smtClean="0">
                <a:solidFill>
                  <a:srgbClr val="FFFFFF"/>
                </a:solidFill>
              </a:rPr>
              <a:t>id-</a:t>
            </a:r>
            <a:r>
              <a:rPr kumimoji="1" lang="en-US" altLang="zh-CN" sz="4000" dirty="0" err="1" smtClean="0">
                <a:solidFill>
                  <a:srgbClr val="FFFFFF"/>
                </a:solidFill>
              </a:rPr>
              <a:t>magnetotail</a:t>
            </a:r>
            <a:r>
              <a:rPr kumimoji="1" lang="en-US" altLang="zh-CN" sz="4000" dirty="0" smtClean="0">
                <a:solidFill>
                  <a:srgbClr val="FFFFFF"/>
                </a:solidFill>
              </a:rPr>
              <a:t>-ionosphere</a:t>
            </a: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3"/>
          <a:srcRect r="3046"/>
          <a:stretch/>
        </p:blipFill>
        <p:spPr>
          <a:xfrm>
            <a:off x="5689769" y="1008739"/>
            <a:ext cx="3454231" cy="2566092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353820" y="4067874"/>
            <a:ext cx="8693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err="1" smtClean="0">
                <a:solidFill>
                  <a:srgbClr val="FFFFFF"/>
                </a:solidFill>
                <a:latin typeface="Arial"/>
                <a:cs typeface="Arial"/>
              </a:rPr>
              <a:t>Nightside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 mid-latitude magnetic perturbations: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Northward dB component peaks where Eastward dB component is zero. </a:t>
            </a: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Concept of </a:t>
            </a:r>
            <a:r>
              <a:rPr kumimoji="1" lang="en-US" altLang="zh-CN" sz="2200" dirty="0" err="1" smtClean="0">
                <a:solidFill>
                  <a:srgbClr val="FFFFFF"/>
                </a:solidFill>
                <a:latin typeface="Arial"/>
                <a:cs typeface="Arial"/>
              </a:rPr>
              <a:t>substorm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 current wedge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(SCW): 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A pair of FACs (region-1 sense), closed by the tail current and by westward </a:t>
            </a:r>
            <a:r>
              <a:rPr kumimoji="1" lang="en-US" altLang="zh-CN" sz="2200" dirty="0" err="1" smtClean="0">
                <a:solidFill>
                  <a:srgbClr val="FFFFFF"/>
                </a:solidFill>
                <a:latin typeface="Arial"/>
                <a:cs typeface="Arial"/>
              </a:rPr>
              <a:t>electrojet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 in the ionosphere</a:t>
            </a:r>
            <a:endParaRPr kumimoji="1" lang="zh-CN" altLang="en-US" sz="2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52549" y="3594048"/>
            <a:ext cx="2000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err="1" smtClean="0">
                <a:solidFill>
                  <a:srgbClr val="FFFF00"/>
                </a:solidFill>
                <a:latin typeface="Arial"/>
                <a:cs typeface="Arial"/>
              </a:rPr>
              <a:t>McPherron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 et al., 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1973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r="49294"/>
          <a:stretch/>
        </p:blipFill>
        <p:spPr>
          <a:xfrm>
            <a:off x="3413641" y="1008725"/>
            <a:ext cx="2723141" cy="2566091"/>
          </a:xfrm>
          <a:prstGeom prst="rect">
            <a:avLst/>
          </a:prstGeom>
        </p:spPr>
      </p:pic>
      <p:grpSp>
        <p:nvGrpSpPr>
          <p:cNvPr id="17" name="组 16"/>
          <p:cNvGrpSpPr/>
          <p:nvPr/>
        </p:nvGrpSpPr>
        <p:grpSpPr>
          <a:xfrm>
            <a:off x="271942" y="1008725"/>
            <a:ext cx="2955555" cy="2739212"/>
            <a:chOff x="6147858" y="806531"/>
            <a:chExt cx="2955555" cy="273921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7858" y="827551"/>
              <a:ext cx="2955555" cy="271819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821103" y="1058384"/>
              <a:ext cx="1282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smtClean="0">
                  <a:solidFill>
                    <a:srgbClr val="008000"/>
                  </a:solidFill>
                  <a:latin typeface="Arial"/>
                  <a:cs typeface="Arial"/>
                </a:rPr>
                <a:t>Northward dB</a:t>
              </a:r>
              <a:endParaRPr kumimoji="1" lang="zh-CN" altLang="en-US" sz="1400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cxnSp>
          <p:nvCxnSpPr>
            <p:cNvPr id="8" name="直线箭头连接符 7"/>
            <p:cNvCxnSpPr/>
            <p:nvPr/>
          </p:nvCxnSpPr>
          <p:spPr>
            <a:xfrm flipH="1">
              <a:off x="7979873" y="1294029"/>
              <a:ext cx="322228" cy="32983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6210779" y="806531"/>
              <a:ext cx="12025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smtClean="0">
                  <a:solidFill>
                    <a:srgbClr val="FF6600"/>
                  </a:solidFill>
                  <a:latin typeface="Arial"/>
                  <a:cs typeface="Arial"/>
                </a:rPr>
                <a:t>Eastward dB</a:t>
              </a:r>
              <a:endParaRPr kumimoji="1" lang="zh-CN" altLang="en-US" sz="1400" dirty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  <p:cxnSp>
          <p:nvCxnSpPr>
            <p:cNvPr id="13" name="直线箭头连接符 12"/>
            <p:cNvCxnSpPr/>
            <p:nvPr/>
          </p:nvCxnSpPr>
          <p:spPr>
            <a:xfrm>
              <a:off x="6558281" y="1058384"/>
              <a:ext cx="537046" cy="52757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82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986"/>
          <a:stretch/>
        </p:blipFill>
        <p:spPr>
          <a:xfrm>
            <a:off x="53559" y="901213"/>
            <a:ext cx="3495046" cy="2705116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-1" y="0"/>
            <a:ext cx="9144002" cy="842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4000" dirty="0">
                <a:solidFill>
                  <a:srgbClr val="FFFFFF"/>
                </a:solidFill>
              </a:rPr>
              <a:t>M</a:t>
            </a:r>
            <a:r>
              <a:rPr kumimoji="1" lang="en-US" altLang="zh-CN" sz="4000" dirty="0" smtClean="0">
                <a:solidFill>
                  <a:srgbClr val="FFFFFF"/>
                </a:solidFill>
              </a:rPr>
              <a:t>id-</a:t>
            </a:r>
            <a:r>
              <a:rPr kumimoji="1" lang="en-US" altLang="zh-CN" sz="4000" dirty="0" err="1" smtClean="0">
                <a:solidFill>
                  <a:srgbClr val="FFFFFF"/>
                </a:solidFill>
              </a:rPr>
              <a:t>magnetotail</a:t>
            </a:r>
            <a:r>
              <a:rPr kumimoji="1" lang="en-US" altLang="zh-CN" sz="4000" dirty="0" smtClean="0">
                <a:solidFill>
                  <a:srgbClr val="FFFFFF"/>
                </a:solidFill>
              </a:rPr>
              <a:t>-ionosphere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63330" y="5831296"/>
            <a:ext cx="8937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Recent simulations explored new pictures of the SCW loops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Region-2 FACs earthward of Region-1 FACs of SCW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614" y="1423792"/>
            <a:ext cx="4112773" cy="18396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r="610"/>
          <a:stretch/>
        </p:blipFill>
        <p:spPr>
          <a:xfrm>
            <a:off x="53560" y="3835249"/>
            <a:ext cx="3495046" cy="17970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75026" y="1034541"/>
            <a:ext cx="218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>
                <a:solidFill>
                  <a:srgbClr val="FFFFFF"/>
                </a:solidFill>
                <a:latin typeface="Arial"/>
                <a:cs typeface="Arial"/>
              </a:rPr>
              <a:t>Ionospheric</a:t>
            </a: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 altitude</a:t>
            </a:r>
            <a:endParaRPr kumimoji="1" lang="zh-CN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29942" y="842423"/>
            <a:ext cx="185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00"/>
                </a:solidFill>
                <a:latin typeface="Arial"/>
                <a:cs typeface="Arial"/>
              </a:rPr>
              <a:t>Equatorial plane</a:t>
            </a:r>
            <a:endParaRPr kumimoji="1" lang="zh-CN" alt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08594" y="3532422"/>
            <a:ext cx="13400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00" i="1" dirty="0" err="1" smtClean="0">
                <a:solidFill>
                  <a:srgbClr val="FFFF00"/>
                </a:solidFill>
                <a:latin typeface="Arial"/>
                <a:cs typeface="Arial"/>
              </a:rPr>
              <a:t>Birn</a:t>
            </a:r>
            <a:r>
              <a:rPr kumimoji="1" lang="en-US" altLang="zh-CN" sz="1300" i="1" dirty="0" smtClean="0">
                <a:solidFill>
                  <a:srgbClr val="FFFF00"/>
                </a:solidFill>
                <a:latin typeface="Arial"/>
                <a:cs typeface="Arial"/>
              </a:rPr>
              <a:t> et al.</a:t>
            </a:r>
            <a:r>
              <a:rPr kumimoji="1" lang="en-US" altLang="zh-CN" sz="1300" dirty="0" smtClean="0">
                <a:solidFill>
                  <a:srgbClr val="FFFF00"/>
                </a:solidFill>
                <a:latin typeface="Arial"/>
                <a:cs typeface="Arial"/>
              </a:rPr>
              <a:t>, 2011</a:t>
            </a:r>
            <a:endParaRPr kumimoji="1" lang="zh-CN" altLang="en-US" sz="13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208595" y="5617428"/>
            <a:ext cx="13605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00" i="1" dirty="0" err="1" smtClean="0">
                <a:solidFill>
                  <a:srgbClr val="FFFF00"/>
                </a:solidFill>
                <a:latin typeface="Arial"/>
                <a:cs typeface="Arial"/>
              </a:rPr>
              <a:t>Birn</a:t>
            </a:r>
            <a:r>
              <a:rPr kumimoji="1" lang="en-US" altLang="zh-CN" sz="1300" i="1" dirty="0" smtClean="0">
                <a:solidFill>
                  <a:srgbClr val="FFFF00"/>
                </a:solidFill>
                <a:latin typeface="Arial"/>
                <a:cs typeface="Arial"/>
              </a:rPr>
              <a:t> et al.</a:t>
            </a:r>
            <a:r>
              <a:rPr kumimoji="1" lang="en-US" altLang="zh-CN" sz="1300" dirty="0" smtClean="0">
                <a:solidFill>
                  <a:srgbClr val="FFFF00"/>
                </a:solidFill>
                <a:latin typeface="Arial"/>
                <a:cs typeface="Arial"/>
              </a:rPr>
              <a:t>, 2013</a:t>
            </a:r>
            <a:endParaRPr kumimoji="1" lang="zh-CN" altLang="en-US" sz="13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11" name="组 10"/>
          <p:cNvGrpSpPr/>
          <p:nvPr/>
        </p:nvGrpSpPr>
        <p:grpSpPr>
          <a:xfrm>
            <a:off x="3654073" y="3447128"/>
            <a:ext cx="5489928" cy="2069889"/>
            <a:chOff x="6897" y="3810088"/>
            <a:chExt cx="5489928" cy="206988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/>
            <a:srcRect t="4062"/>
            <a:stretch/>
          </p:blipFill>
          <p:spPr>
            <a:xfrm>
              <a:off x="6897" y="3810088"/>
              <a:ext cx="2689006" cy="176211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4375" y="3810088"/>
              <a:ext cx="2932450" cy="176211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967958" y="5572200"/>
              <a:ext cx="1528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Yang et al.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2012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左箭头 1"/>
          <p:cNvSpPr/>
          <p:nvPr/>
        </p:nvSpPr>
        <p:spPr>
          <a:xfrm>
            <a:off x="1411065" y="1954631"/>
            <a:ext cx="797529" cy="276678"/>
          </a:xfrm>
          <a:prstGeom prst="leftArrow">
            <a:avLst>
              <a:gd name="adj1" fmla="val 50000"/>
              <a:gd name="adj2" fmla="val 69011"/>
            </a:avLst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653097" y="153167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BBFs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871876" y="2517337"/>
            <a:ext cx="42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R2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345128" y="2564529"/>
            <a:ext cx="42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R2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161528" y="4610007"/>
            <a:ext cx="42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R2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149769" y="4087817"/>
            <a:ext cx="42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R1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sp>
        <p:nvSpPr>
          <p:cNvPr id="45" name="左箭头 44"/>
          <p:cNvSpPr/>
          <p:nvPr/>
        </p:nvSpPr>
        <p:spPr>
          <a:xfrm rot="16200000">
            <a:off x="5489280" y="1762661"/>
            <a:ext cx="797529" cy="288526"/>
          </a:xfrm>
          <a:prstGeom prst="leftArrow">
            <a:avLst>
              <a:gd name="adj1" fmla="val 50000"/>
              <a:gd name="adj2" fmla="val 82603"/>
            </a:avLst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92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23" y="1588582"/>
            <a:ext cx="3695254" cy="2551856"/>
          </a:xfrm>
          <a:prstGeom prst="rect">
            <a:avLst/>
          </a:prstGeom>
        </p:spPr>
      </p:pic>
      <p:sp>
        <p:nvSpPr>
          <p:cNvPr id="16" name="任意形状 15"/>
          <p:cNvSpPr/>
          <p:nvPr/>
        </p:nvSpPr>
        <p:spPr>
          <a:xfrm>
            <a:off x="5667781" y="1692888"/>
            <a:ext cx="1634484" cy="1387774"/>
          </a:xfrm>
          <a:custGeom>
            <a:avLst/>
            <a:gdLst>
              <a:gd name="connsiteX0" fmla="*/ 0 w 1634484"/>
              <a:gd name="connsiteY0" fmla="*/ 400081 h 1387774"/>
              <a:gd name="connsiteX1" fmla="*/ 317490 w 1634484"/>
              <a:gd name="connsiteY1" fmla="*/ 70850 h 1387774"/>
              <a:gd name="connsiteX2" fmla="*/ 646738 w 1634484"/>
              <a:gd name="connsiteY2" fmla="*/ 300 h 1387774"/>
              <a:gd name="connsiteX3" fmla="*/ 987746 w 1634484"/>
              <a:gd name="connsiteY3" fmla="*/ 82608 h 1387774"/>
              <a:gd name="connsiteX4" fmla="*/ 1246441 w 1634484"/>
              <a:gd name="connsiteY4" fmla="*/ 294256 h 1387774"/>
              <a:gd name="connsiteX5" fmla="*/ 1422824 w 1634484"/>
              <a:gd name="connsiteY5" fmla="*/ 552938 h 1387774"/>
              <a:gd name="connsiteX6" fmla="*/ 1552172 w 1634484"/>
              <a:gd name="connsiteY6" fmla="*/ 835136 h 1387774"/>
              <a:gd name="connsiteX7" fmla="*/ 1610966 w 1634484"/>
              <a:gd name="connsiteY7" fmla="*/ 1140851 h 1387774"/>
              <a:gd name="connsiteX8" fmla="*/ 1634484 w 1634484"/>
              <a:gd name="connsiteY8" fmla="*/ 1387774 h 138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484" h="1387774">
                <a:moveTo>
                  <a:pt x="0" y="400081"/>
                </a:moveTo>
                <a:cubicBezTo>
                  <a:pt x="104850" y="268780"/>
                  <a:pt x="209700" y="137480"/>
                  <a:pt x="317490" y="70850"/>
                </a:cubicBezTo>
                <a:cubicBezTo>
                  <a:pt x="425280" y="4220"/>
                  <a:pt x="535029" y="-1660"/>
                  <a:pt x="646738" y="300"/>
                </a:cubicBezTo>
                <a:cubicBezTo>
                  <a:pt x="758447" y="2260"/>
                  <a:pt x="887796" y="33615"/>
                  <a:pt x="987746" y="82608"/>
                </a:cubicBezTo>
                <a:cubicBezTo>
                  <a:pt x="1087696" y="131601"/>
                  <a:pt x="1173928" y="215868"/>
                  <a:pt x="1246441" y="294256"/>
                </a:cubicBezTo>
                <a:cubicBezTo>
                  <a:pt x="1318954" y="372644"/>
                  <a:pt x="1371869" y="462791"/>
                  <a:pt x="1422824" y="552938"/>
                </a:cubicBezTo>
                <a:cubicBezTo>
                  <a:pt x="1473779" y="643085"/>
                  <a:pt x="1520815" y="737151"/>
                  <a:pt x="1552172" y="835136"/>
                </a:cubicBezTo>
                <a:cubicBezTo>
                  <a:pt x="1583529" y="933122"/>
                  <a:pt x="1597247" y="1048745"/>
                  <a:pt x="1610966" y="1140851"/>
                </a:cubicBezTo>
                <a:cubicBezTo>
                  <a:pt x="1624685" y="1232957"/>
                  <a:pt x="1634484" y="1387774"/>
                  <a:pt x="1634484" y="138777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0" y="0"/>
            <a:ext cx="9144000" cy="823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4000" dirty="0">
                <a:solidFill>
                  <a:srgbClr val="FFFFFF"/>
                </a:solidFill>
              </a:rPr>
              <a:t>M</a:t>
            </a:r>
            <a:r>
              <a:rPr kumimoji="1" lang="en-US" altLang="zh-CN" sz="4000" dirty="0" smtClean="0">
                <a:solidFill>
                  <a:srgbClr val="FFFFFF"/>
                </a:solidFill>
              </a:rPr>
              <a:t>id-</a:t>
            </a:r>
            <a:r>
              <a:rPr kumimoji="1" lang="en-US" altLang="zh-CN" sz="4000" dirty="0" err="1" smtClean="0">
                <a:solidFill>
                  <a:srgbClr val="FFFFFF"/>
                </a:solidFill>
              </a:rPr>
              <a:t>magnetotail</a:t>
            </a:r>
            <a:r>
              <a:rPr kumimoji="1" lang="en-US" altLang="zh-CN" sz="4000" dirty="0" smtClean="0">
                <a:solidFill>
                  <a:srgbClr val="FFFFFF"/>
                </a:solidFill>
              </a:rPr>
              <a:t>-ionosphere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1273" y="5048622"/>
            <a:ext cx="7834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Update the SCW picture: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Region-2 FACs earthward of Region-1 FACs of SCW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r="3046"/>
          <a:stretch/>
        </p:blipFill>
        <p:spPr>
          <a:xfrm>
            <a:off x="448014" y="1588582"/>
            <a:ext cx="3435067" cy="255185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28974" y="4144056"/>
            <a:ext cx="2000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err="1" smtClean="0">
                <a:solidFill>
                  <a:srgbClr val="FFFF00"/>
                </a:solidFill>
                <a:latin typeface="Arial"/>
                <a:cs typeface="Arial"/>
              </a:rPr>
              <a:t>McPherron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 et al.,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1973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08396" y="4144056"/>
            <a:ext cx="1640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err="1" smtClean="0">
                <a:solidFill>
                  <a:srgbClr val="FFFF00"/>
                </a:solidFill>
                <a:latin typeface="Arial"/>
                <a:cs typeface="Arial"/>
              </a:rPr>
              <a:t>Kepko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 et al., 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2015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3929913" y="2543217"/>
            <a:ext cx="934273" cy="360158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5894871" y="2202017"/>
            <a:ext cx="631819" cy="42966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任意形状 14"/>
          <p:cNvSpPr/>
          <p:nvPr/>
        </p:nvSpPr>
        <p:spPr>
          <a:xfrm>
            <a:off x="5538433" y="1879543"/>
            <a:ext cx="1211165" cy="1459800"/>
          </a:xfrm>
          <a:custGeom>
            <a:avLst/>
            <a:gdLst>
              <a:gd name="connsiteX0" fmla="*/ 0 w 1211165"/>
              <a:gd name="connsiteY0" fmla="*/ 283975 h 1459800"/>
              <a:gd name="connsiteX1" fmla="*/ 399802 w 1211165"/>
              <a:gd name="connsiteY1" fmla="*/ 1777 h 1459800"/>
              <a:gd name="connsiteX2" fmla="*/ 846639 w 1211165"/>
              <a:gd name="connsiteY2" fmla="*/ 178151 h 1459800"/>
              <a:gd name="connsiteX3" fmla="*/ 1081817 w 1211165"/>
              <a:gd name="connsiteY3" fmla="*/ 460349 h 1459800"/>
              <a:gd name="connsiteX4" fmla="*/ 1187647 w 1211165"/>
              <a:gd name="connsiteY4" fmla="*/ 883646 h 1459800"/>
              <a:gd name="connsiteX5" fmla="*/ 1211165 w 1211165"/>
              <a:gd name="connsiteY5" fmla="*/ 1459800 h 145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1165" h="1459800">
                <a:moveTo>
                  <a:pt x="0" y="283975"/>
                </a:moveTo>
                <a:cubicBezTo>
                  <a:pt x="129348" y="151694"/>
                  <a:pt x="258696" y="19414"/>
                  <a:pt x="399802" y="1777"/>
                </a:cubicBezTo>
                <a:cubicBezTo>
                  <a:pt x="540908" y="-15860"/>
                  <a:pt x="732970" y="101722"/>
                  <a:pt x="846639" y="178151"/>
                </a:cubicBezTo>
                <a:cubicBezTo>
                  <a:pt x="960308" y="254580"/>
                  <a:pt x="1024982" y="342767"/>
                  <a:pt x="1081817" y="460349"/>
                </a:cubicBezTo>
                <a:cubicBezTo>
                  <a:pt x="1138652" y="577931"/>
                  <a:pt x="1166089" y="717071"/>
                  <a:pt x="1187647" y="883646"/>
                </a:cubicBezTo>
                <a:cubicBezTo>
                  <a:pt x="1209205" y="1050221"/>
                  <a:pt x="1211165" y="1459800"/>
                  <a:pt x="1211165" y="14598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8" name="直线连接符 17"/>
          <p:cNvCxnSpPr>
            <a:stCxn id="15" idx="5"/>
            <a:endCxn id="16" idx="8"/>
          </p:cNvCxnSpPr>
          <p:nvPr/>
        </p:nvCxnSpPr>
        <p:spPr>
          <a:xfrm flipV="1">
            <a:off x="6749598" y="3080662"/>
            <a:ext cx="552667" cy="25868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7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078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rgbClr val="FFFFFF"/>
                </a:solidFill>
              </a:rPr>
              <a:t>I</a:t>
            </a:r>
            <a:r>
              <a:rPr kumimoji="1" lang="en-US" altLang="zh-CN" sz="3600" dirty="0" smtClean="0">
                <a:solidFill>
                  <a:srgbClr val="FFFFFF"/>
                </a:solidFill>
              </a:rPr>
              <a:t>nner magnetosphere-ionosphere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477" y="857729"/>
            <a:ext cx="3900773" cy="4153659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0" y="1252542"/>
            <a:ext cx="4585964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US" altLang="zh-CN" sz="2100" dirty="0" err="1" smtClean="0">
                <a:solidFill>
                  <a:srgbClr val="FFFFFF"/>
                </a:solidFill>
                <a:latin typeface="Arial"/>
                <a:cs typeface="Arial"/>
              </a:rPr>
              <a:t>Subauroral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 polarization streams (SAPS): 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Large westward convection flows </a:t>
            </a:r>
            <a:r>
              <a:rPr kumimoji="1" lang="en-US" altLang="zh-CN" sz="2100" dirty="0" err="1" smtClean="0">
                <a:solidFill>
                  <a:srgbClr val="FFFFFF"/>
                </a:solidFill>
                <a:latin typeface="Arial"/>
                <a:cs typeface="Arial"/>
              </a:rPr>
              <a:t>equatorward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 of dusk electron </a:t>
            </a:r>
            <a:r>
              <a:rPr kumimoji="1" lang="en-US" altLang="zh-CN" sz="2100" dirty="0" err="1" smtClean="0">
                <a:solidFill>
                  <a:srgbClr val="FFFFFF"/>
                </a:solidFill>
                <a:latin typeface="Arial"/>
                <a:cs typeface="Arial"/>
              </a:rPr>
              <a:t>auroral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 boundary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Large electric field impacts on </a:t>
            </a:r>
            <a:r>
              <a:rPr kumimoji="1" lang="en-US" altLang="zh-CN" sz="2100" dirty="0" err="1" smtClean="0">
                <a:solidFill>
                  <a:srgbClr val="FFFFFF"/>
                </a:solidFill>
                <a:latin typeface="Arial"/>
                <a:cs typeface="Arial"/>
              </a:rPr>
              <a:t>plasmasphere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/ionosphere dynamics</a:t>
            </a:r>
          </a:p>
          <a:p>
            <a:pPr marL="742950" lvl="1" indent="-285750">
              <a:buFont typeface="Wingdings" charset="2"/>
              <a:buChar char="Ø"/>
            </a:pPr>
            <a:endParaRPr kumimoji="1" lang="en-US" altLang="zh-CN" sz="21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Proposed mechanisms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Large</a:t>
            </a:r>
            <a:r>
              <a:rPr kumimoji="1" lang="zh-CN" altLang="en-US" sz="2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 err="1">
                <a:solidFill>
                  <a:srgbClr val="FFFFFF"/>
                </a:solidFill>
                <a:latin typeface="Arial"/>
                <a:cs typeface="Arial"/>
              </a:rPr>
              <a:t>poleward</a:t>
            </a:r>
            <a:r>
              <a:rPr kumimoji="1" lang="zh-CN" altLang="en-US"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E is</a:t>
            </a:r>
            <a:r>
              <a:rPr kumimoji="1" lang="zh-CN" altLang="en-US"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required</a:t>
            </a:r>
            <a:r>
              <a:rPr kumimoji="1" lang="zh-CN" altLang="en-US"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kumimoji="1" lang="zh-CN" altLang="en-US"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close</a:t>
            </a:r>
            <a:r>
              <a:rPr kumimoji="1" lang="zh-CN" altLang="en-US"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kumimoji="1" lang="zh-CN" altLang="en-US"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currents</a:t>
            </a:r>
            <a:r>
              <a:rPr kumimoji="1" lang="zh-CN" altLang="en-US" sz="2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following</a:t>
            </a:r>
            <a:r>
              <a:rPr kumimoji="1" lang="zh-CN" altLang="en-US" sz="2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kumimoji="1" lang="zh-CN" altLang="en-US" sz="2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kumimoji="1" lang="zh-CN" altLang="en-US"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low-conductance</a:t>
            </a:r>
            <a:r>
              <a:rPr kumimoji="1" lang="zh-CN" altLang="en-US"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region</a:t>
            </a:r>
            <a:r>
              <a:rPr kumimoji="1" lang="zh-CN" altLang="en-US" sz="2100" dirty="0" smtClean="0">
                <a:solidFill>
                  <a:srgbClr val="FFFFFF"/>
                </a:solidFill>
                <a:latin typeface="Arial"/>
                <a:cs typeface="Arial"/>
              </a:rPr>
              <a:t>［</a:t>
            </a:r>
            <a:r>
              <a:rPr kumimoji="1" lang="en-US" altLang="zh-CN" sz="2100" dirty="0" err="1">
                <a:solidFill>
                  <a:srgbClr val="FFFFFF"/>
                </a:solidFill>
                <a:latin typeface="Arial"/>
                <a:cs typeface="Arial"/>
              </a:rPr>
              <a:t>Southwood</a:t>
            </a:r>
            <a:r>
              <a:rPr kumimoji="1" lang="zh-CN" altLang="en-US"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kumimoji="1" lang="zh-CN" altLang="en-US"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Wolf</a:t>
            </a:r>
            <a:r>
              <a:rPr kumimoji="1" lang="zh-CN" altLang="en-US"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1987</a:t>
            </a:r>
            <a:r>
              <a:rPr kumimoji="1" lang="zh-CN" altLang="en-US" sz="2100" dirty="0" smtClean="0">
                <a:solidFill>
                  <a:srgbClr val="FFFFFF"/>
                </a:solidFill>
                <a:latin typeface="Arial"/>
                <a:cs typeface="Arial"/>
              </a:rPr>
              <a:t>］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Friction, positive feedback</a:t>
            </a:r>
            <a:r>
              <a:rPr kumimoji="1" lang="zh-CN" altLang="en-US" sz="2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kumimoji="1" lang="en-US" altLang="zh-CN" sz="21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kumimoji="1" lang="zh-CN" altLang="en-US" sz="2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6833570" y="4939080"/>
            <a:ext cx="1881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Foster &amp; Burke, 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2002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70" name="组 69"/>
          <p:cNvGrpSpPr/>
          <p:nvPr/>
        </p:nvGrpSpPr>
        <p:grpSpPr>
          <a:xfrm>
            <a:off x="4585965" y="5197145"/>
            <a:ext cx="4456616" cy="1424199"/>
            <a:chOff x="170591" y="4789464"/>
            <a:chExt cx="3991084" cy="1219480"/>
          </a:xfrm>
        </p:grpSpPr>
        <p:sp>
          <p:nvSpPr>
            <p:cNvPr id="71" name="圆角矩形 70"/>
            <p:cNvSpPr/>
            <p:nvPr/>
          </p:nvSpPr>
          <p:spPr>
            <a:xfrm>
              <a:off x="170591" y="4789464"/>
              <a:ext cx="3991084" cy="1219480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72" name="组 71"/>
            <p:cNvGrpSpPr/>
            <p:nvPr/>
          </p:nvGrpSpPr>
          <p:grpSpPr>
            <a:xfrm>
              <a:off x="217178" y="4843267"/>
              <a:ext cx="3944497" cy="1116967"/>
              <a:chOff x="202106" y="5042206"/>
              <a:chExt cx="3944497" cy="1116967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1105606" y="5143302"/>
                <a:ext cx="916214" cy="865642"/>
              </a:xfrm>
              <a:prstGeom prst="ellipse">
                <a:avLst/>
              </a:prstGeom>
              <a:no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1092970" y="5054842"/>
                <a:ext cx="916214" cy="86564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75870" y="5155940"/>
                <a:ext cx="643769" cy="6634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7" name="任意形状 76"/>
              <p:cNvSpPr/>
              <p:nvPr/>
            </p:nvSpPr>
            <p:spPr>
              <a:xfrm>
                <a:off x="1964957" y="5112398"/>
                <a:ext cx="827683" cy="593256"/>
              </a:xfrm>
              <a:custGeom>
                <a:avLst/>
                <a:gdLst>
                  <a:gd name="connsiteX0" fmla="*/ 827683 w 827683"/>
                  <a:gd name="connsiteY0" fmla="*/ 75134 h 593256"/>
                  <a:gd name="connsiteX1" fmla="*/ 265364 w 827683"/>
                  <a:gd name="connsiteY1" fmla="*/ 43542 h 593256"/>
                  <a:gd name="connsiteX2" fmla="*/ 0 w 827683"/>
                  <a:gd name="connsiteY2" fmla="*/ 593256 h 593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7683" h="593256">
                    <a:moveTo>
                      <a:pt x="827683" y="75134"/>
                    </a:moveTo>
                    <a:cubicBezTo>
                      <a:pt x="615497" y="16161"/>
                      <a:pt x="403311" y="-42812"/>
                      <a:pt x="265364" y="43542"/>
                    </a:cubicBezTo>
                    <a:cubicBezTo>
                      <a:pt x="127417" y="129896"/>
                      <a:pt x="0" y="593256"/>
                      <a:pt x="0" y="593256"/>
                    </a:cubicBezTo>
                  </a:path>
                </a:pathLst>
              </a:custGeom>
              <a:ln w="28575" cmpd="sng">
                <a:solidFill>
                  <a:srgbClr val="0000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2824231" y="5042206"/>
                <a:ext cx="13223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Region 2</a:t>
                </a:r>
                <a:r>
                  <a:rPr kumimoji="1" lang="zh-CN" altLang="en-US" sz="1200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 </a:t>
                </a:r>
                <a:r>
                  <a:rPr kumimoji="1" lang="en-US" altLang="zh-CN" sz="1200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current</a:t>
                </a:r>
                <a:endParaRPr kumimoji="1" lang="zh-CN" altLang="en-US" sz="1200" dirty="0">
                  <a:solidFill>
                    <a:srgbClr val="008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79" name="组 78"/>
              <p:cNvGrpSpPr/>
              <p:nvPr/>
            </p:nvGrpSpPr>
            <p:grpSpPr>
              <a:xfrm>
                <a:off x="1838593" y="5882174"/>
                <a:ext cx="1347510" cy="276999"/>
                <a:chOff x="1875008" y="5882174"/>
                <a:chExt cx="1347510" cy="276999"/>
              </a:xfrm>
            </p:grpSpPr>
            <p:cxnSp>
              <p:nvCxnSpPr>
                <p:cNvPr id="84" name="直线连接符 83"/>
                <p:cNvCxnSpPr/>
                <p:nvPr/>
              </p:nvCxnSpPr>
              <p:spPr>
                <a:xfrm>
                  <a:off x="1875008" y="5920088"/>
                  <a:ext cx="228950" cy="12677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文本框 84"/>
                <p:cNvSpPr txBox="1"/>
                <p:nvPr/>
              </p:nvSpPr>
              <p:spPr>
                <a:xfrm>
                  <a:off x="2053884" y="5882174"/>
                  <a:ext cx="11686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2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Ion</a:t>
                  </a:r>
                  <a:r>
                    <a:rPr kumimoji="1" lang="zh-CN" altLang="en-US" sz="12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 </a:t>
                  </a:r>
                  <a:r>
                    <a:rPr kumimoji="1" lang="en-US" altLang="zh-CN" sz="12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inner</a:t>
                  </a:r>
                  <a:r>
                    <a:rPr kumimoji="1" lang="zh-CN" altLang="en-US" sz="12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 </a:t>
                  </a:r>
                  <a:r>
                    <a:rPr kumimoji="1" lang="en-US" altLang="zh-CN" sz="12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edge</a:t>
                  </a:r>
                  <a:endParaRPr kumimoji="1" lang="zh-CN" altLang="en-US" sz="12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80" name="文本框 79"/>
              <p:cNvSpPr txBox="1"/>
              <p:nvPr/>
            </p:nvSpPr>
            <p:spPr>
              <a:xfrm>
                <a:off x="202106" y="5313903"/>
                <a:ext cx="7519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Electron</a:t>
                </a:r>
                <a:r>
                  <a:rPr kumimoji="1" lang="zh-CN" alt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kumimoji="1" lang="en-US" altLang="zh-CN" sz="12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auroral</a:t>
                </a:r>
                <a:r>
                  <a:rPr kumimoji="1" lang="zh-CN" alt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kumimoji="1" lang="en-US" altLang="zh-CN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zone</a:t>
                </a:r>
                <a:endParaRPr kumimoji="1" lang="zh-CN" alt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81" name="直线连接符 80"/>
              <p:cNvCxnSpPr/>
              <p:nvPr/>
            </p:nvCxnSpPr>
            <p:spPr>
              <a:xfrm flipV="1">
                <a:off x="839573" y="5591920"/>
                <a:ext cx="336297" cy="8249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线箭头连接符 81"/>
              <p:cNvCxnSpPr/>
              <p:nvPr/>
            </p:nvCxnSpPr>
            <p:spPr>
              <a:xfrm flipH="1" flipV="1">
                <a:off x="1636411" y="5819388"/>
                <a:ext cx="88456" cy="140846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线箭头连接符 82"/>
              <p:cNvCxnSpPr>
                <a:stCxn id="74" idx="5"/>
                <a:endCxn id="76" idx="5"/>
              </p:cNvCxnSpPr>
              <p:nvPr/>
            </p:nvCxnSpPr>
            <p:spPr>
              <a:xfrm flipH="1" flipV="1">
                <a:off x="1725361" y="5722228"/>
                <a:ext cx="162283" cy="159946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文本框 72"/>
            <p:cNvSpPr txBox="1"/>
            <p:nvPr/>
          </p:nvSpPr>
          <p:spPr>
            <a:xfrm>
              <a:off x="1502794" y="5290812"/>
              <a:ext cx="2973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6600"/>
                  </a:solidFill>
                </a:rPr>
                <a:t>E</a:t>
              </a:r>
              <a:endParaRPr kumimoji="1" lang="zh-CN" altLang="en-US" dirty="0">
                <a:solidFill>
                  <a:srgbClr val="FF6600"/>
                </a:solidFill>
              </a:endParaRPr>
            </a:p>
          </p:txBody>
        </p:sp>
      </p:grpSp>
      <p:sp>
        <p:nvSpPr>
          <p:cNvPr id="86" name="文本框 85"/>
          <p:cNvSpPr txBox="1"/>
          <p:nvPr/>
        </p:nvSpPr>
        <p:spPr>
          <a:xfrm>
            <a:off x="6252131" y="6550796"/>
            <a:ext cx="2579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After Wolf 2002 GEM tutorial</a:t>
            </a:r>
            <a:endParaRPr kumimoji="1" lang="zh-CN" altLang="en-US" sz="14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3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078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rgbClr val="FFFFFF"/>
                </a:solidFill>
              </a:rPr>
              <a:t>I</a:t>
            </a:r>
            <a:r>
              <a:rPr kumimoji="1" lang="en-US" altLang="zh-CN" sz="3600" dirty="0" smtClean="0">
                <a:solidFill>
                  <a:srgbClr val="FFFFFF"/>
                </a:solidFill>
              </a:rPr>
              <a:t>nner magnetosphere-ionosphere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1306216" y="3098455"/>
            <a:ext cx="6234048" cy="2726888"/>
            <a:chOff x="911753" y="2618245"/>
            <a:chExt cx="6234048" cy="2726888"/>
          </a:xfrm>
        </p:grpSpPr>
        <p:grpSp>
          <p:nvGrpSpPr>
            <p:cNvPr id="8" name="组 7"/>
            <p:cNvGrpSpPr/>
            <p:nvPr/>
          </p:nvGrpSpPr>
          <p:grpSpPr>
            <a:xfrm>
              <a:off x="911753" y="2982353"/>
              <a:ext cx="6234048" cy="2055003"/>
              <a:chOff x="734844" y="3020267"/>
              <a:chExt cx="6234048" cy="2055003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7330" y="3021793"/>
                <a:ext cx="2090813" cy="2051950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4844" y="3020267"/>
                <a:ext cx="2045668" cy="2053476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4861779" y="2968157"/>
                <a:ext cx="2053477" cy="2160749"/>
              </a:xfrm>
              <a:prstGeom prst="rect">
                <a:avLst/>
              </a:prstGeom>
            </p:spPr>
          </p:pic>
        </p:grpSp>
        <p:sp>
          <p:nvSpPr>
            <p:cNvPr id="7" name="文本框 6"/>
            <p:cNvSpPr txBox="1"/>
            <p:nvPr/>
          </p:nvSpPr>
          <p:spPr>
            <a:xfrm>
              <a:off x="1240940" y="2630824"/>
              <a:ext cx="1544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  <a:r>
                <a:rPr kumimoji="1" lang="en-US" altLang="zh-CN" dirty="0" smtClean="0">
                  <a:solidFill>
                    <a:srgbClr val="FFFFFF"/>
                  </a:solidFill>
                  <a:latin typeface="Arial"/>
                  <a:cs typeface="Arial"/>
                </a:rPr>
                <a:t>onductance</a:t>
              </a:r>
              <a:endParaRPr kumimoji="1" lang="zh-CN" altLang="en-US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137160" y="2618245"/>
              <a:ext cx="1749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FFFF"/>
                  </a:solidFill>
                  <a:latin typeface="Arial"/>
                  <a:cs typeface="Arial"/>
                </a:rPr>
                <a:t>Region-2 FACs</a:t>
              </a:r>
              <a:endParaRPr kumimoji="1" lang="zh-CN" altLang="en-US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700742" y="2618245"/>
              <a:ext cx="80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FFFF"/>
                  </a:solidFill>
                  <a:latin typeface="Arial"/>
                  <a:cs typeface="Arial"/>
                </a:rPr>
                <a:t>V drift</a:t>
              </a:r>
              <a:endParaRPr kumimoji="1" lang="zh-CN" altLang="en-US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463960" y="5037356"/>
              <a:ext cx="1681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err="1" smtClean="0">
                  <a:solidFill>
                    <a:srgbClr val="FFFF00"/>
                  </a:solidFill>
                  <a:latin typeface="Arial"/>
                  <a:cs typeface="Arial"/>
                </a:rPr>
                <a:t>Zheng</a:t>
              </a:r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 et al.,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2008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473864" y="951032"/>
            <a:ext cx="8670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sz="21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Idealized simulations: 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Test the relationship between Region-2 FACs, low conductance, and SAPS</a:t>
            </a:r>
          </a:p>
        </p:txBody>
      </p:sp>
    </p:spTree>
    <p:extLst>
      <p:ext uri="{BB962C8B-B14F-4D97-AF65-F5344CB8AC3E}">
        <p14:creationId xmlns:p14="http://schemas.microsoft.com/office/powerpoint/2010/main" val="278515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078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rgbClr val="FFFFFF"/>
                </a:solidFill>
              </a:rPr>
              <a:t>I</a:t>
            </a:r>
            <a:r>
              <a:rPr kumimoji="1" lang="en-US" altLang="zh-CN" sz="3600" dirty="0" smtClean="0">
                <a:solidFill>
                  <a:srgbClr val="FFFFFF"/>
                </a:solidFill>
              </a:rPr>
              <a:t>nner magnetosphere-ionosphere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41344" y="6573739"/>
            <a:ext cx="134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Yu et al</a:t>
            </a:r>
            <a:r>
              <a:rPr kumimoji="1" lang="en-US" altLang="zh-CN" sz="1400" i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2015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3864" y="951032"/>
            <a:ext cx="84916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endParaRPr kumimoji="1" lang="en-US" altLang="zh-CN" sz="2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Idealized simulations: 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Test the relationship between Region-2 FACs, low conductance, and SAPS</a:t>
            </a: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Real event 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simulations with state-of-the-art models: </a:t>
            </a:r>
            <a:endParaRPr kumimoji="1" lang="en-US" altLang="zh-CN" sz="21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Flow speed weaker than 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observations 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Two-channel</a:t>
            </a:r>
            <a:r>
              <a:rPr kumimoji="1" lang="zh-CN" altLang="en-US" sz="2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flow</a:t>
            </a:r>
            <a:r>
              <a:rPr kumimoji="1" lang="zh-CN" altLang="en-US" sz="2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profile </a:t>
            </a: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prominent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Location missed</a:t>
            </a:r>
            <a:endParaRPr kumimoji="1" lang="en-US" altLang="zh-CN" sz="2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3414"/>
            <a:ext cx="4485377" cy="3027922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1202087" y="3751002"/>
            <a:ext cx="764501" cy="1010968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1" name="组 20"/>
          <p:cNvGrpSpPr/>
          <p:nvPr/>
        </p:nvGrpSpPr>
        <p:grpSpPr>
          <a:xfrm>
            <a:off x="4685278" y="3678604"/>
            <a:ext cx="4595973" cy="3180272"/>
            <a:chOff x="0" y="3730831"/>
            <a:chExt cx="4595973" cy="296209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762186"/>
              <a:ext cx="4595973" cy="265591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2195052" y="6406263"/>
              <a:ext cx="2306849" cy="286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After </a:t>
              </a:r>
              <a:r>
                <a:rPr kumimoji="1" lang="en-US" altLang="zh-CN" sz="1400" i="1" dirty="0" err="1" smtClean="0">
                  <a:solidFill>
                    <a:srgbClr val="FFFF00"/>
                  </a:solidFill>
                  <a:latin typeface="Arial"/>
                  <a:cs typeface="Arial"/>
                </a:rPr>
                <a:t>Wiltberger</a:t>
              </a:r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 et al.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2017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316004" y="3730831"/>
              <a:ext cx="779893" cy="343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000000"/>
                  </a:solidFill>
                </a:rPr>
                <a:t>model</a:t>
              </a:r>
              <a:endParaRPr kumimoji="1" lang="zh-CN" alt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5" name="直线箭头连接符 24"/>
            <p:cNvCxnSpPr/>
            <p:nvPr/>
          </p:nvCxnSpPr>
          <p:spPr>
            <a:xfrm flipH="1">
              <a:off x="2798613" y="3891981"/>
              <a:ext cx="517391" cy="3174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1066062" y="5055524"/>
              <a:ext cx="604402" cy="343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/>
                <a:t>data</a:t>
              </a:r>
              <a:endParaRPr kumimoji="1" lang="zh-CN" altLang="en-US" dirty="0"/>
            </a:p>
          </p:txBody>
        </p:sp>
        <p:cxnSp>
          <p:nvCxnSpPr>
            <p:cNvPr id="27" name="直线箭头连接符 26"/>
            <p:cNvCxnSpPr/>
            <p:nvPr/>
          </p:nvCxnSpPr>
          <p:spPr>
            <a:xfrm flipV="1">
              <a:off x="1371713" y="4403173"/>
              <a:ext cx="298751" cy="75091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5292188" y="5906324"/>
            <a:ext cx="114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6600"/>
                </a:solidFill>
              </a:rPr>
              <a:t>LFM+RCM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90523" y="3573586"/>
            <a:ext cx="221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FF6600"/>
                </a:solidFill>
              </a:rPr>
              <a:t>BATS-R-</a:t>
            </a:r>
            <a:r>
              <a:rPr kumimoji="1" lang="en-US" altLang="zh-CN" dirty="0" smtClean="0">
                <a:solidFill>
                  <a:srgbClr val="FF6600"/>
                </a:solidFill>
              </a:rPr>
              <a:t>US + RAMSCB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8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3078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Summary part 1</a:t>
            </a:r>
            <a:endParaRPr kumimoji="1"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623221" y="1303280"/>
            <a:ext cx="8172422" cy="30590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zh-CN" sz="2600" dirty="0" smtClean="0">
                <a:solidFill>
                  <a:srgbClr val="FF6600"/>
                </a:solidFill>
              </a:rPr>
              <a:t>Capability: 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600" dirty="0" smtClean="0">
                <a:solidFill>
                  <a:srgbClr val="FFFFFF"/>
                </a:solidFill>
              </a:rPr>
              <a:t>Capable of modeling many coupling processes in the MI system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600" dirty="0" smtClean="0">
                <a:solidFill>
                  <a:srgbClr val="FFFFFF"/>
                </a:solidFill>
              </a:rPr>
              <a:t>Revealing</a:t>
            </a:r>
            <a:r>
              <a:rPr kumimoji="1" lang="zh-CN" altLang="en-US" sz="26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600" dirty="0" smtClean="0">
                <a:solidFill>
                  <a:srgbClr val="FFFFFF"/>
                </a:solidFill>
              </a:rPr>
              <a:t>underlying relationships within the coupled system </a:t>
            </a:r>
            <a:endParaRPr kumimoji="1" lang="is-IS" altLang="zh-CN" sz="26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kumimoji="1" lang="en-US" altLang="zh-CN" sz="2600" dirty="0" smtClean="0">
                <a:solidFill>
                  <a:srgbClr val="FF6600"/>
                </a:solidFill>
              </a:rPr>
              <a:t>I</a:t>
            </a:r>
            <a:r>
              <a:rPr kumimoji="1" lang="is-IS" altLang="zh-CN" sz="2600" dirty="0" smtClean="0">
                <a:solidFill>
                  <a:srgbClr val="FF6600"/>
                </a:solidFill>
              </a:rPr>
              <a:t>ssues: </a:t>
            </a:r>
          </a:p>
          <a:p>
            <a:pPr>
              <a:buFont typeface="Wingdings" charset="2"/>
              <a:buChar char="Ø"/>
            </a:pPr>
            <a:r>
              <a:rPr kumimoji="1" lang="is-IS" altLang="zh-CN" sz="2600" dirty="0">
                <a:solidFill>
                  <a:srgbClr val="FFFFFF"/>
                </a:solidFill>
              </a:rPr>
              <a:t>I</a:t>
            </a:r>
            <a:r>
              <a:rPr kumimoji="1" lang="is-IS" altLang="zh-CN" sz="2600" dirty="0" smtClean="0">
                <a:solidFill>
                  <a:srgbClr val="FFFFFF"/>
                </a:solidFill>
              </a:rPr>
              <a:t>mprovements are still required</a:t>
            </a:r>
          </a:p>
          <a:p>
            <a:pPr>
              <a:buFont typeface="Wingdings" charset="2"/>
              <a:buChar char="Ø"/>
            </a:pPr>
            <a:endParaRPr kumimoji="1" lang="is-IS" altLang="zh-CN" sz="2600" dirty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r>
              <a:rPr kumimoji="1" lang="en-US" altLang="zh-CN" sz="2600" dirty="0" smtClean="0">
                <a:solidFill>
                  <a:srgbClr val="FFFF00"/>
                </a:solidFill>
              </a:rPr>
              <a:t>What</a:t>
            </a:r>
            <a:r>
              <a:rPr kumimoji="1" lang="zh-CN" altLang="en-US" sz="2600" dirty="0" smtClean="0">
                <a:solidFill>
                  <a:srgbClr val="FFFF00"/>
                </a:solidFill>
              </a:rPr>
              <a:t> </a:t>
            </a:r>
            <a:r>
              <a:rPr kumimoji="1" lang="en-US" altLang="zh-CN" sz="2600" dirty="0" smtClean="0">
                <a:solidFill>
                  <a:srgbClr val="FFFF00"/>
                </a:solidFill>
              </a:rPr>
              <a:t>needs</a:t>
            </a:r>
            <a:r>
              <a:rPr kumimoji="1" lang="zh-CN" altLang="en-US" sz="2600" dirty="0" smtClean="0">
                <a:solidFill>
                  <a:srgbClr val="FFFF00"/>
                </a:solidFill>
              </a:rPr>
              <a:t> </a:t>
            </a:r>
            <a:r>
              <a:rPr kumimoji="1" lang="en-US" altLang="zh-CN" sz="2600" dirty="0" smtClean="0">
                <a:solidFill>
                  <a:srgbClr val="FFFF00"/>
                </a:solidFill>
              </a:rPr>
              <a:t>improvement?</a:t>
            </a:r>
            <a:endParaRPr kumimoji="1" lang="is-IS" altLang="zh-CN" sz="26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23078"/>
          </a:xfrm>
        </p:spPr>
        <p:txBody>
          <a:bodyPr>
            <a:norm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Outline	</a:t>
            </a:r>
            <a:endParaRPr kumimoji="1" lang="zh-CN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303273" y="1244754"/>
            <a:ext cx="8516920" cy="5562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Introduction 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Recent advances in modeling and understanding the electrodynamics of MI coupling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Dayside</a:t>
            </a:r>
            <a:r>
              <a:rPr kumimoji="1" lang="zh-CN" alt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magnetosphere </a:t>
            </a:r>
            <a:r>
              <a:rPr kumimoji="1" lang="mr-IN" altLang="zh-CN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ionosphere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dirty="0" err="1" smtClean="0">
                <a:solidFill>
                  <a:srgbClr val="FFFFFF"/>
                </a:solidFill>
                <a:latin typeface="Arial"/>
                <a:cs typeface="Arial"/>
              </a:rPr>
              <a:t>Magnetotail</a:t>
            </a: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mr-IN" altLang="zh-CN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ionosphere 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 Inner 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magnetosphere </a:t>
            </a:r>
            <a:r>
              <a:rPr kumimoji="1" lang="mr-IN" altLang="zh-CN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ionosphere </a:t>
            </a: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		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6600"/>
                </a:solidFill>
              </a:rPr>
              <a:t>Challenges 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 smtClean="0">
                <a:solidFill>
                  <a:schemeClr val="bg1"/>
                </a:solidFill>
                <a:latin typeface="Arial"/>
                <a:cs typeface="Arial"/>
              </a:rPr>
              <a:t> Conductance</a:t>
            </a:r>
            <a:r>
              <a:rPr kumimoji="1" lang="zh-CN" alt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kumimoji="1" lang="zh-CN" alt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  <a:latin typeface="Arial"/>
                <a:cs typeface="Arial"/>
              </a:rPr>
              <a:t>feedback</a:t>
            </a:r>
            <a:r>
              <a:rPr kumimoji="1" lang="zh-CN" alt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  <a:latin typeface="Arial"/>
                <a:cs typeface="Arial"/>
              </a:rPr>
              <a:t>effects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147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3078"/>
          </a:xfrm>
        </p:spPr>
        <p:txBody>
          <a:bodyPr/>
          <a:lstStyle/>
          <a:p>
            <a:r>
              <a:rPr kumimoji="1" lang="en-US" altLang="zh-CN" sz="3600" dirty="0" smtClean="0">
                <a:solidFill>
                  <a:srgbClr val="FFFFFF"/>
                </a:solidFill>
              </a:rPr>
              <a:t>Challenges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grpSp>
        <p:nvGrpSpPr>
          <p:cNvPr id="49" name="组 48"/>
          <p:cNvGrpSpPr/>
          <p:nvPr/>
        </p:nvGrpSpPr>
        <p:grpSpPr>
          <a:xfrm>
            <a:off x="4868177" y="1333979"/>
            <a:ext cx="4187920" cy="4105830"/>
            <a:chOff x="5116991" y="1686581"/>
            <a:chExt cx="4022259" cy="3980460"/>
          </a:xfrm>
        </p:grpSpPr>
        <p:grpSp>
          <p:nvGrpSpPr>
            <p:cNvPr id="5" name="组 4"/>
            <p:cNvGrpSpPr/>
            <p:nvPr/>
          </p:nvGrpSpPr>
          <p:grpSpPr>
            <a:xfrm>
              <a:off x="5116991" y="1686581"/>
              <a:ext cx="3997376" cy="3980460"/>
              <a:chOff x="513321" y="476066"/>
              <a:chExt cx="3997376" cy="3980460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1986202" y="1267245"/>
                <a:ext cx="1194138" cy="343135"/>
              </a:xfrm>
              <a:prstGeom prst="rect">
                <a:avLst/>
              </a:prstGeom>
              <a:solidFill>
                <a:srgbClr val="E2751D"/>
              </a:solidFill>
              <a:ln w="28575" cmpd="sng">
                <a:headEnd type="none"/>
                <a:tailEnd type="triangle"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ionosphere</a:t>
                </a:r>
                <a:endParaRPr kumimoji="1" lang="zh-CN" altLang="en-US" sz="1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513321" y="476066"/>
                <a:ext cx="2066349" cy="343135"/>
              </a:xfrm>
              <a:prstGeom prst="rect">
                <a:avLst/>
              </a:prstGeom>
              <a:solidFill>
                <a:srgbClr val="E2751D"/>
              </a:solidFill>
              <a:ln w="28575" cmpd="sng">
                <a:headEnd type="none"/>
                <a:tailEnd type="triangle"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Particle precipitation </a:t>
                </a:r>
                <a:endParaRPr kumimoji="1" lang="zh-CN" altLang="en-US" sz="1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3013683" y="476066"/>
                <a:ext cx="1421400" cy="343135"/>
              </a:xfrm>
              <a:prstGeom prst="rect">
                <a:avLst/>
              </a:prstGeom>
              <a:solidFill>
                <a:srgbClr val="E2751D"/>
              </a:solidFill>
              <a:ln w="28575" cmpd="sng">
                <a:headEnd type="none"/>
                <a:tailEnd type="triangle"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Solar radiation</a:t>
                </a:r>
                <a:endParaRPr kumimoji="1" lang="zh-CN" altLang="en-US" sz="1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709536" y="1956712"/>
                <a:ext cx="1756457" cy="343135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conductance</a:t>
                </a:r>
                <a:endParaRPr kumimoji="1" lang="zh-CN" altLang="en-US" sz="1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437370" y="2982755"/>
                <a:ext cx="2284600" cy="343135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700" dirty="0" err="1" smtClean="0">
                    <a:solidFill>
                      <a:srgbClr val="000000"/>
                    </a:solidFill>
                  </a:rPr>
                  <a:t>Ionospheric</a:t>
                </a:r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 electric field</a:t>
                </a:r>
                <a:endParaRPr kumimoji="1" lang="zh-CN" altLang="en-US" sz="17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4" name="直线箭头连接符 13"/>
              <p:cNvCxnSpPr/>
              <p:nvPr/>
            </p:nvCxnSpPr>
            <p:spPr>
              <a:xfrm>
                <a:off x="1882925" y="883630"/>
                <a:ext cx="399790" cy="383614"/>
              </a:xfrm>
              <a:prstGeom prst="straightConnector1">
                <a:avLst/>
              </a:prstGeom>
              <a:ln w="47625" cmpd="sng">
                <a:solidFill>
                  <a:srgbClr val="FFFFFF"/>
                </a:solidFill>
                <a:headEnd type="none"/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15" name="直线箭头连接符 14"/>
              <p:cNvCxnSpPr>
                <a:cxnSpLocks/>
              </p:cNvCxnSpPr>
              <p:nvPr/>
            </p:nvCxnSpPr>
            <p:spPr>
              <a:xfrm flipH="1">
                <a:off x="2757681" y="883631"/>
                <a:ext cx="575286" cy="383613"/>
              </a:xfrm>
              <a:prstGeom prst="straightConnector1">
                <a:avLst/>
              </a:prstGeom>
              <a:ln w="47625" cmpd="sng">
                <a:solidFill>
                  <a:srgbClr val="FFFFFF"/>
                </a:solidFill>
                <a:headEnd type="none"/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16" name="直线箭头连接符 15"/>
              <p:cNvCxnSpPr>
                <a:endCxn id="12" idx="0"/>
              </p:cNvCxnSpPr>
              <p:nvPr/>
            </p:nvCxnSpPr>
            <p:spPr>
              <a:xfrm>
                <a:off x="2579670" y="1605799"/>
                <a:ext cx="8094" cy="350913"/>
              </a:xfrm>
              <a:prstGeom prst="straightConnector1">
                <a:avLst/>
              </a:prstGeom>
              <a:ln w="47625" cmpd="sng">
                <a:solidFill>
                  <a:srgbClr val="FFFFFF"/>
                </a:solidFill>
                <a:headEnd type="none"/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17" name="直线箭头连接符 16"/>
              <p:cNvCxnSpPr>
                <a:stCxn id="12" idx="2"/>
              </p:cNvCxnSpPr>
              <p:nvPr/>
            </p:nvCxnSpPr>
            <p:spPr>
              <a:xfrm>
                <a:off x="2587764" y="2299847"/>
                <a:ext cx="1" cy="682908"/>
              </a:xfrm>
              <a:prstGeom prst="straightConnector1">
                <a:avLst/>
              </a:prstGeom>
              <a:ln w="47625" cmpd="sng">
                <a:solidFill>
                  <a:srgbClr val="FFFFFF"/>
                </a:solidFill>
                <a:headEnd type="none"/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18" name="直线箭头连接符 17"/>
              <p:cNvCxnSpPr/>
              <p:nvPr/>
            </p:nvCxnSpPr>
            <p:spPr>
              <a:xfrm>
                <a:off x="2579670" y="3321309"/>
                <a:ext cx="0" cy="538460"/>
              </a:xfrm>
              <a:prstGeom prst="straightConnector1">
                <a:avLst/>
              </a:prstGeom>
              <a:ln w="47625" cmpd="sng">
                <a:solidFill>
                  <a:srgbClr val="FFFFFF"/>
                </a:solidFill>
                <a:headEnd type="none"/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sp>
            <p:nvSpPr>
              <p:cNvPr id="19" name="文本框 18"/>
              <p:cNvSpPr txBox="1"/>
              <p:nvPr/>
            </p:nvSpPr>
            <p:spPr>
              <a:xfrm>
                <a:off x="945847" y="3859769"/>
                <a:ext cx="3564850" cy="596757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700" dirty="0" err="1">
                    <a:solidFill>
                      <a:schemeClr val="tx1"/>
                    </a:solidFill>
                  </a:rPr>
                  <a:t>m</a:t>
                </a:r>
                <a:r>
                  <a:rPr kumimoji="1" lang="en-US" altLang="zh-CN" sz="1700" dirty="0" err="1" smtClean="0">
                    <a:solidFill>
                      <a:schemeClr val="tx1"/>
                    </a:solidFill>
                  </a:rPr>
                  <a:t>agnetospheric</a:t>
                </a:r>
                <a:r>
                  <a:rPr kumimoji="1" lang="en-US" altLang="zh-CN" sz="1700" dirty="0" smtClean="0">
                    <a:solidFill>
                      <a:schemeClr val="tx1"/>
                    </a:solidFill>
                  </a:rPr>
                  <a:t> plasma transport,</a:t>
                </a:r>
              </a:p>
              <a:p>
                <a:pPr algn="ctr"/>
                <a:r>
                  <a:rPr kumimoji="1" lang="en-US" altLang="zh-CN" sz="1700" dirty="0">
                    <a:solidFill>
                      <a:srgbClr val="000000"/>
                    </a:solidFill>
                  </a:rPr>
                  <a:t>wave excitation, particle </a:t>
                </a:r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scattering</a:t>
                </a:r>
                <a:endParaRPr kumimoji="1" lang="en-US" altLang="zh-CN" sz="17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0" name="Elbow Connector 33"/>
              <p:cNvCxnSpPr>
                <a:stCxn id="19" idx="1"/>
              </p:cNvCxnSpPr>
              <p:nvPr/>
            </p:nvCxnSpPr>
            <p:spPr>
              <a:xfrm rot="10800000">
                <a:off x="827828" y="833250"/>
                <a:ext cx="118020" cy="3324898"/>
              </a:xfrm>
              <a:prstGeom prst="bentConnector2">
                <a:avLst/>
              </a:prstGeom>
              <a:ln w="57150" cmpd="sng">
                <a:solidFill>
                  <a:schemeClr val="bg1"/>
                </a:solidFill>
                <a:headEnd type="none"/>
                <a:tailEnd type="stealth" w="lg" len="lg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</p:grpSp>
        <p:sp>
          <p:nvSpPr>
            <p:cNvPr id="27" name="文本框 26"/>
            <p:cNvSpPr txBox="1"/>
            <p:nvPr/>
          </p:nvSpPr>
          <p:spPr>
            <a:xfrm>
              <a:off x="8550992" y="3741093"/>
              <a:ext cx="588258" cy="343135"/>
            </a:xfrm>
            <a:prstGeom prst="rect">
              <a:avLst/>
            </a:prstGeom>
            <a:ln>
              <a:headEnd type="none"/>
              <a:tailEnd type="triangle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zh-CN" sz="1700" dirty="0" smtClean="0">
                  <a:solidFill>
                    <a:srgbClr val="000000"/>
                  </a:solidFill>
                </a:rPr>
                <a:t>FACs</a:t>
              </a:r>
              <a:endParaRPr kumimoji="1" lang="zh-CN" altLang="en-US" sz="1700" dirty="0">
                <a:solidFill>
                  <a:srgbClr val="000000"/>
                </a:solidFill>
              </a:endParaRPr>
            </a:p>
          </p:txBody>
        </p:sp>
        <p:cxnSp>
          <p:nvCxnSpPr>
            <p:cNvPr id="32" name="直线箭头连接符 31"/>
            <p:cNvCxnSpPr/>
            <p:nvPr/>
          </p:nvCxnSpPr>
          <p:spPr>
            <a:xfrm flipH="1">
              <a:off x="7259600" y="3901292"/>
              <a:ext cx="1291393" cy="0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36" name="直线箭头连接符 35"/>
            <p:cNvCxnSpPr/>
            <p:nvPr/>
          </p:nvCxnSpPr>
          <p:spPr>
            <a:xfrm flipV="1">
              <a:off x="8852106" y="4079647"/>
              <a:ext cx="0" cy="990637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0" y="1767134"/>
            <a:ext cx="4949049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kumimoji="1" lang="en-US" altLang="zh-CN" sz="2600" dirty="0" smtClean="0">
                <a:solidFill>
                  <a:srgbClr val="FFFF00"/>
                </a:solidFill>
                <a:latin typeface="Arial"/>
                <a:cs typeface="Arial"/>
              </a:rPr>
              <a:t> Challenge: Conductance </a:t>
            </a:r>
          </a:p>
          <a:p>
            <a:pPr marL="800100" lvl="1" indent="-342900">
              <a:buFont typeface="Wingdings" charset="2"/>
              <a:buChar char="Ø"/>
            </a:pPr>
            <a:r>
              <a:rPr kumimoji="1" lang="en-US" altLang="zh-CN" sz="2600" dirty="0" smtClean="0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kumimoji="1" lang="en-US" altLang="zh-CN" sz="2600" dirty="0">
                <a:solidFill>
                  <a:srgbClr val="FFFFFF"/>
                </a:solidFill>
                <a:latin typeface="Arial"/>
                <a:cs typeface="Arial"/>
              </a:rPr>
              <a:t>critical element that determines and controls the MI interactions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sz="2600" dirty="0" smtClean="0">
                <a:solidFill>
                  <a:srgbClr val="FFFFFF"/>
                </a:solidFill>
                <a:latin typeface="Arial"/>
                <a:cs typeface="Arial"/>
              </a:rPr>
              <a:t> feedback </a:t>
            </a:r>
            <a:r>
              <a:rPr kumimoji="1" lang="en-US" altLang="zh-CN" sz="2600" dirty="0">
                <a:solidFill>
                  <a:srgbClr val="FFFFFF"/>
                </a:solidFill>
                <a:latin typeface="Arial"/>
                <a:cs typeface="Arial"/>
              </a:rPr>
              <a:t>effects 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sz="2600" dirty="0" smtClean="0">
                <a:solidFill>
                  <a:srgbClr val="FFFFFF"/>
                </a:solidFill>
                <a:latin typeface="Arial"/>
                <a:cs typeface="Arial"/>
              </a:rPr>
              <a:t> towards self</a:t>
            </a:r>
            <a:r>
              <a:rPr kumimoji="1" lang="en-US" altLang="zh-CN" sz="26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kumimoji="1" lang="en-US" altLang="zh-CN" sz="2600" dirty="0" smtClean="0">
                <a:solidFill>
                  <a:srgbClr val="FFFFFF"/>
                </a:solidFill>
                <a:latin typeface="Arial"/>
                <a:cs typeface="Arial"/>
              </a:rPr>
              <a:t>consistency</a:t>
            </a:r>
          </a:p>
          <a:p>
            <a:pPr lvl="1">
              <a:buFont typeface="Wingdings" charset="2"/>
              <a:buChar char="Ø"/>
            </a:pPr>
            <a:endParaRPr kumimoji="1" lang="en-US" altLang="zh-CN" sz="2600" dirty="0">
              <a:latin typeface="Arial"/>
              <a:cs typeface="Arial"/>
            </a:endParaRPr>
          </a:p>
          <a:p>
            <a:pPr lvl="1">
              <a:buFont typeface="Wingdings" charset="2"/>
              <a:buChar char="Ø"/>
            </a:pPr>
            <a:r>
              <a:rPr kumimoji="1" lang="en-US" altLang="zh-CN" sz="2600" dirty="0" smtClean="0">
                <a:solidFill>
                  <a:srgbClr val="FF6600"/>
                </a:solidFill>
                <a:latin typeface="Arial"/>
                <a:cs typeface="Arial"/>
              </a:rPr>
              <a:t> Then </a:t>
            </a:r>
            <a:r>
              <a:rPr kumimoji="1" lang="en-US" altLang="zh-CN" sz="2600" dirty="0">
                <a:solidFill>
                  <a:srgbClr val="FF6600"/>
                </a:solidFill>
                <a:latin typeface="Arial"/>
                <a:cs typeface="Arial"/>
              </a:rPr>
              <a:t>how?</a:t>
            </a:r>
          </a:p>
          <a:p>
            <a:endParaRPr kumimoji="1" lang="zh-CN" alt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19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3078"/>
          </a:xfrm>
        </p:spPr>
        <p:txBody>
          <a:bodyPr>
            <a:norm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Outline	</a:t>
            </a:r>
            <a:endParaRPr kumimoji="1" lang="zh-CN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303273" y="1244754"/>
            <a:ext cx="8516920" cy="5562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Introduction 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Recent advances in modeling and understanding the electrodynamics of MI coupling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Dayside</a:t>
            </a:r>
            <a:r>
              <a:rPr kumimoji="1" lang="zh-CN" alt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magnetosphere </a:t>
            </a:r>
            <a:r>
              <a:rPr kumimoji="1" lang="mr-IN" altLang="zh-CN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ionosphere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 err="1">
                <a:solidFill>
                  <a:srgbClr val="FFFFFF"/>
                </a:solidFill>
                <a:latin typeface="Arial"/>
                <a:cs typeface="Arial"/>
              </a:rPr>
              <a:t>Magnetotail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mr-IN" altLang="zh-CN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ionosphere 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Inner magnetosphere </a:t>
            </a:r>
            <a:r>
              <a:rPr kumimoji="1" lang="mr-IN" altLang="zh-CN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ionosphere </a:t>
            </a: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		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Challenges 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 Conductance –</a:t>
            </a:r>
            <a:r>
              <a:rPr kumimoji="1" lang="zh-CN" alt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feedback</a:t>
            </a:r>
            <a:r>
              <a:rPr kumimoji="1" lang="zh-CN" alt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effects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8415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62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078"/>
          </a:xfrm>
        </p:spPr>
        <p:txBody>
          <a:bodyPr>
            <a:normAutofit fontScale="90000"/>
          </a:bodyPr>
          <a:lstStyle/>
          <a:p>
            <a:r>
              <a:rPr kumimoji="1" lang="en-US" altLang="zh-CN" sz="4200" dirty="0" smtClean="0">
                <a:solidFill>
                  <a:srgbClr val="FFFFFF"/>
                </a:solidFill>
              </a:rPr>
              <a:t>Impact of conductance:</a:t>
            </a:r>
            <a:r>
              <a:rPr kumimoji="1" lang="zh-CN" altLang="en-US" sz="4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300" dirty="0" smtClean="0">
                <a:solidFill>
                  <a:srgbClr val="CCFFCC"/>
                </a:solidFill>
              </a:rPr>
              <a:t>convection asymmetry</a:t>
            </a:r>
            <a:endParaRPr kumimoji="1" lang="zh-CN" altLang="en-US" sz="3300" dirty="0">
              <a:solidFill>
                <a:srgbClr val="CCFFCC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0274" y="5083690"/>
            <a:ext cx="7423873" cy="122762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chemeClr val="bg1"/>
                </a:solidFill>
              </a:rPr>
              <a:t>Asymmetric </a:t>
            </a:r>
            <a:r>
              <a:rPr kumimoji="1" lang="en-US" altLang="zh-CN" sz="2100" dirty="0" err="1" smtClean="0">
                <a:solidFill>
                  <a:schemeClr val="bg1"/>
                </a:solidFill>
              </a:rPr>
              <a:t>magnetotail</a:t>
            </a:r>
            <a:r>
              <a:rPr kumimoji="1" lang="en-US" altLang="zh-CN" sz="2100" dirty="0" smtClean="0">
                <a:solidFill>
                  <a:schemeClr val="bg1"/>
                </a:solidFill>
              </a:rPr>
              <a:t> convection in response to a more realistic conductance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chemeClr val="bg1"/>
                </a:solidFill>
              </a:rPr>
              <a:t>May impact on the </a:t>
            </a:r>
            <a:r>
              <a:rPr kumimoji="1" lang="en-US" altLang="zh-CN" sz="2100" dirty="0" err="1" smtClean="0">
                <a:solidFill>
                  <a:schemeClr val="bg1"/>
                </a:solidFill>
              </a:rPr>
              <a:t>ionospheric</a:t>
            </a:r>
            <a:r>
              <a:rPr kumimoji="1" lang="en-US" altLang="zh-CN" sz="2100" dirty="0" smtClean="0">
                <a:solidFill>
                  <a:schemeClr val="bg1"/>
                </a:solidFill>
              </a:rPr>
              <a:t> footprint of field-aligned currents, and the entire current closure</a:t>
            </a:r>
            <a:endParaRPr kumimoji="1" lang="zh-CN" altLang="en-US" sz="21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785" y="959525"/>
            <a:ext cx="6422771" cy="37739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41863" y="4733508"/>
            <a:ext cx="1653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err="1" smtClean="0">
                <a:solidFill>
                  <a:srgbClr val="FFFF00"/>
                </a:solidFill>
                <a:latin typeface="Arial"/>
                <a:cs typeface="Arial"/>
              </a:rPr>
              <a:t>Lotko</a:t>
            </a:r>
            <a:r>
              <a:rPr kumimoji="1" lang="en-US" altLang="zh-CN" sz="1400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et al., 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2014</a:t>
            </a:r>
            <a:endParaRPr kumimoji="1" lang="zh-CN" altLang="en-US" sz="14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87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078"/>
          </a:xfrm>
        </p:spPr>
        <p:txBody>
          <a:bodyPr>
            <a:normAutofit fontScale="90000"/>
          </a:bodyPr>
          <a:lstStyle/>
          <a:p>
            <a:r>
              <a:rPr kumimoji="1" lang="en-US" altLang="zh-CN" sz="4200" dirty="0" smtClean="0">
                <a:solidFill>
                  <a:srgbClr val="FFFFFF"/>
                </a:solidFill>
              </a:rPr>
              <a:t>Impact of conductance:</a:t>
            </a:r>
            <a:r>
              <a:rPr kumimoji="1" lang="zh-CN" altLang="en-US" sz="4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300" dirty="0" smtClean="0">
                <a:solidFill>
                  <a:srgbClr val="CCFFCC"/>
                </a:solidFill>
              </a:rPr>
              <a:t>MP/BS location/shape</a:t>
            </a:r>
            <a:endParaRPr kumimoji="1" lang="zh-CN" altLang="en-US" sz="3300" dirty="0">
              <a:solidFill>
                <a:srgbClr val="CCFFCC"/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" t="50364" r="250"/>
          <a:stretch/>
        </p:blipFill>
        <p:spPr>
          <a:xfrm>
            <a:off x="4705067" y="1870291"/>
            <a:ext cx="3260186" cy="2467722"/>
          </a:xfrm>
        </p:spPr>
      </p:pic>
      <p:pic>
        <p:nvPicPr>
          <p:cNvPr id="6" name="内容占位符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" t="418" r="250" b="49635"/>
          <a:stretch/>
        </p:blipFill>
        <p:spPr>
          <a:xfrm>
            <a:off x="815046" y="1870291"/>
            <a:ext cx="3260186" cy="2483191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679204" y="4958240"/>
            <a:ext cx="7423873" cy="122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</a:rPr>
              <a:t>The shape and location of both magnetopause and bow shock depend on the </a:t>
            </a:r>
            <a:r>
              <a:rPr kumimoji="1" lang="en-US" altLang="zh-CN" sz="2100" dirty="0" err="1" smtClean="0">
                <a:solidFill>
                  <a:srgbClr val="FFFFFF"/>
                </a:solidFill>
              </a:rPr>
              <a:t>ionospheric</a:t>
            </a:r>
            <a:r>
              <a:rPr kumimoji="1" lang="en-US" altLang="zh-CN" sz="2100" dirty="0" smtClean="0">
                <a:solidFill>
                  <a:srgbClr val="FFFFFF"/>
                </a:solidFill>
              </a:rPr>
              <a:t> conductance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100" dirty="0">
                <a:solidFill>
                  <a:srgbClr val="FFFFFF"/>
                </a:solidFill>
              </a:rPr>
              <a:t>I</a:t>
            </a:r>
            <a:r>
              <a:rPr kumimoji="1" lang="en-US" altLang="zh-CN" sz="2100" dirty="0" smtClean="0">
                <a:solidFill>
                  <a:srgbClr val="FFFFFF"/>
                </a:solidFill>
              </a:rPr>
              <a:t>nfluence the dayside MI coupling</a:t>
            </a:r>
          </a:p>
          <a:p>
            <a:pPr marL="0" indent="0">
              <a:buNone/>
            </a:pPr>
            <a:endParaRPr kumimoji="1" lang="zh-CN" altLang="en-US" sz="2100" dirty="0">
              <a:solidFill>
                <a:srgbClr val="FF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89694" y="4338013"/>
            <a:ext cx="1661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err="1" smtClean="0">
                <a:solidFill>
                  <a:srgbClr val="FFFF00"/>
                </a:solidFill>
                <a:latin typeface="Arial"/>
                <a:cs typeface="Arial"/>
              </a:rPr>
              <a:t>Merkin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 et al., 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2005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19281" y="1509701"/>
            <a:ext cx="105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Larger </a:t>
            </a:r>
            <a:r>
              <a:rPr kumimoji="1" lang="en-US" altLang="zh-CN" dirty="0" err="1">
                <a:solidFill>
                  <a:srgbClr val="FFFFFF"/>
                </a:solidFill>
                <a:latin typeface="Arial"/>
                <a:cs typeface="Arial"/>
              </a:rPr>
              <a:t>Σ</a:t>
            </a:r>
            <a:endParaRPr kumimoji="1" lang="zh-CN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12155" y="1509701"/>
            <a:ext cx="1173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Smaller</a:t>
            </a:r>
            <a:r>
              <a:rPr kumimoji="1" lang="zh-CN" alt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dirty="0" err="1" smtClean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endParaRPr kumimoji="1" lang="zh-CN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46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0" y="-34950"/>
            <a:ext cx="9144000" cy="858028"/>
          </a:xfrm>
        </p:spPr>
        <p:txBody>
          <a:bodyPr>
            <a:normAutofit/>
          </a:bodyPr>
          <a:lstStyle/>
          <a:p>
            <a:r>
              <a:rPr kumimoji="1" lang="en-US" altLang="zh-CN" sz="3800" dirty="0" smtClean="0">
                <a:solidFill>
                  <a:srgbClr val="FFFFFF"/>
                </a:solidFill>
              </a:rPr>
              <a:t>Impact of conductance:</a:t>
            </a:r>
            <a:r>
              <a:rPr kumimoji="1" lang="zh-CN" altLang="zh-CN" sz="3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000" dirty="0" smtClean="0">
                <a:solidFill>
                  <a:srgbClr val="CCFFCC"/>
                </a:solidFill>
              </a:rPr>
              <a:t>flow channels/Pi2</a:t>
            </a:r>
            <a:endParaRPr kumimoji="1" lang="zh-CN" altLang="en-US" sz="3000" dirty="0">
              <a:solidFill>
                <a:srgbClr val="CCFFCC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46" t="4385" r="-42"/>
          <a:stretch/>
        </p:blipFill>
        <p:spPr>
          <a:xfrm>
            <a:off x="1709833" y="865596"/>
            <a:ext cx="2445140" cy="4566291"/>
          </a:xfrm>
        </p:spPr>
      </p:pic>
      <p:sp>
        <p:nvSpPr>
          <p:cNvPr id="5" name="文本框 4"/>
          <p:cNvSpPr txBox="1"/>
          <p:nvPr/>
        </p:nvSpPr>
        <p:spPr>
          <a:xfrm>
            <a:off x="378307" y="5432276"/>
            <a:ext cx="74571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1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he depth of the earthward-moving fast flows                highly depends on the conductance</a:t>
            </a: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Smaller conductance results in deeper penetration of flow channels, and more perturbations (such as Pi2 pulsations)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58363" y="1406324"/>
            <a:ext cx="83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FFFF"/>
                </a:solidFill>
              </a:rPr>
              <a:t>Σ</a:t>
            </a:r>
            <a:r>
              <a:rPr kumimoji="1" lang="en-US" altLang="zh-CN" baseline="-25000" dirty="0" smtClean="0">
                <a:solidFill>
                  <a:srgbClr val="FFFFFF"/>
                </a:solidFill>
              </a:rPr>
              <a:t>p</a:t>
            </a:r>
            <a:r>
              <a:rPr kumimoji="1" lang="en-US" altLang="zh-CN" dirty="0" smtClean="0">
                <a:solidFill>
                  <a:srgbClr val="FFFFFF"/>
                </a:solidFill>
              </a:rPr>
              <a:t>=6S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8363" y="357708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FFFF"/>
                </a:solidFill>
              </a:rPr>
              <a:t>Σ</a:t>
            </a:r>
            <a:r>
              <a:rPr kumimoji="1" lang="en-US" altLang="zh-CN" baseline="-25000" dirty="0" smtClean="0">
                <a:solidFill>
                  <a:srgbClr val="FFFFFF"/>
                </a:solidFill>
              </a:rPr>
              <a:t>p</a:t>
            </a:r>
            <a:r>
              <a:rPr kumimoji="1" lang="en-US" altLang="zh-CN" dirty="0" smtClean="0">
                <a:solidFill>
                  <a:srgbClr val="FFFFFF"/>
                </a:solidFill>
              </a:rPr>
              <a:t>=20S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103756" y="1330501"/>
            <a:ext cx="549683" cy="1036242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noFill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734142" y="3675439"/>
            <a:ext cx="549683" cy="1036242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noFill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3356" y="276328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smtClean="0">
                <a:solidFill>
                  <a:schemeClr val="bg1"/>
                </a:solidFill>
                <a:latin typeface="Arial"/>
                <a:cs typeface="Arial"/>
              </a:rPr>
              <a:t>0</a:t>
            </a:r>
            <a:endParaRPr kumimoji="1" lang="zh-CN" alt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73356" y="4983373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smtClean="0">
                <a:solidFill>
                  <a:schemeClr val="bg1"/>
                </a:solidFill>
                <a:latin typeface="Arial"/>
                <a:cs typeface="Arial"/>
              </a:rPr>
              <a:t>0</a:t>
            </a:r>
            <a:endParaRPr kumimoji="1" lang="zh-CN" alt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2" name="组 31"/>
          <p:cNvGrpSpPr/>
          <p:nvPr/>
        </p:nvGrpSpPr>
        <p:grpSpPr>
          <a:xfrm>
            <a:off x="4182760" y="870248"/>
            <a:ext cx="4827754" cy="4939961"/>
            <a:chOff x="4191713" y="451537"/>
            <a:chExt cx="4827754" cy="4939961"/>
          </a:xfrm>
        </p:grpSpPr>
        <p:grpSp>
          <p:nvGrpSpPr>
            <p:cNvPr id="28" name="组 27"/>
            <p:cNvGrpSpPr/>
            <p:nvPr/>
          </p:nvGrpSpPr>
          <p:grpSpPr>
            <a:xfrm>
              <a:off x="4191713" y="451537"/>
              <a:ext cx="4827754" cy="4939961"/>
              <a:chOff x="3759287" y="1659599"/>
              <a:chExt cx="4827754" cy="4939961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6091356" y="1659600"/>
                <a:ext cx="2495685" cy="4939960"/>
              </a:xfrm>
              <a:prstGeom prst="rect">
                <a:avLst/>
              </a:prstGeom>
              <a:solidFill>
                <a:srgbClr val="FFFF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4"/>
              <a:srcRect t="53749" r="11584" b="25998"/>
              <a:stretch/>
            </p:blipFill>
            <p:spPr>
              <a:xfrm>
                <a:off x="6228043" y="4356819"/>
                <a:ext cx="2354877" cy="1110963"/>
              </a:xfrm>
              <a:prstGeom prst="rect">
                <a:avLst/>
              </a:prstGeom>
            </p:spPr>
          </p:pic>
          <p:cxnSp>
            <p:nvCxnSpPr>
              <p:cNvPr id="19" name="直线连接符 18"/>
              <p:cNvCxnSpPr/>
              <p:nvPr/>
            </p:nvCxnSpPr>
            <p:spPr>
              <a:xfrm>
                <a:off x="6358917" y="3755717"/>
                <a:ext cx="2078685" cy="6661"/>
              </a:xfrm>
              <a:prstGeom prst="line">
                <a:avLst/>
              </a:prstGeom>
              <a:ln w="19050" cmpd="sng">
                <a:solidFill>
                  <a:srgbClr val="0000FF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文本框 21"/>
              <p:cNvSpPr txBox="1"/>
              <p:nvPr/>
            </p:nvSpPr>
            <p:spPr>
              <a:xfrm rot="16200000">
                <a:off x="6020481" y="2888682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L</a:t>
                </a:r>
                <a:endParaRPr kumimoji="1" lang="zh-CN" altLang="en-US" sz="10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 rot="16200000">
                <a:off x="6020482" y="4843887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L</a:t>
                </a:r>
                <a:endParaRPr kumimoji="1" lang="zh-CN" altLang="en-US" sz="10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3759287" y="5951376"/>
                <a:ext cx="15519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i="1" dirty="0" smtClean="0">
                    <a:solidFill>
                      <a:srgbClr val="FFFF00"/>
                    </a:solidFill>
                    <a:latin typeface="Arial"/>
                    <a:cs typeface="Arial"/>
                  </a:rPr>
                  <a:t>Ream et al, </a:t>
                </a:r>
                <a:r>
                  <a:rPr kumimoji="1" lang="en-US" altLang="zh-CN" sz="1400" dirty="0" smtClean="0">
                    <a:solidFill>
                      <a:srgbClr val="FFFF00"/>
                    </a:solidFill>
                    <a:latin typeface="Arial"/>
                    <a:cs typeface="Arial"/>
                  </a:rPr>
                  <a:t>2015</a:t>
                </a:r>
                <a:endParaRPr kumimoji="1" lang="zh-CN" altLang="en-US" sz="1400" dirty="0">
                  <a:solidFill>
                    <a:srgbClr val="FFFF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4894693" y="2465182"/>
                <a:ext cx="119254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sz="14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UCLA model</a:t>
                </a:r>
              </a:p>
              <a:p>
                <a:endParaRPr kumimoji="1" lang="en-US" altLang="zh-CN" sz="1400" dirty="0" smtClean="0">
                  <a:solidFill>
                    <a:srgbClr val="FFFFFF"/>
                  </a:solidFill>
                  <a:latin typeface="Arial"/>
                  <a:cs typeface="Arial"/>
                </a:endParaRPr>
              </a:p>
              <a:p>
                <a:r>
                  <a:rPr kumimoji="1" lang="en-US" altLang="zh-CN" sz="14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Larger </a:t>
                </a:r>
                <a:r>
                  <a:rPr kumimoji="1" lang="en-US" altLang="zh-CN" sz="1400" dirty="0" err="1" smtClean="0">
                    <a:solidFill>
                      <a:srgbClr val="FFFFFF"/>
                    </a:solidFill>
                    <a:latin typeface="Arial"/>
                    <a:cs typeface="Arial"/>
                  </a:rPr>
                  <a:t>Σ</a:t>
                </a:r>
                <a:endParaRPr kumimoji="1" lang="zh-CN" altLang="en-US" sz="14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004624" y="4720774"/>
                <a:ext cx="108261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sz="14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LFM model</a:t>
                </a:r>
              </a:p>
              <a:p>
                <a:endParaRPr kumimoji="1" lang="en-US" altLang="zh-CN" sz="1400" dirty="0" smtClean="0">
                  <a:solidFill>
                    <a:srgbClr val="FFFFFF"/>
                  </a:solidFill>
                  <a:latin typeface="Arial"/>
                  <a:cs typeface="Arial"/>
                </a:endParaRPr>
              </a:p>
              <a:p>
                <a:r>
                  <a:rPr kumimoji="1" lang="en-US" altLang="zh-CN" sz="14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Smaller </a:t>
                </a:r>
                <a:r>
                  <a:rPr kumimoji="1" lang="en-US" altLang="zh-CN" sz="1400" dirty="0" err="1" smtClean="0">
                    <a:solidFill>
                      <a:srgbClr val="FFFFFF"/>
                    </a:solidFill>
                    <a:latin typeface="Arial"/>
                    <a:cs typeface="Arial"/>
                  </a:rPr>
                  <a:t>Σ</a:t>
                </a:r>
                <a:endParaRPr kumimoji="1" lang="zh-CN" altLang="en-US" sz="14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4"/>
              <a:srcRect r="11584" b="70397"/>
              <a:stretch/>
            </p:blipFill>
            <p:spPr>
              <a:xfrm>
                <a:off x="6228043" y="1659599"/>
                <a:ext cx="2354877" cy="1540433"/>
              </a:xfrm>
              <a:prstGeom prst="rect">
                <a:avLst/>
              </a:prstGeom>
            </p:spPr>
          </p:pic>
          <p:cxnSp>
            <p:nvCxnSpPr>
              <p:cNvPr id="21" name="直线连接符 20"/>
              <p:cNvCxnSpPr/>
              <p:nvPr/>
            </p:nvCxnSpPr>
            <p:spPr>
              <a:xfrm>
                <a:off x="6358917" y="2534971"/>
                <a:ext cx="2078685" cy="6661"/>
              </a:xfrm>
              <a:prstGeom prst="line">
                <a:avLst/>
              </a:prstGeom>
              <a:ln w="19050" cmpd="sng">
                <a:solidFill>
                  <a:srgbClr val="0000FF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0470" y="1991971"/>
              <a:ext cx="2286088" cy="1224164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7868" y="4214036"/>
              <a:ext cx="2221992" cy="1165761"/>
            </a:xfrm>
            <a:prstGeom prst="rect">
              <a:avLst/>
            </a:prstGeom>
          </p:spPr>
        </p:pic>
      </p:grpSp>
      <p:cxnSp>
        <p:nvCxnSpPr>
          <p:cNvPr id="25" name="直线连接符 24"/>
          <p:cNvCxnSpPr/>
          <p:nvPr/>
        </p:nvCxnSpPr>
        <p:spPr>
          <a:xfrm>
            <a:off x="6796083" y="3943082"/>
            <a:ext cx="2078685" cy="6661"/>
          </a:xfrm>
          <a:prstGeom prst="line">
            <a:avLst/>
          </a:prstGeom>
          <a:ln w="19050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4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924517" y="4230458"/>
            <a:ext cx="1834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err="1" smtClean="0">
                <a:solidFill>
                  <a:srgbClr val="FFFF00"/>
                </a:solidFill>
                <a:latin typeface="Arial"/>
                <a:cs typeface="Arial"/>
              </a:rPr>
              <a:t>Hartinger</a:t>
            </a:r>
            <a:r>
              <a:rPr kumimoji="1" lang="zh-CN" altLang="zh-CN" sz="1400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et</a:t>
            </a:r>
            <a:r>
              <a:rPr kumimoji="1" lang="zh-CN" altLang="en-US" sz="1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al.</a:t>
            </a:r>
            <a:r>
              <a:rPr kumimoji="1" lang="zh-CN" altLang="en-US" sz="1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2017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8543" y="5160573"/>
            <a:ext cx="83279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100" dirty="0" err="1" smtClean="0">
                <a:solidFill>
                  <a:srgbClr val="FFFFFF"/>
                </a:solidFill>
                <a:latin typeface="Arial"/>
                <a:cs typeface="Arial"/>
              </a:rPr>
              <a:t>Auroral</a:t>
            </a:r>
            <a:r>
              <a:rPr kumimoji="1" lang="zh-CN" altLang="en-US" sz="2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conductance reduces the effect of the asymmetry between the southern/northern hemispheres during solstice, changing the magnetic perturbations on ground.</a:t>
            </a: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50882" cy="823078"/>
          </a:xfrm>
        </p:spPr>
        <p:txBody>
          <a:bodyPr>
            <a:normAutofit fontScale="90000"/>
          </a:bodyPr>
          <a:lstStyle/>
          <a:p>
            <a:r>
              <a:rPr kumimoji="1" lang="en-US" altLang="zh-CN" sz="4200" dirty="0" smtClean="0">
                <a:solidFill>
                  <a:srgbClr val="FFFFFF"/>
                </a:solidFill>
              </a:rPr>
              <a:t>Impact of conductance</a:t>
            </a:r>
            <a:r>
              <a:rPr kumimoji="1" lang="zh-CN" altLang="zh-CN" sz="4200" dirty="0">
                <a:solidFill>
                  <a:srgbClr val="FFFFFF"/>
                </a:solidFill>
              </a:rPr>
              <a:t>:</a:t>
            </a:r>
            <a:r>
              <a:rPr kumimoji="1" lang="en-US" altLang="zh-CN" sz="3300" dirty="0" smtClean="0">
                <a:solidFill>
                  <a:srgbClr val="CCFFCC"/>
                </a:solidFill>
              </a:rPr>
              <a:t>magnetic perturbations</a:t>
            </a:r>
            <a:endParaRPr kumimoji="1" lang="zh-CN" altLang="en-US" sz="3300" dirty="0">
              <a:solidFill>
                <a:srgbClr val="CCFFCC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71" y="1557285"/>
            <a:ext cx="3387116" cy="319225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0" y="2282137"/>
            <a:ext cx="623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>
                <a:solidFill>
                  <a:srgbClr val="FFFFFF"/>
                </a:solidFill>
                <a:latin typeface="Arial"/>
                <a:cs typeface="Arial"/>
              </a:rPr>
              <a:t>North</a:t>
            </a:r>
            <a:endParaRPr kumimoji="1" lang="zh-CN" alt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0" y="3811981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endParaRPr kumimoji="1" lang="zh-CN" alt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23" name="组 22"/>
          <p:cNvGrpSpPr/>
          <p:nvPr/>
        </p:nvGrpSpPr>
        <p:grpSpPr>
          <a:xfrm>
            <a:off x="4244956" y="1557285"/>
            <a:ext cx="4905926" cy="2662418"/>
            <a:chOff x="4673387" y="2558949"/>
            <a:chExt cx="4359522" cy="231921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/>
            <a:srcRect r="71755"/>
            <a:stretch/>
          </p:blipFill>
          <p:spPr>
            <a:xfrm>
              <a:off x="4673387" y="2558950"/>
              <a:ext cx="1608458" cy="231921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/>
            <a:srcRect l="51564"/>
            <a:stretch/>
          </p:blipFill>
          <p:spPr>
            <a:xfrm>
              <a:off x="6274710" y="2558949"/>
              <a:ext cx="2758199" cy="2319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9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8678" y="973231"/>
            <a:ext cx="6773502" cy="183107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FFFF"/>
                </a:solidFill>
              </a:rPr>
              <a:t>These </a:t>
            </a:r>
            <a:r>
              <a:rPr kumimoji="1" lang="en-US" altLang="zh-CN" sz="2200" dirty="0" smtClean="0">
                <a:solidFill>
                  <a:srgbClr val="FFFF00"/>
                </a:solidFill>
              </a:rPr>
              <a:t>examples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 demonstrate the dependence of the MI system on the specification of conductance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</a:rPr>
              <a:t>A reliable conductance is needed in models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CD5B5"/>
                </a:solidFill>
              </a:rPr>
              <a:t>Two main sources</a:t>
            </a:r>
          </a:p>
        </p:txBody>
      </p:sp>
      <p:sp>
        <p:nvSpPr>
          <p:cNvPr id="37" name="标题 1"/>
          <p:cNvSpPr txBox="1">
            <a:spLocks/>
          </p:cNvSpPr>
          <p:nvPr/>
        </p:nvSpPr>
        <p:spPr>
          <a:xfrm>
            <a:off x="-1" y="0"/>
            <a:ext cx="9144001" cy="823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>
                <a:solidFill>
                  <a:srgbClr val="FFFFFF"/>
                </a:solidFill>
              </a:rPr>
              <a:t>Challenges: specification of conductance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-43112" y="2655243"/>
            <a:ext cx="613532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 To specify the aurora conductance:</a:t>
            </a:r>
          </a:p>
          <a:p>
            <a:pPr marL="800100" lvl="1" indent="-342900">
              <a:buFont typeface="Arial"/>
              <a:buChar char="•"/>
            </a:pP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Empirical formula: Robinson</a:t>
            </a:r>
          </a:p>
          <a:p>
            <a:pPr marL="800100" lvl="1" indent="-342900">
              <a:buFont typeface="Arial"/>
              <a:buChar char="•"/>
            </a:pP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Transport code: GLOW, B3c</a:t>
            </a:r>
          </a:p>
          <a:p>
            <a:pPr marL="800100" lvl="1" indent="-342900">
              <a:buFont typeface="Arial"/>
              <a:buChar char="•"/>
            </a:pP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Global IT model: </a:t>
            </a:r>
            <a:r>
              <a:rPr kumimoji="1" lang="en-US" altLang="zh-CN" sz="2200" dirty="0" err="1" smtClean="0">
                <a:solidFill>
                  <a:schemeClr val="bg1"/>
                </a:solidFill>
                <a:latin typeface="Arial"/>
                <a:cs typeface="Arial"/>
              </a:rPr>
              <a:t>CTIPe</a:t>
            </a: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, TIEGCM,GITM</a:t>
            </a:r>
          </a:p>
          <a:p>
            <a:pPr lvl="1"/>
            <a:endParaRPr kumimoji="1" lang="en-US" altLang="zh-CN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lvl="1"/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  Particle precipitation is the input!</a:t>
            </a:r>
          </a:p>
          <a:p>
            <a:pPr lvl="1"/>
            <a:endParaRPr kumimoji="1" lang="en-US" altLang="zh-CN" sz="22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800100" lvl="1" indent="-34290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To specify the precipitation:</a:t>
            </a:r>
          </a:p>
          <a:p>
            <a:pPr marL="800100" lvl="1" indent="-34290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MHD parameterization</a:t>
            </a:r>
          </a:p>
          <a:p>
            <a:pPr marL="800100" lvl="1" indent="-34290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Kinetic calculation </a:t>
            </a:r>
          </a:p>
        </p:txBody>
      </p:sp>
      <p:grpSp>
        <p:nvGrpSpPr>
          <p:cNvPr id="18" name="组 17"/>
          <p:cNvGrpSpPr/>
          <p:nvPr/>
        </p:nvGrpSpPr>
        <p:grpSpPr>
          <a:xfrm>
            <a:off x="4809384" y="2304618"/>
            <a:ext cx="4312495" cy="4136276"/>
            <a:chOff x="5116991" y="1686581"/>
            <a:chExt cx="4021321" cy="3975300"/>
          </a:xfrm>
        </p:grpSpPr>
        <p:grpSp>
          <p:nvGrpSpPr>
            <p:cNvPr id="19" name="组 18"/>
            <p:cNvGrpSpPr/>
            <p:nvPr/>
          </p:nvGrpSpPr>
          <p:grpSpPr>
            <a:xfrm>
              <a:off x="5116991" y="1686581"/>
              <a:ext cx="3997376" cy="3975300"/>
              <a:chOff x="513321" y="476066"/>
              <a:chExt cx="3997376" cy="3975300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2013599" y="1267245"/>
                <a:ext cx="1132141" cy="338554"/>
              </a:xfrm>
              <a:prstGeom prst="rect">
                <a:avLst/>
              </a:prstGeom>
              <a:solidFill>
                <a:srgbClr val="E2751D"/>
              </a:solidFill>
              <a:ln w="28575" cmpd="sng">
                <a:headEnd type="none"/>
                <a:tailEnd type="triangle"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Ionosphere</a:t>
                </a:r>
                <a:endParaRPr kumimoji="1" lang="zh-CN" altLang="en-US" sz="1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513321" y="476066"/>
                <a:ext cx="1905143" cy="338554"/>
              </a:xfrm>
              <a:prstGeom prst="rect">
                <a:avLst/>
              </a:prstGeom>
              <a:solidFill>
                <a:srgbClr val="E2751D"/>
              </a:solidFill>
              <a:ln w="28575" cmpd="sng">
                <a:headEnd type="none"/>
                <a:tailEnd type="triangle"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Particle precipitation </a:t>
                </a:r>
                <a:endParaRPr kumimoji="1" lang="zh-CN" altLang="en-US" sz="1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3013683" y="476066"/>
                <a:ext cx="1403750" cy="338554"/>
              </a:xfrm>
              <a:prstGeom prst="rect">
                <a:avLst/>
              </a:prstGeom>
              <a:solidFill>
                <a:srgbClr val="E2751D"/>
              </a:solidFill>
              <a:ln w="28575" cmpd="sng">
                <a:headEnd type="none"/>
                <a:tailEnd type="triangle"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Solar radiation</a:t>
                </a:r>
                <a:endParaRPr kumimoji="1" lang="zh-CN" altLang="en-US" sz="1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709536" y="1956712"/>
                <a:ext cx="1756457" cy="338554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conductance</a:t>
                </a:r>
                <a:endParaRPr kumimoji="1" lang="zh-CN" altLang="en-US" sz="1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437370" y="2982755"/>
                <a:ext cx="2284600" cy="338554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700" dirty="0" err="1" smtClean="0">
                    <a:solidFill>
                      <a:srgbClr val="000000"/>
                    </a:solidFill>
                  </a:rPr>
                  <a:t>Ionospheric</a:t>
                </a:r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 electric field</a:t>
                </a:r>
                <a:endParaRPr kumimoji="1" lang="zh-CN" altLang="en-US" sz="17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8" name="直线箭头连接符 27"/>
              <p:cNvCxnSpPr/>
              <p:nvPr/>
            </p:nvCxnSpPr>
            <p:spPr>
              <a:xfrm>
                <a:off x="1882925" y="883630"/>
                <a:ext cx="399790" cy="383614"/>
              </a:xfrm>
              <a:prstGeom prst="straightConnector1">
                <a:avLst/>
              </a:prstGeom>
              <a:ln w="47625" cmpd="sng">
                <a:solidFill>
                  <a:srgbClr val="FFFFFF"/>
                </a:solidFill>
                <a:headEnd type="none"/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29" name="直线箭头连接符 28"/>
              <p:cNvCxnSpPr>
                <a:cxnSpLocks/>
              </p:cNvCxnSpPr>
              <p:nvPr/>
            </p:nvCxnSpPr>
            <p:spPr>
              <a:xfrm flipH="1">
                <a:off x="2757681" y="883631"/>
                <a:ext cx="575286" cy="383613"/>
              </a:xfrm>
              <a:prstGeom prst="straightConnector1">
                <a:avLst/>
              </a:prstGeom>
              <a:ln w="47625" cmpd="sng">
                <a:solidFill>
                  <a:srgbClr val="FFFFFF"/>
                </a:solidFill>
                <a:headEnd type="none"/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30" name="直线箭头连接符 29"/>
              <p:cNvCxnSpPr>
                <a:endCxn id="26" idx="0"/>
              </p:cNvCxnSpPr>
              <p:nvPr/>
            </p:nvCxnSpPr>
            <p:spPr>
              <a:xfrm>
                <a:off x="2579670" y="1605799"/>
                <a:ext cx="8095" cy="350913"/>
              </a:xfrm>
              <a:prstGeom prst="straightConnector1">
                <a:avLst/>
              </a:prstGeom>
              <a:ln w="47625" cmpd="sng">
                <a:solidFill>
                  <a:srgbClr val="FFFFFF"/>
                </a:solidFill>
                <a:headEnd type="none"/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31" name="直线箭头连接符 30"/>
              <p:cNvCxnSpPr>
                <a:stCxn id="26" idx="2"/>
              </p:cNvCxnSpPr>
              <p:nvPr/>
            </p:nvCxnSpPr>
            <p:spPr>
              <a:xfrm>
                <a:off x="2587765" y="2295266"/>
                <a:ext cx="0" cy="687490"/>
              </a:xfrm>
              <a:prstGeom prst="straightConnector1">
                <a:avLst/>
              </a:prstGeom>
              <a:ln w="47625" cmpd="sng">
                <a:solidFill>
                  <a:srgbClr val="FFFFFF"/>
                </a:solidFill>
                <a:headEnd type="none"/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32" name="直线箭头连接符 31"/>
              <p:cNvCxnSpPr/>
              <p:nvPr/>
            </p:nvCxnSpPr>
            <p:spPr>
              <a:xfrm>
                <a:off x="2579670" y="3321309"/>
                <a:ext cx="0" cy="538460"/>
              </a:xfrm>
              <a:prstGeom prst="straightConnector1">
                <a:avLst/>
              </a:prstGeom>
              <a:ln w="47625" cmpd="sng">
                <a:solidFill>
                  <a:srgbClr val="FFFFFF"/>
                </a:solidFill>
                <a:headEnd type="none"/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sp>
            <p:nvSpPr>
              <p:cNvPr id="33" name="文本框 32"/>
              <p:cNvSpPr txBox="1"/>
              <p:nvPr/>
            </p:nvSpPr>
            <p:spPr>
              <a:xfrm>
                <a:off x="945847" y="3859769"/>
                <a:ext cx="3564850" cy="591597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700" dirty="0" err="1">
                    <a:solidFill>
                      <a:schemeClr val="tx1"/>
                    </a:solidFill>
                  </a:rPr>
                  <a:t>m</a:t>
                </a:r>
                <a:r>
                  <a:rPr kumimoji="1" lang="en-US" altLang="zh-CN" sz="1700" dirty="0" err="1" smtClean="0">
                    <a:solidFill>
                      <a:schemeClr val="tx1"/>
                    </a:solidFill>
                  </a:rPr>
                  <a:t>agnetospheric</a:t>
                </a:r>
                <a:r>
                  <a:rPr kumimoji="1" lang="en-US" altLang="zh-CN" sz="1700" dirty="0" smtClean="0">
                    <a:solidFill>
                      <a:schemeClr val="tx1"/>
                    </a:solidFill>
                  </a:rPr>
                  <a:t> plasma transport,</a:t>
                </a:r>
              </a:p>
              <a:p>
                <a:pPr algn="ctr"/>
                <a:r>
                  <a:rPr kumimoji="1" lang="en-US" altLang="zh-CN" sz="1700" dirty="0">
                    <a:solidFill>
                      <a:srgbClr val="000000"/>
                    </a:solidFill>
                  </a:rPr>
                  <a:t>wave excitation, particle </a:t>
                </a:r>
                <a:r>
                  <a:rPr kumimoji="1" lang="en-US" altLang="zh-CN" sz="1700" dirty="0" smtClean="0">
                    <a:solidFill>
                      <a:srgbClr val="000000"/>
                    </a:solidFill>
                  </a:rPr>
                  <a:t>scattering</a:t>
                </a:r>
                <a:endParaRPr kumimoji="1" lang="en-US" altLang="zh-CN" sz="17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4" name="Elbow Connector 33"/>
              <p:cNvCxnSpPr>
                <a:stCxn id="33" idx="1"/>
              </p:cNvCxnSpPr>
              <p:nvPr/>
            </p:nvCxnSpPr>
            <p:spPr>
              <a:xfrm rot="10800000">
                <a:off x="827828" y="833250"/>
                <a:ext cx="118019" cy="3322318"/>
              </a:xfrm>
              <a:prstGeom prst="bentConnector2">
                <a:avLst/>
              </a:prstGeom>
              <a:ln w="57150" cmpd="sng">
                <a:solidFill>
                  <a:srgbClr val="FFFFFF"/>
                </a:solidFill>
                <a:headEnd type="none"/>
                <a:tailEnd type="stealth" w="lg" len="lg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</p:grpSp>
        <p:sp>
          <p:nvSpPr>
            <p:cNvPr id="20" name="文本框 19"/>
            <p:cNvSpPr txBox="1"/>
            <p:nvPr/>
          </p:nvSpPr>
          <p:spPr>
            <a:xfrm>
              <a:off x="8550992" y="3741093"/>
              <a:ext cx="587320" cy="338554"/>
            </a:xfrm>
            <a:prstGeom prst="rect">
              <a:avLst/>
            </a:prstGeom>
            <a:ln>
              <a:headEnd type="none"/>
              <a:tailEnd type="triangle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zh-CN" sz="1700" dirty="0" smtClean="0">
                  <a:solidFill>
                    <a:srgbClr val="000000"/>
                  </a:solidFill>
                </a:rPr>
                <a:t>FACs</a:t>
              </a:r>
              <a:endParaRPr kumimoji="1" lang="zh-CN" altLang="en-US" sz="1700" dirty="0">
                <a:solidFill>
                  <a:srgbClr val="000000"/>
                </a:solidFill>
              </a:endParaRPr>
            </a:p>
          </p:txBody>
        </p:sp>
        <p:cxnSp>
          <p:nvCxnSpPr>
            <p:cNvPr id="21" name="直线箭头连接符 20"/>
            <p:cNvCxnSpPr/>
            <p:nvPr/>
          </p:nvCxnSpPr>
          <p:spPr>
            <a:xfrm flipH="1">
              <a:off x="7259600" y="3901292"/>
              <a:ext cx="1291393" cy="0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22" name="直线箭头连接符 21"/>
            <p:cNvCxnSpPr/>
            <p:nvPr/>
          </p:nvCxnSpPr>
          <p:spPr>
            <a:xfrm flipV="1">
              <a:off x="8852106" y="4079647"/>
              <a:ext cx="0" cy="990637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</p:grpSp>
      <p:sp>
        <p:nvSpPr>
          <p:cNvPr id="35" name="椭圆 34"/>
          <p:cNvSpPr/>
          <p:nvPr/>
        </p:nvSpPr>
        <p:spPr>
          <a:xfrm>
            <a:off x="4819262" y="5573411"/>
            <a:ext cx="3510365" cy="1164067"/>
          </a:xfrm>
          <a:prstGeom prst="ellipse">
            <a:avLst/>
          </a:prstGeom>
          <a:solidFill>
            <a:srgbClr val="FFFFFF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745488" y="2804304"/>
            <a:ext cx="2584140" cy="1093110"/>
          </a:xfrm>
          <a:prstGeom prst="ellipse">
            <a:avLst/>
          </a:prstGeom>
          <a:solidFill>
            <a:srgbClr val="FFFFFF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2" name="图片 41" descr="39d525b9a9054c0352cfc70d96a84ed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42326"/>
            <a:ext cx="613548" cy="6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4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对象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53727"/>
              </p:ext>
            </p:extLst>
          </p:nvPr>
        </p:nvGraphicFramePr>
        <p:xfrm>
          <a:off x="5565253" y="4253510"/>
          <a:ext cx="3489084" cy="2569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" name="公式" r:id="rId4" imgW="2120900" imgH="1562100" progId="Equation.3">
                  <p:embed/>
                </p:oleObj>
              </mc:Choice>
              <mc:Fallback>
                <p:oleObj name="公式" r:id="rId4" imgW="2120900" imgH="156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5253" y="4253510"/>
                        <a:ext cx="3489084" cy="25692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图片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3107" y="2031946"/>
            <a:ext cx="4104577" cy="2177506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07409" y="1153397"/>
            <a:ext cx="6124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US" altLang="zh-CN" sz="2200" u="sng" dirty="0" smtClean="0">
                <a:solidFill>
                  <a:schemeClr val="bg2"/>
                </a:solidFill>
                <a:latin typeface="Arial"/>
                <a:cs typeface="Arial"/>
              </a:rPr>
              <a:t>MHD parameterization of precipitation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.g., LFM</a:t>
            </a:r>
            <a:r>
              <a:rPr kumimoji="1" lang="zh-CN" altLang="en-US" sz="22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FF00"/>
                </a:solidFill>
                <a:latin typeface="Arial"/>
                <a:cs typeface="Arial"/>
              </a:rPr>
              <a:t>electron</a:t>
            </a:r>
            <a:r>
              <a:rPr kumimoji="1" lang="zh-CN" altLang="en-US" sz="22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FF00"/>
                </a:solidFill>
                <a:latin typeface="Arial"/>
                <a:cs typeface="Arial"/>
              </a:rPr>
              <a:t>precipitation</a:t>
            </a:r>
            <a:r>
              <a:rPr kumimoji="1" lang="zh-CN" altLang="en-US" sz="22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model</a:t>
            </a:r>
          </a:p>
          <a:p>
            <a:pPr marL="742950" lvl="1" indent="-285750">
              <a:buFont typeface="Wingdings" charset="2"/>
              <a:buChar char="Ø"/>
            </a:pPr>
            <a:endParaRPr kumimoji="1" lang="en-US" altLang="zh-CN" sz="2400" dirty="0" smtClean="0">
              <a:solidFill>
                <a:schemeClr val="bg2"/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Based</a:t>
            </a:r>
            <a:r>
              <a:rPr kumimoji="1" lang="zh-CN" altLang="en-US" sz="22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on</a:t>
            </a:r>
            <a:r>
              <a:rPr kumimoji="1" lang="zh-CN" altLang="en-US" sz="22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adiabatic</a:t>
            </a:r>
            <a:r>
              <a:rPr kumimoji="1" lang="zh-CN" altLang="en-US" sz="22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kinetic</a:t>
            </a:r>
            <a:r>
              <a:rPr kumimoji="1" lang="zh-CN" altLang="en-US" sz="22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theory,</a:t>
            </a:r>
            <a:r>
              <a:rPr kumimoji="1" lang="zh-CN" altLang="en-US" sz="2200" dirty="0" smtClean="0">
                <a:solidFill>
                  <a:schemeClr val="bg2"/>
                </a:solidFill>
                <a:latin typeface="Arial"/>
                <a:cs typeface="Arial"/>
              </a:rPr>
              <a:t>                     </a:t>
            </a: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given</a:t>
            </a:r>
            <a:r>
              <a:rPr kumimoji="1" lang="zh-CN" altLang="en-US" sz="22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kumimoji="1" lang="zh-CN" altLang="en-US" sz="22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source</a:t>
            </a:r>
            <a:r>
              <a:rPr kumimoji="1" lang="zh-CN" altLang="en-US" sz="22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region</a:t>
            </a:r>
            <a:r>
              <a:rPr kumimoji="1" lang="zh-CN" altLang="en-US" sz="22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electron</a:t>
            </a:r>
            <a:r>
              <a:rPr kumimoji="1" lang="zh-CN" altLang="en-US" sz="2200" dirty="0" smtClean="0">
                <a:solidFill>
                  <a:schemeClr val="bg2"/>
                </a:solidFill>
                <a:latin typeface="Arial"/>
                <a:cs typeface="Arial"/>
              </a:rPr>
              <a:t>              </a:t>
            </a: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distribution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chemeClr val="bg2"/>
                </a:solidFill>
                <a:latin typeface="Arial"/>
                <a:cs typeface="Arial"/>
              </a:rPr>
              <a:t>Diffuse and discrete precipitation</a:t>
            </a:r>
          </a:p>
          <a:p>
            <a:pPr marL="742950" lvl="1" indent="-285750">
              <a:buFont typeface="Wingdings" charset="2"/>
              <a:buChar char="Ø"/>
            </a:pPr>
            <a:endParaRPr kumimoji="1" lang="en-US" altLang="zh-CN" sz="2400" dirty="0" smtClean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7094708" y="6550223"/>
            <a:ext cx="204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smtClean="0">
                <a:solidFill>
                  <a:srgbClr val="000000"/>
                </a:solidFill>
                <a:latin typeface="Arial"/>
                <a:cs typeface="Arial"/>
              </a:rPr>
              <a:t>After</a:t>
            </a:r>
            <a:r>
              <a:rPr kumimoji="1" lang="zh-CN" alt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i="1" dirty="0" smtClean="0">
                <a:solidFill>
                  <a:srgbClr val="000000"/>
                </a:solidFill>
                <a:latin typeface="Arial"/>
                <a:cs typeface="Arial"/>
              </a:rPr>
              <a:t>Zhang</a:t>
            </a:r>
            <a:r>
              <a:rPr kumimoji="1" lang="zh-CN" alt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i="1" dirty="0" smtClean="0">
                <a:solidFill>
                  <a:srgbClr val="000000"/>
                </a:solidFill>
                <a:latin typeface="Arial"/>
                <a:cs typeface="Arial"/>
              </a:rPr>
              <a:t>et</a:t>
            </a:r>
            <a:r>
              <a:rPr kumimoji="1" lang="zh-CN" alt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i="1" dirty="0" smtClean="0">
                <a:solidFill>
                  <a:srgbClr val="000000"/>
                </a:solidFill>
                <a:latin typeface="Arial"/>
                <a:cs typeface="Arial"/>
              </a:rPr>
              <a:t>al.,</a:t>
            </a:r>
            <a:r>
              <a:rPr kumimoji="1" lang="zh-CN" alt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dirty="0" smtClean="0">
                <a:solidFill>
                  <a:srgbClr val="000000"/>
                </a:solidFill>
                <a:latin typeface="Arial"/>
                <a:cs typeface="Arial"/>
              </a:rPr>
              <a:t>2015</a:t>
            </a:r>
            <a:endParaRPr kumimoji="1" lang="zh-CN" alt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95" name="组 94"/>
          <p:cNvGrpSpPr/>
          <p:nvPr/>
        </p:nvGrpSpPr>
        <p:grpSpPr>
          <a:xfrm rot="16200000">
            <a:off x="1855212" y="2942318"/>
            <a:ext cx="1579727" cy="5175652"/>
            <a:chOff x="1275366" y="3169729"/>
            <a:chExt cx="1318359" cy="4318983"/>
          </a:xfrm>
        </p:grpSpPr>
        <p:grpSp>
          <p:nvGrpSpPr>
            <p:cNvPr id="64" name="组 63"/>
            <p:cNvGrpSpPr/>
            <p:nvPr/>
          </p:nvGrpSpPr>
          <p:grpSpPr>
            <a:xfrm>
              <a:off x="1275366" y="3169729"/>
              <a:ext cx="1318359" cy="4318983"/>
              <a:chOff x="1276329" y="909386"/>
              <a:chExt cx="1318359" cy="4318983"/>
            </a:xfrm>
          </p:grpSpPr>
          <p:sp>
            <p:nvSpPr>
              <p:cNvPr id="68" name="文本框 67"/>
              <p:cNvSpPr txBox="1"/>
              <p:nvPr/>
            </p:nvSpPr>
            <p:spPr>
              <a:xfrm rot="5400000">
                <a:off x="1546305" y="1427808"/>
                <a:ext cx="1566805" cy="529961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MHD parameters (T, Ne)</a:t>
                </a:r>
                <a:endParaRPr kumimoji="1" lang="zh-CN" altLang="en-US" sz="16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 rot="5400000">
                <a:off x="1449039" y="3898954"/>
                <a:ext cx="1761337" cy="529961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Precipitation number/energy flux</a:t>
                </a:r>
                <a:endParaRPr kumimoji="1" lang="zh-CN" altLang="en-US" sz="16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76" name="直线箭头连接符 75"/>
              <p:cNvCxnSpPr/>
              <p:nvPr/>
            </p:nvCxnSpPr>
            <p:spPr>
              <a:xfrm rot="5400000" flipH="1">
                <a:off x="1069608" y="2618682"/>
                <a:ext cx="875722" cy="0"/>
              </a:xfrm>
              <a:prstGeom prst="straightConnector1">
                <a:avLst/>
              </a:prstGeom>
              <a:ln w="47625" cmpd="sng">
                <a:solidFill>
                  <a:srgbClr val="FFFFFF"/>
                </a:solidFill>
                <a:headEnd type="none"/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sp>
            <p:nvSpPr>
              <p:cNvPr id="78" name="文本框 77"/>
              <p:cNvSpPr txBox="1"/>
              <p:nvPr/>
            </p:nvSpPr>
            <p:spPr>
              <a:xfrm rot="5400000">
                <a:off x="434428" y="3898444"/>
                <a:ext cx="2171826" cy="488024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Empirical Robinson formulism</a:t>
                </a:r>
                <a:endParaRPr kumimoji="1" lang="en-US" altLang="zh-CN" sz="16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89" name="文本框 88"/>
            <p:cNvSpPr txBox="1"/>
            <p:nvPr/>
          </p:nvSpPr>
          <p:spPr>
            <a:xfrm rot="5400000">
              <a:off x="939073" y="3685106"/>
              <a:ext cx="1229576" cy="282540"/>
            </a:xfrm>
            <a:prstGeom prst="rect">
              <a:avLst/>
            </a:prstGeom>
            <a:ln>
              <a:headEnd type="none"/>
              <a:tailEnd type="triangle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dirty="0" smtClean="0">
                  <a:solidFill>
                    <a:schemeClr val="tx1"/>
                  </a:solidFill>
                  <a:latin typeface="Arial"/>
                  <a:cs typeface="Arial"/>
                </a:rPr>
                <a:t>conductance</a:t>
              </a:r>
              <a:endParaRPr kumimoji="1" lang="en-US" altLang="zh-CN" sz="16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93" name="直线箭头连接符 92"/>
            <p:cNvCxnSpPr/>
            <p:nvPr/>
          </p:nvCxnSpPr>
          <p:spPr>
            <a:xfrm rot="5400000">
              <a:off x="1941399" y="5140071"/>
              <a:ext cx="807075" cy="0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94" name="直线箭头连接符 93"/>
            <p:cNvCxnSpPr>
              <a:stCxn id="72" idx="2"/>
            </p:cNvCxnSpPr>
            <p:nvPr/>
          </p:nvCxnSpPr>
          <p:spPr>
            <a:xfrm rot="5400000" flipH="1">
              <a:off x="1913577" y="6274090"/>
              <a:ext cx="1" cy="300373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</p:grpSp>
      <p:sp>
        <p:nvSpPr>
          <p:cNvPr id="99" name="标题 1"/>
          <p:cNvSpPr txBox="1">
            <a:spLocks/>
          </p:cNvSpPr>
          <p:nvPr/>
        </p:nvSpPr>
        <p:spPr>
          <a:xfrm>
            <a:off x="-1" y="0"/>
            <a:ext cx="9144001" cy="823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 smtClean="0">
                <a:solidFill>
                  <a:srgbClr val="FFFFFF"/>
                </a:solidFill>
              </a:rPr>
              <a:t>Precipitation</a:t>
            </a:r>
            <a:r>
              <a:rPr kumimoji="1" lang="zh-CN" altLang="en-US" sz="36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 smtClean="0">
                <a:solidFill>
                  <a:srgbClr val="FFFFFF"/>
                </a:solidFill>
              </a:rPr>
              <a:t>for</a:t>
            </a:r>
            <a:r>
              <a:rPr kumimoji="1" lang="zh-CN" altLang="en-US" sz="36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 smtClean="0">
                <a:solidFill>
                  <a:srgbClr val="FFFFFF"/>
                </a:solidFill>
              </a:rPr>
              <a:t>the</a:t>
            </a:r>
            <a:r>
              <a:rPr kumimoji="1" lang="zh-CN" altLang="en-US" sz="36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 smtClean="0">
                <a:solidFill>
                  <a:srgbClr val="FFFFFF"/>
                </a:solidFill>
              </a:rPr>
              <a:t>conductance</a:t>
            </a:r>
            <a:r>
              <a:rPr kumimoji="1" lang="zh-CN" altLang="en-US" sz="36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 smtClean="0">
                <a:solidFill>
                  <a:srgbClr val="FFFFFF"/>
                </a:solidFill>
              </a:rPr>
              <a:t>model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6232206" y="5817023"/>
            <a:ext cx="682016" cy="553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196929" y="6298551"/>
            <a:ext cx="682016" cy="553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89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7946"/>
          <a:stretch/>
        </p:blipFill>
        <p:spPr>
          <a:xfrm>
            <a:off x="5820815" y="4627210"/>
            <a:ext cx="2815082" cy="2253428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5825694" y="716794"/>
            <a:ext cx="2810203" cy="4009563"/>
            <a:chOff x="6164949" y="1142498"/>
            <a:chExt cx="2937017" cy="432572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/>
            <a:srcRect l="909" t="1" r="57189" b="6129"/>
            <a:stretch/>
          </p:blipFill>
          <p:spPr>
            <a:xfrm>
              <a:off x="6164949" y="1142498"/>
              <a:ext cx="2265306" cy="219368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7453169" y="4951502"/>
              <a:ext cx="16119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Chen, et al,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2016 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5"/>
            <a:srcRect l="45447" t="4503" r="-2" b="3881"/>
            <a:stretch/>
          </p:blipFill>
          <p:spPr>
            <a:xfrm>
              <a:off x="6164949" y="3327205"/>
              <a:ext cx="2937017" cy="214102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5"/>
            <a:srcRect l="87576" r="-1" b="6130"/>
            <a:stretch/>
          </p:blipFill>
          <p:spPr>
            <a:xfrm>
              <a:off x="8430255" y="1142498"/>
              <a:ext cx="671711" cy="2193682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05829" y="1126775"/>
            <a:ext cx="522094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u="sng" dirty="0" smtClean="0">
                <a:solidFill>
                  <a:schemeClr val="bg1"/>
                </a:solidFill>
                <a:latin typeface="Arial"/>
                <a:cs typeface="Arial"/>
              </a:rPr>
              <a:t>Kinetic calculation of precipitation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Ring current dynamics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Diffusive</a:t>
            </a:r>
            <a:r>
              <a:rPr kumimoji="1" lang="zh-CN" altLang="en-US" sz="2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precipitation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“</a:t>
            </a: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lifetime” </a:t>
            </a: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approach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e.g.,</a:t>
            </a:r>
            <a:r>
              <a:rPr kumimoji="1" lang="zh-CN" altLang="en-US" sz="22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RCM</a:t>
            </a:r>
            <a:r>
              <a:rPr kumimoji="1" lang="en-US" altLang="zh-CN" sz="2200" dirty="0">
                <a:solidFill>
                  <a:srgbClr val="FFFF00"/>
                </a:solidFill>
                <a:latin typeface="Arial"/>
                <a:cs typeface="Arial"/>
              </a:rPr>
              <a:t>-</a:t>
            </a: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E </a:t>
            </a:r>
          </a:p>
        </p:txBody>
      </p:sp>
      <p:grpSp>
        <p:nvGrpSpPr>
          <p:cNvPr id="15" name="组 14"/>
          <p:cNvGrpSpPr/>
          <p:nvPr/>
        </p:nvGrpSpPr>
        <p:grpSpPr>
          <a:xfrm rot="16200000">
            <a:off x="2597324" y="3065373"/>
            <a:ext cx="585641" cy="5639182"/>
            <a:chOff x="2165003" y="3459800"/>
            <a:chExt cx="486815" cy="4111606"/>
          </a:xfrm>
        </p:grpSpPr>
        <p:grpSp>
          <p:nvGrpSpPr>
            <p:cNvPr id="16" name="组 15"/>
            <p:cNvGrpSpPr/>
            <p:nvPr/>
          </p:nvGrpSpPr>
          <p:grpSpPr>
            <a:xfrm>
              <a:off x="2165003" y="3459800"/>
              <a:ext cx="486815" cy="2799338"/>
              <a:chOff x="2165966" y="1199457"/>
              <a:chExt cx="486815" cy="2799338"/>
            </a:xfrm>
          </p:grpSpPr>
          <p:sp>
            <p:nvSpPr>
              <p:cNvPr id="22" name="文本框 21"/>
              <p:cNvSpPr txBox="1"/>
              <p:nvPr/>
            </p:nvSpPr>
            <p:spPr>
              <a:xfrm rot="5400000">
                <a:off x="1821725" y="1543698"/>
                <a:ext cx="1174580" cy="486097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Wave-induced precipitation</a:t>
                </a:r>
                <a:endParaRPr kumimoji="1" lang="zh-CN" altLang="en-US" sz="16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1727974" y="3073988"/>
                <a:ext cx="1363517" cy="486097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Empirical Robinson formula</a:t>
                </a:r>
                <a:endParaRPr kumimoji="1" lang="en-US" altLang="zh-CN" sz="1600" dirty="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 rot="5400000">
              <a:off x="1849411" y="6891403"/>
              <a:ext cx="1078583" cy="281423"/>
            </a:xfrm>
            <a:prstGeom prst="rect">
              <a:avLst/>
            </a:prstGeom>
            <a:ln>
              <a:headEnd type="none"/>
              <a:tailEnd type="triangle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conductance</a:t>
              </a:r>
              <a:endParaRPr kumimoji="1" lang="en-US" altLang="zh-CN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19" name="直线箭头连接符 18"/>
            <p:cNvCxnSpPr/>
            <p:nvPr/>
          </p:nvCxnSpPr>
          <p:spPr>
            <a:xfrm rot="5400000">
              <a:off x="2249024" y="4765000"/>
              <a:ext cx="261242" cy="0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20" name="直线箭头连接符 19"/>
            <p:cNvCxnSpPr/>
            <p:nvPr/>
          </p:nvCxnSpPr>
          <p:spPr>
            <a:xfrm rot="5400000" flipV="1">
              <a:off x="2260538" y="6373716"/>
              <a:ext cx="233685" cy="4530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</p:grpSp>
      <p:sp>
        <p:nvSpPr>
          <p:cNvPr id="24" name="标题 1"/>
          <p:cNvSpPr txBox="1">
            <a:spLocks/>
          </p:cNvSpPr>
          <p:nvPr/>
        </p:nvSpPr>
        <p:spPr>
          <a:xfrm>
            <a:off x="-1" y="0"/>
            <a:ext cx="9144001" cy="823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>
                <a:solidFill>
                  <a:srgbClr val="FFFFFF"/>
                </a:solidFill>
              </a:rPr>
              <a:t>Precipitation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for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the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conductance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model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30745" y="841768"/>
            <a:ext cx="54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ED0EFF"/>
                </a:solidFill>
              </a:rPr>
              <a:t>Hall</a:t>
            </a:r>
            <a:endParaRPr kumimoji="1" lang="zh-CN" altLang="en-US" dirty="0">
              <a:solidFill>
                <a:srgbClr val="ED0EF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31404" y="2696435"/>
            <a:ext cx="106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ED0EFF"/>
                </a:solidFill>
              </a:rPr>
              <a:t>Pedersen</a:t>
            </a:r>
            <a:endParaRPr kumimoji="1" lang="zh-CN" altLang="en-US" dirty="0">
              <a:solidFill>
                <a:srgbClr val="ED0E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00525" y="4753429"/>
            <a:ext cx="428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ED0EFF"/>
                </a:solidFill>
                <a:latin typeface="Arial"/>
                <a:cs typeface="Arial"/>
              </a:rPr>
              <a:t>F</a:t>
            </a:r>
            <a:r>
              <a:rPr kumimoji="1" lang="en-US" altLang="zh-CN" b="1" baseline="-25000" dirty="0" smtClean="0">
                <a:solidFill>
                  <a:srgbClr val="ED0EFF"/>
                </a:solidFill>
                <a:latin typeface="Arial"/>
                <a:cs typeface="Arial"/>
              </a:rPr>
              <a:t>E</a:t>
            </a:r>
            <a:endParaRPr kumimoji="1" lang="zh-CN" altLang="en-US" b="1" dirty="0">
              <a:solidFill>
                <a:srgbClr val="ED0EFF"/>
              </a:solidFill>
              <a:latin typeface="Arial"/>
              <a:cs typeface="Arial"/>
            </a:endParaRPr>
          </a:p>
        </p:txBody>
      </p:sp>
      <p:cxnSp>
        <p:nvCxnSpPr>
          <p:cNvPr id="37" name="直线箭头连接符 36"/>
          <p:cNvCxnSpPr/>
          <p:nvPr/>
        </p:nvCxnSpPr>
        <p:spPr>
          <a:xfrm flipH="1" flipV="1">
            <a:off x="3292487" y="4474764"/>
            <a:ext cx="1" cy="2669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5872729" y="6548644"/>
            <a:ext cx="160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smtClean="0">
                <a:solidFill>
                  <a:schemeClr val="bg1"/>
                </a:solidFill>
                <a:latin typeface="Arial"/>
                <a:cs typeface="Arial"/>
              </a:rPr>
              <a:t>Chen,</a:t>
            </a:r>
            <a:r>
              <a:rPr kumimoji="1" lang="zh-CN" altLang="en-US" sz="14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i="1" dirty="0" smtClean="0">
                <a:solidFill>
                  <a:schemeClr val="bg1"/>
                </a:solidFill>
                <a:latin typeface="Arial"/>
                <a:cs typeface="Arial"/>
              </a:rPr>
              <a:t>et</a:t>
            </a:r>
            <a:r>
              <a:rPr kumimoji="1" lang="zh-CN" altLang="en-US" sz="14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i="1" dirty="0" smtClean="0">
                <a:solidFill>
                  <a:schemeClr val="bg1"/>
                </a:solidFill>
                <a:latin typeface="Arial"/>
                <a:cs typeface="Arial"/>
              </a:rPr>
              <a:t>al.,</a:t>
            </a:r>
            <a:r>
              <a:rPr kumimoji="1" lang="zh-CN" altLang="en-US" sz="14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dirty="0" smtClean="0">
                <a:solidFill>
                  <a:schemeClr val="bg1"/>
                </a:solidFill>
                <a:latin typeface="Arial"/>
                <a:cs typeface="Arial"/>
              </a:rPr>
              <a:t>2015</a:t>
            </a:r>
            <a:endParaRPr kumimoji="1" lang="zh-CN" alt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956311" y="4752713"/>
            <a:ext cx="3135285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rgbClr val="FFFFFF"/>
                </a:solidFill>
                <a:latin typeface="Arial"/>
                <a:cs typeface="Arial"/>
              </a:rPr>
              <a:t>Electron</a:t>
            </a:r>
            <a:r>
              <a:rPr kumimoji="1" lang="zh-CN" alt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000" dirty="0" smtClean="0">
                <a:solidFill>
                  <a:srgbClr val="FFFFFF"/>
                </a:solidFill>
                <a:latin typeface="Arial"/>
                <a:cs typeface="Arial"/>
              </a:rPr>
              <a:t>loss</a:t>
            </a:r>
            <a:r>
              <a:rPr kumimoji="1" lang="zh-CN" alt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000" dirty="0" smtClean="0">
                <a:solidFill>
                  <a:srgbClr val="FFFFFF"/>
                </a:solidFill>
                <a:latin typeface="Arial"/>
                <a:cs typeface="Arial"/>
              </a:rPr>
              <a:t>due</a:t>
            </a:r>
            <a:r>
              <a:rPr kumimoji="1" lang="zh-CN" alt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000" dirty="0" smtClean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kumimoji="1" lang="zh-CN" alt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000" dirty="0" smtClean="0">
                <a:solidFill>
                  <a:srgbClr val="FFFFFF"/>
                </a:solidFill>
                <a:latin typeface="Arial"/>
                <a:cs typeface="Arial"/>
              </a:rPr>
              <a:t>wave particle interaction</a:t>
            </a:r>
            <a:endParaRPr kumimoji="1" lang="zh-CN" alt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213968"/>
              </p:ext>
            </p:extLst>
          </p:nvPr>
        </p:nvGraphicFramePr>
        <p:xfrm>
          <a:off x="871538" y="3602038"/>
          <a:ext cx="29908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" name="公式" r:id="rId6" imgW="1485900" imgH="431800" progId="Equation.3">
                  <p:embed/>
                </p:oleObj>
              </mc:Choice>
              <mc:Fallback>
                <p:oleObj name="公式" r:id="rId6" imgW="1485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1538" y="3602038"/>
                        <a:ext cx="2990850" cy="873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440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05829" y="1126775"/>
            <a:ext cx="53738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u="sng" dirty="0" smtClean="0">
                <a:solidFill>
                  <a:srgbClr val="FFFFFF"/>
                </a:solidFill>
                <a:latin typeface="Arial"/>
                <a:cs typeface="Arial"/>
              </a:rPr>
              <a:t>Kinetic calculation of precipitation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Ring current dynamics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Diffusive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precipitation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“lifetime</a:t>
            </a: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” </a:t>
            </a: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approach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e.g.,</a:t>
            </a:r>
            <a:r>
              <a:rPr kumimoji="1" lang="zh-CN" altLang="en-US" sz="22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HEIDI </a:t>
            </a:r>
          </a:p>
        </p:txBody>
      </p:sp>
      <p:sp>
        <p:nvSpPr>
          <p:cNvPr id="24" name="标题 1"/>
          <p:cNvSpPr txBox="1">
            <a:spLocks/>
          </p:cNvSpPr>
          <p:nvPr/>
        </p:nvSpPr>
        <p:spPr>
          <a:xfrm>
            <a:off x="-1" y="0"/>
            <a:ext cx="9144001" cy="823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>
                <a:solidFill>
                  <a:srgbClr val="FFFFFF"/>
                </a:solidFill>
              </a:rPr>
              <a:t>Precipitation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for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the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conductance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model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00525" y="4753429"/>
            <a:ext cx="37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 smtClean="0">
                <a:solidFill>
                  <a:schemeClr val="bg1"/>
                </a:solidFill>
              </a:rPr>
              <a:t>F</a:t>
            </a:r>
            <a:r>
              <a:rPr kumimoji="1" lang="en-US" altLang="zh-CN" baseline="-25000" dirty="0" smtClean="0">
                <a:solidFill>
                  <a:schemeClr val="bg1"/>
                </a:solidFill>
              </a:rPr>
              <a:t>E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839085" y="5154358"/>
            <a:ext cx="320349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US" altLang="zh-CN" sz="2400" dirty="0" smtClean="0">
                <a:solidFill>
                  <a:schemeClr val="bg1"/>
                </a:solidFill>
                <a:latin typeface="Arial"/>
                <a:cs typeface="Arial"/>
              </a:rPr>
              <a:t>Vary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  <a:latin typeface="Arial"/>
                <a:cs typeface="Arial"/>
              </a:rPr>
              <a:t>maximum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  <a:latin typeface="Arial"/>
                <a:cs typeface="Arial"/>
              </a:rPr>
              <a:t>electron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  <a:latin typeface="Arial"/>
                <a:cs typeface="Arial"/>
              </a:rPr>
              <a:t>lifetime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342900" indent="-342900">
              <a:buFont typeface="Wingdings" charset="2"/>
              <a:buChar char="Ø"/>
            </a:pPr>
            <a:r>
              <a:rPr kumimoji="1" lang="en-US" altLang="zh-CN" sz="2400" dirty="0" smtClean="0">
                <a:solidFill>
                  <a:schemeClr val="bg1"/>
                </a:solidFill>
                <a:latin typeface="Arial"/>
                <a:cs typeface="Arial"/>
              </a:rPr>
              <a:t>Affect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 err="1" smtClean="0">
                <a:solidFill>
                  <a:schemeClr val="bg1"/>
                </a:solidFill>
                <a:latin typeface="Arial"/>
                <a:cs typeface="Arial"/>
              </a:rPr>
              <a:t>auroral</a:t>
            </a:r>
            <a:r>
              <a:rPr kumimoji="1" lang="en-US" altLang="zh-CN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 err="1" smtClean="0">
                <a:solidFill>
                  <a:schemeClr val="bg1"/>
                </a:solidFill>
                <a:latin typeface="Arial"/>
                <a:cs typeface="Arial"/>
              </a:rPr>
              <a:t>Σ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  <a:latin typeface="Arial"/>
                <a:cs typeface="Arial"/>
              </a:rPr>
              <a:t>electric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  <a:latin typeface="Arial"/>
                <a:cs typeface="Arial"/>
              </a:rPr>
              <a:t>field</a:t>
            </a:r>
            <a:endParaRPr kumimoji="1" lang="zh-CN" alt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7" name="直线箭头连接符 36"/>
          <p:cNvCxnSpPr/>
          <p:nvPr/>
        </p:nvCxnSpPr>
        <p:spPr>
          <a:xfrm flipH="1" flipV="1">
            <a:off x="3292487" y="4059267"/>
            <a:ext cx="1" cy="2669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2121" r="51413"/>
          <a:stretch/>
        </p:blipFill>
        <p:spPr>
          <a:xfrm>
            <a:off x="5709735" y="1340451"/>
            <a:ext cx="3332846" cy="172531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/>
          <a:srcRect l="48707" r="4828"/>
          <a:stretch/>
        </p:blipFill>
        <p:spPr>
          <a:xfrm>
            <a:off x="5709736" y="3077816"/>
            <a:ext cx="3332846" cy="172531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43471" y="4838501"/>
            <a:ext cx="1849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err="1" smtClean="0">
                <a:solidFill>
                  <a:srgbClr val="FFFF00"/>
                </a:solidFill>
                <a:latin typeface="Arial"/>
                <a:cs typeface="Arial"/>
              </a:rPr>
              <a:t>Perlongo</a:t>
            </a:r>
            <a:r>
              <a:rPr kumimoji="1" lang="zh-CN" altLang="en-US" sz="1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et</a:t>
            </a:r>
            <a:r>
              <a:rPr kumimoji="1" lang="zh-CN" altLang="en-US" sz="1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al.,</a:t>
            </a:r>
            <a:r>
              <a:rPr kumimoji="1" lang="zh-CN" altLang="en-US" sz="1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2017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31" name="组 30"/>
          <p:cNvGrpSpPr/>
          <p:nvPr/>
        </p:nvGrpSpPr>
        <p:grpSpPr>
          <a:xfrm rot="16200000">
            <a:off x="2597324" y="3065373"/>
            <a:ext cx="585641" cy="5639182"/>
            <a:chOff x="2165003" y="3459800"/>
            <a:chExt cx="486815" cy="4111606"/>
          </a:xfrm>
        </p:grpSpPr>
        <p:grpSp>
          <p:nvGrpSpPr>
            <p:cNvPr id="32" name="组 31"/>
            <p:cNvGrpSpPr/>
            <p:nvPr/>
          </p:nvGrpSpPr>
          <p:grpSpPr>
            <a:xfrm>
              <a:off x="2165003" y="3459800"/>
              <a:ext cx="486815" cy="2799338"/>
              <a:chOff x="2165966" y="1199457"/>
              <a:chExt cx="486815" cy="2799338"/>
            </a:xfrm>
          </p:grpSpPr>
          <p:sp>
            <p:nvSpPr>
              <p:cNvPr id="40" name="文本框 39"/>
              <p:cNvSpPr txBox="1"/>
              <p:nvPr/>
            </p:nvSpPr>
            <p:spPr>
              <a:xfrm rot="5400000">
                <a:off x="1821725" y="1543698"/>
                <a:ext cx="1174580" cy="486097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Wave-induced precipitation</a:t>
                </a:r>
                <a:endParaRPr kumimoji="1" lang="zh-CN" altLang="en-US" sz="16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 rot="5400000">
                <a:off x="1727974" y="3073988"/>
                <a:ext cx="1363517" cy="486097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Empirical Robinson formula</a:t>
                </a:r>
                <a:endParaRPr kumimoji="1" lang="en-US" altLang="zh-CN" sz="1600" dirty="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 rot="5400000">
              <a:off x="1849411" y="6891403"/>
              <a:ext cx="1078583" cy="281423"/>
            </a:xfrm>
            <a:prstGeom prst="rect">
              <a:avLst/>
            </a:prstGeom>
            <a:ln>
              <a:headEnd type="none"/>
              <a:tailEnd type="triangle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conductance</a:t>
              </a:r>
              <a:endParaRPr kumimoji="1" lang="en-US" altLang="zh-CN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36" name="直线箭头连接符 35"/>
            <p:cNvCxnSpPr/>
            <p:nvPr/>
          </p:nvCxnSpPr>
          <p:spPr>
            <a:xfrm rot="5400000">
              <a:off x="2249024" y="4765000"/>
              <a:ext cx="261242" cy="0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38" name="直线箭头连接符 37"/>
            <p:cNvCxnSpPr/>
            <p:nvPr/>
          </p:nvCxnSpPr>
          <p:spPr>
            <a:xfrm rot="5400000" flipV="1">
              <a:off x="2260538" y="6373716"/>
              <a:ext cx="233685" cy="4530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</p:grpSp>
      <p:graphicFrame>
        <p:nvGraphicFramePr>
          <p:cNvPr id="42" name="对象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578394"/>
              </p:ext>
            </p:extLst>
          </p:nvPr>
        </p:nvGraphicFramePr>
        <p:xfrm>
          <a:off x="871538" y="3602038"/>
          <a:ext cx="29908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" name="公式" r:id="rId5" imgW="1485900" imgH="431800" progId="Equation.3">
                  <p:embed/>
                </p:oleObj>
              </mc:Choice>
              <mc:Fallback>
                <p:oleObj name="公式" r:id="rId5" imgW="1485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1538" y="3602038"/>
                        <a:ext cx="2990850" cy="873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4" name="直线箭头连接符 43"/>
          <p:cNvCxnSpPr/>
          <p:nvPr/>
        </p:nvCxnSpPr>
        <p:spPr>
          <a:xfrm flipH="1" flipV="1">
            <a:off x="3292487" y="4474764"/>
            <a:ext cx="1" cy="2669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956311" y="4752713"/>
            <a:ext cx="3135285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rgbClr val="FFFFFF"/>
                </a:solidFill>
                <a:latin typeface="Arial"/>
                <a:cs typeface="Arial"/>
              </a:rPr>
              <a:t>Electron</a:t>
            </a:r>
            <a:r>
              <a:rPr kumimoji="1" lang="zh-CN" alt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000" dirty="0" smtClean="0">
                <a:solidFill>
                  <a:srgbClr val="FFFFFF"/>
                </a:solidFill>
                <a:latin typeface="Arial"/>
                <a:cs typeface="Arial"/>
              </a:rPr>
              <a:t>loss</a:t>
            </a:r>
            <a:r>
              <a:rPr kumimoji="1" lang="zh-CN" alt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000" dirty="0" smtClean="0">
                <a:solidFill>
                  <a:srgbClr val="FFFFFF"/>
                </a:solidFill>
                <a:latin typeface="Arial"/>
                <a:cs typeface="Arial"/>
              </a:rPr>
              <a:t>due</a:t>
            </a:r>
            <a:r>
              <a:rPr kumimoji="1" lang="zh-CN" alt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000" dirty="0" smtClean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kumimoji="1" lang="zh-CN" alt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000" dirty="0" smtClean="0">
                <a:solidFill>
                  <a:srgbClr val="FFFFFF"/>
                </a:solidFill>
                <a:latin typeface="Arial"/>
                <a:cs typeface="Arial"/>
              </a:rPr>
              <a:t>wave particle interaction</a:t>
            </a:r>
            <a:endParaRPr kumimoji="1" lang="zh-CN" alt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8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/>
          <a:srcRect r="4643"/>
          <a:stretch/>
        </p:blipFill>
        <p:spPr>
          <a:xfrm>
            <a:off x="4550686" y="5098036"/>
            <a:ext cx="4539615" cy="886642"/>
          </a:xfrm>
          <a:prstGeom prst="rect">
            <a:avLst/>
          </a:prstGeom>
        </p:spPr>
      </p:pic>
      <p:grpSp>
        <p:nvGrpSpPr>
          <p:cNvPr id="3" name="组 2"/>
          <p:cNvGrpSpPr/>
          <p:nvPr/>
        </p:nvGrpSpPr>
        <p:grpSpPr>
          <a:xfrm>
            <a:off x="776087" y="4766576"/>
            <a:ext cx="3173185" cy="1167124"/>
            <a:chOff x="5147067" y="4527659"/>
            <a:chExt cx="3173185" cy="116712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7067" y="4995268"/>
              <a:ext cx="2378408" cy="699515"/>
            </a:xfrm>
            <a:prstGeom prst="rect">
              <a:avLst/>
            </a:prstGeom>
          </p:spPr>
        </p:pic>
        <p:cxnSp>
          <p:nvCxnSpPr>
            <p:cNvPr id="22" name="直线箭头连接符 21"/>
            <p:cNvCxnSpPr/>
            <p:nvPr/>
          </p:nvCxnSpPr>
          <p:spPr>
            <a:xfrm flipH="1">
              <a:off x="7290299" y="4927769"/>
              <a:ext cx="408444" cy="6226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5910418" y="4527659"/>
              <a:ext cx="2409834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Electron lifetime </a:t>
              </a:r>
              <a:r>
                <a:rPr kumimoji="1" lang="en-US" altLang="zh-CN" sz="2000" dirty="0" err="1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τ</a:t>
              </a:r>
              <a:r>
                <a:rPr kumimoji="1" lang="en-US" altLang="zh-CN" sz="2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(E)</a:t>
              </a:r>
              <a:endParaRPr kumimoji="1" lang="zh-CN" altLang="en-US" sz="2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32" name="直线箭头连接符 31"/>
          <p:cNvCxnSpPr/>
          <p:nvPr/>
        </p:nvCxnSpPr>
        <p:spPr>
          <a:xfrm flipH="1">
            <a:off x="8091444" y="5065927"/>
            <a:ext cx="164627" cy="31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5731842" y="4640300"/>
            <a:ext cx="333765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Diffusion coefficient D</a:t>
            </a:r>
            <a:r>
              <a:rPr kumimoji="1" lang="en-US" altLang="zh-CN" sz="2000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αα</a:t>
            </a:r>
            <a:r>
              <a:rPr kumimoji="1" lang="en-US" altLang="zh-CN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(E, α)</a:t>
            </a:r>
            <a:endParaRPr kumimoji="1" lang="zh-CN" altLang="en-US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40" name="组 39"/>
          <p:cNvGrpSpPr/>
          <p:nvPr/>
        </p:nvGrpSpPr>
        <p:grpSpPr>
          <a:xfrm>
            <a:off x="5086321" y="882289"/>
            <a:ext cx="4057678" cy="3444748"/>
            <a:chOff x="4898729" y="974845"/>
            <a:chExt cx="4245273" cy="3551027"/>
          </a:xfrm>
        </p:grpSpPr>
        <p:pic>
          <p:nvPicPr>
            <p:cNvPr id="34" name="图片 33" descr="POES_ted_high_flux.jpe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7" t="6953" r="9196" b="50610"/>
            <a:stretch/>
          </p:blipFill>
          <p:spPr>
            <a:xfrm>
              <a:off x="4898729" y="974845"/>
              <a:ext cx="4245272" cy="1149977"/>
            </a:xfrm>
            <a:prstGeom prst="rect">
              <a:avLst/>
            </a:prstGeom>
          </p:spPr>
        </p:pic>
        <p:pic>
          <p:nvPicPr>
            <p:cNvPr id="35" name="图片 34" descr="PrecipEnergyFlux_LvsTime_bin.jpe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6" t="7693" r="8751" b="48732"/>
            <a:stretch/>
          </p:blipFill>
          <p:spPr>
            <a:xfrm>
              <a:off x="4898729" y="2124822"/>
              <a:ext cx="4245273" cy="1187888"/>
            </a:xfrm>
            <a:prstGeom prst="rect">
              <a:avLst/>
            </a:prstGeom>
          </p:spPr>
        </p:pic>
        <p:pic>
          <p:nvPicPr>
            <p:cNvPr id="36" name="图片 35" descr="PrecipEnergyFlux_LvsTime_bin.jpe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9" t="7489" r="8784" b="49350"/>
            <a:stretch/>
          </p:blipFill>
          <p:spPr>
            <a:xfrm>
              <a:off x="4898730" y="3312710"/>
              <a:ext cx="4245272" cy="121316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5168279" y="2175316"/>
              <a:ext cx="1038823" cy="9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ED0EFF"/>
                  </a:solidFill>
                  <a:latin typeface="Arial"/>
                  <a:cs typeface="Arial"/>
                </a:rPr>
                <a:t>Model:</a:t>
              </a:r>
            </a:p>
            <a:p>
              <a:r>
                <a:rPr kumimoji="1" lang="en-US" altLang="zh-CN" dirty="0" smtClean="0">
                  <a:solidFill>
                    <a:srgbClr val="FFFFFF"/>
                  </a:solidFill>
                  <a:latin typeface="Arial"/>
                  <a:cs typeface="Arial"/>
                </a:rPr>
                <a:t>Lifetime</a:t>
              </a:r>
            </a:p>
            <a:p>
              <a:pPr algn="ctr"/>
              <a:r>
                <a:rPr kumimoji="1" lang="en-US" altLang="zh-CN" dirty="0" smtClean="0">
                  <a:solidFill>
                    <a:srgbClr val="FFFFFF"/>
                  </a:solidFill>
                  <a:latin typeface="Arial"/>
                  <a:cs typeface="Arial"/>
                </a:rPr>
                <a:t>method</a:t>
              </a:r>
              <a:endParaRPr kumimoji="1" lang="zh-CN" altLang="en-US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100934" y="3407209"/>
              <a:ext cx="1128443" cy="9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ED0EFF"/>
                  </a:solidFill>
                  <a:latin typeface="Arial"/>
                  <a:cs typeface="Arial"/>
                </a:rPr>
                <a:t>Model: </a:t>
              </a:r>
            </a:p>
            <a:p>
              <a:pPr algn="ctr"/>
              <a:r>
                <a:rPr kumimoji="1" lang="en-US" altLang="zh-CN" dirty="0" smtClean="0">
                  <a:solidFill>
                    <a:srgbClr val="FFFFFF"/>
                  </a:solidFill>
                  <a:latin typeface="Arial"/>
                  <a:cs typeface="Arial"/>
                </a:rPr>
                <a:t>Diffusion</a:t>
              </a:r>
            </a:p>
            <a:p>
              <a:pPr algn="ctr"/>
              <a:r>
                <a:rPr kumimoji="1" lang="en-US" altLang="zh-CN" dirty="0" smtClean="0">
                  <a:solidFill>
                    <a:srgbClr val="FFFFFF"/>
                  </a:solidFill>
                  <a:latin typeface="Arial"/>
                  <a:cs typeface="Arial"/>
                </a:rPr>
                <a:t>method</a:t>
              </a:r>
              <a:endParaRPr kumimoji="1" lang="zh-CN" altLang="en-US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5343960" y="932679"/>
            <a:ext cx="82610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ED0EFF"/>
                </a:solidFill>
                <a:latin typeface="Arial"/>
                <a:cs typeface="Arial"/>
              </a:rPr>
              <a:t>POES</a:t>
            </a:r>
            <a:endParaRPr kumimoji="1" lang="zh-CN" altLang="en-US" dirty="0">
              <a:solidFill>
                <a:srgbClr val="ED0EFF"/>
              </a:solidFill>
              <a:latin typeface="Arial"/>
              <a:cs typeface="Arial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857004" y="4257485"/>
            <a:ext cx="134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Yu et al., 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2016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2" name="标题 1"/>
          <p:cNvSpPr txBox="1">
            <a:spLocks/>
          </p:cNvSpPr>
          <p:nvPr/>
        </p:nvSpPr>
        <p:spPr>
          <a:xfrm>
            <a:off x="-1" y="0"/>
            <a:ext cx="9144001" cy="823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>
                <a:solidFill>
                  <a:srgbClr val="FFFFFF"/>
                </a:solidFill>
              </a:rPr>
              <a:t>Precipitation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for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the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conductance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model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1033" y="1125426"/>
            <a:ext cx="519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u="sng" dirty="0">
                <a:solidFill>
                  <a:schemeClr val="bg1"/>
                </a:solidFill>
                <a:latin typeface="Arial"/>
                <a:cs typeface="Arial"/>
              </a:rPr>
              <a:t>Kinetic calculation of precipitation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Ring current dynamics</a:t>
            </a:r>
            <a:endParaRPr kumimoji="1" lang="en-US" altLang="zh-CN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chemeClr val="bg1"/>
                </a:solidFill>
                <a:latin typeface="Arial"/>
                <a:cs typeface="Arial"/>
              </a:rPr>
              <a:t>Diffusive</a:t>
            </a:r>
            <a:r>
              <a:rPr kumimoji="1" lang="zh-CN" altLang="en-US" sz="2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precipitation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“</a:t>
            </a: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lifetime”</a:t>
            </a:r>
            <a:r>
              <a:rPr kumimoji="1" lang="zh-CN" altLang="en-US" sz="22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approach </a:t>
            </a:r>
          </a:p>
          <a:p>
            <a:pPr lvl="2"/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               vs.    </a:t>
            </a:r>
          </a:p>
          <a:p>
            <a:pPr lvl="2"/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“</a:t>
            </a: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diffusion</a:t>
            </a:r>
            <a:r>
              <a:rPr kumimoji="1" lang="zh-CN" altLang="en-US" sz="22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coefficient”</a:t>
            </a:r>
            <a:r>
              <a:rPr kumimoji="1" lang="zh-CN" altLang="en-US" sz="22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approach</a:t>
            </a:r>
            <a:endParaRPr kumimoji="1" lang="en-US" altLang="zh-CN" sz="22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800100" lvl="1" indent="-34290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e.g.,</a:t>
            </a:r>
            <a:r>
              <a:rPr kumimoji="1" lang="zh-CN" altLang="en-US" sz="22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RAM</a:t>
            </a:r>
            <a:r>
              <a:rPr kumimoji="1" lang="en-US" altLang="zh-CN" sz="2200" dirty="0">
                <a:solidFill>
                  <a:srgbClr val="FFFF00"/>
                </a:solidFill>
                <a:latin typeface="Arial"/>
                <a:cs typeface="Arial"/>
              </a:rPr>
              <a:t>-</a:t>
            </a: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SCB</a:t>
            </a: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latter agrees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better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  </a:t>
            </a:r>
          </a:p>
          <a:p>
            <a:pPr lvl="1"/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POES-observed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precipitation.</a:t>
            </a:r>
            <a:endParaRPr kumimoji="1" lang="en-US" altLang="zh-CN" sz="22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graphicFrame>
        <p:nvGraphicFramePr>
          <p:cNvPr id="48" name="对象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129909"/>
              </p:ext>
            </p:extLst>
          </p:nvPr>
        </p:nvGraphicFramePr>
        <p:xfrm>
          <a:off x="871538" y="3602038"/>
          <a:ext cx="29908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公式" r:id="rId9" imgW="1485900" imgH="431800" progId="Equation.3">
                  <p:embed/>
                </p:oleObj>
              </mc:Choice>
              <mc:Fallback>
                <p:oleObj name="公式" r:id="rId9" imgW="1485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71538" y="3602038"/>
                        <a:ext cx="2990850" cy="873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85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2" name="组 11"/>
          <p:cNvGrpSpPr/>
          <p:nvPr/>
        </p:nvGrpSpPr>
        <p:grpSpPr>
          <a:xfrm>
            <a:off x="414856" y="3764943"/>
            <a:ext cx="5433498" cy="2114773"/>
            <a:chOff x="4188960" y="5100414"/>
            <a:chExt cx="4955040" cy="16442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 l="4661" t="51524" r="5948" b="-1"/>
            <a:stretch/>
          </p:blipFill>
          <p:spPr>
            <a:xfrm>
              <a:off x="4188960" y="5345921"/>
              <a:ext cx="4955040" cy="139879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425673" y="5100414"/>
              <a:ext cx="2461255" cy="287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latin typeface="Arial"/>
                  <a:cs typeface="Arial"/>
                </a:rPr>
                <a:t>Drift velocity comparison</a:t>
              </a:r>
              <a:endParaRPr kumimoji="1" lang="zh-CN" altLang="en-US" dirty="0">
                <a:latin typeface="Arial"/>
                <a:cs typeface="Arial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7071719" y="4424066"/>
            <a:ext cx="1294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Yu et al, 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2017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3" name="标题 1"/>
          <p:cNvSpPr txBox="1">
            <a:spLocks/>
          </p:cNvSpPr>
          <p:nvPr/>
        </p:nvSpPr>
        <p:spPr>
          <a:xfrm>
            <a:off x="-1" y="0"/>
            <a:ext cx="9144001" cy="823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>
                <a:solidFill>
                  <a:srgbClr val="FFFFFF"/>
                </a:solidFill>
              </a:rPr>
              <a:t>Precipitation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for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the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conductance</a:t>
            </a:r>
            <a:r>
              <a:rPr kumimoji="1" lang="zh-CN" altLang="en-US" sz="3600" dirty="0">
                <a:solidFill>
                  <a:srgbClr val="FFFFFF"/>
                </a:solidFill>
              </a:rPr>
              <a:t> </a:t>
            </a:r>
            <a:r>
              <a:rPr kumimoji="1" lang="en-US" altLang="zh-CN" sz="3600" dirty="0">
                <a:solidFill>
                  <a:srgbClr val="FFFFFF"/>
                </a:solidFill>
              </a:rPr>
              <a:t>model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739" y="823078"/>
            <a:ext cx="5822431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sz="22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kumimoji="1" lang="en-US" altLang="zh-CN" sz="2200" u="sng" dirty="0">
                <a:solidFill>
                  <a:srgbClr val="FFFFFF"/>
                </a:solidFill>
                <a:latin typeface="Arial"/>
                <a:cs typeface="Arial"/>
              </a:rPr>
              <a:t>Kinetic</a:t>
            </a:r>
            <a:r>
              <a:rPr kumimoji="1" lang="zh-CN" altLang="en-US" sz="2200" u="sng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u="sng" dirty="0">
                <a:solidFill>
                  <a:srgbClr val="FFFFFF"/>
                </a:solidFill>
                <a:latin typeface="Arial"/>
                <a:cs typeface="Arial"/>
              </a:rPr>
              <a:t>calculation of precipitation</a:t>
            </a:r>
          </a:p>
          <a:p>
            <a:pPr marL="800100" lvl="1" indent="-34290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“diffusion</a:t>
            </a:r>
            <a:r>
              <a:rPr kumimoji="1" lang="zh-CN" altLang="en-US" sz="22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coefficient”</a:t>
            </a:r>
            <a:r>
              <a:rPr kumimoji="1" lang="zh-CN" altLang="en-US" sz="22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approach</a:t>
            </a:r>
            <a:endParaRPr kumimoji="1" lang="en-US" altLang="zh-CN" sz="2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800100" lvl="1" indent="-34290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e.g</a:t>
            </a:r>
            <a:r>
              <a:rPr kumimoji="1" lang="en-US" altLang="zh-CN" sz="2200" dirty="0">
                <a:solidFill>
                  <a:srgbClr val="FFFF00"/>
                </a:solidFill>
                <a:latin typeface="Arial"/>
                <a:cs typeface="Arial"/>
              </a:rPr>
              <a:t>.,</a:t>
            </a:r>
            <a:r>
              <a:rPr kumimoji="1" lang="zh-CN" altLang="en-US" sz="22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FF00"/>
                </a:solidFill>
                <a:latin typeface="Arial"/>
                <a:cs typeface="Arial"/>
              </a:rPr>
              <a:t>RAM-SCB</a:t>
            </a: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SAPS flow speed close to observations</a:t>
            </a:r>
          </a:p>
          <a:p>
            <a:pPr marL="800100" lvl="1" indent="-34290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Double-channel flow profile captured</a:t>
            </a: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914400" lvl="1" indent="-457200">
              <a:buAutoNum type="alphaLcPeriod"/>
            </a:pP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5922569" y="860400"/>
            <a:ext cx="3307829" cy="3563666"/>
            <a:chOff x="5836171" y="957693"/>
            <a:chExt cx="3307829" cy="3563666"/>
          </a:xfrm>
        </p:grpSpPr>
        <p:pic>
          <p:nvPicPr>
            <p:cNvPr id="29" name="图片 28" descr="Macintosh HD:Users:yiqunyu:work:Projects:RAM_SCBE:IESC_fixBC_0.7_sigma0.5_hissBw50:scb:Veast_iono_13.74.png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9058" r="5057" b="5170"/>
            <a:stretch/>
          </p:blipFill>
          <p:spPr bwMode="auto">
            <a:xfrm>
              <a:off x="5836171" y="2739526"/>
              <a:ext cx="2408259" cy="178183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2" name="文本框 1"/>
            <p:cNvSpPr txBox="1"/>
            <p:nvPr/>
          </p:nvSpPr>
          <p:spPr>
            <a:xfrm>
              <a:off x="8379323" y="3186486"/>
              <a:ext cx="764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/>
                <a:t>V drift</a:t>
              </a:r>
              <a:endParaRPr kumimoji="1" lang="zh-CN" altLang="en-US" dirty="0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6171" y="957693"/>
              <a:ext cx="2408259" cy="1781833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8419359" y="1822529"/>
              <a:ext cx="496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 smtClean="0"/>
                <a:t>Σ</a:t>
              </a:r>
              <a:r>
                <a:rPr kumimoji="1" lang="en-US" altLang="zh-CN" baseline="-25000" dirty="0" smtClean="0"/>
                <a:t>p</a:t>
              </a:r>
              <a:endParaRPr kumimoji="1" lang="zh-CN" altLang="en-US" dirty="0"/>
            </a:p>
          </p:txBody>
        </p:sp>
      </p:grpSp>
      <p:grpSp>
        <p:nvGrpSpPr>
          <p:cNvPr id="45" name="组 44"/>
          <p:cNvGrpSpPr/>
          <p:nvPr/>
        </p:nvGrpSpPr>
        <p:grpSpPr>
          <a:xfrm rot="16200000">
            <a:off x="2763596" y="3655301"/>
            <a:ext cx="585641" cy="5639182"/>
            <a:chOff x="2165003" y="3459800"/>
            <a:chExt cx="486815" cy="4111606"/>
          </a:xfrm>
        </p:grpSpPr>
        <p:grpSp>
          <p:nvGrpSpPr>
            <p:cNvPr id="46" name="组 45"/>
            <p:cNvGrpSpPr/>
            <p:nvPr/>
          </p:nvGrpSpPr>
          <p:grpSpPr>
            <a:xfrm>
              <a:off x="2165003" y="3459800"/>
              <a:ext cx="486815" cy="2799338"/>
              <a:chOff x="2165966" y="1199457"/>
              <a:chExt cx="486815" cy="2799338"/>
            </a:xfrm>
          </p:grpSpPr>
          <p:sp>
            <p:nvSpPr>
              <p:cNvPr id="50" name="文本框 49"/>
              <p:cNvSpPr txBox="1"/>
              <p:nvPr/>
            </p:nvSpPr>
            <p:spPr>
              <a:xfrm rot="5400000">
                <a:off x="1821725" y="1543698"/>
                <a:ext cx="1174580" cy="486097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Wave-induced precipitation</a:t>
                </a:r>
                <a:endParaRPr kumimoji="1" lang="zh-CN" altLang="en-US" sz="16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 rot="5400000">
                <a:off x="1727974" y="3073988"/>
                <a:ext cx="1363517" cy="486097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Empirical Robinson formula</a:t>
                </a:r>
                <a:endParaRPr kumimoji="1" lang="en-US" altLang="zh-CN" sz="1600" dirty="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 rot="5400000">
              <a:off x="1849411" y="6891403"/>
              <a:ext cx="1078583" cy="281423"/>
            </a:xfrm>
            <a:prstGeom prst="rect">
              <a:avLst/>
            </a:prstGeom>
            <a:ln>
              <a:headEnd type="none"/>
              <a:tailEnd type="triangle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conductance</a:t>
              </a:r>
              <a:endParaRPr kumimoji="1" lang="en-US" altLang="zh-CN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48" name="直线箭头连接符 47"/>
            <p:cNvCxnSpPr/>
            <p:nvPr/>
          </p:nvCxnSpPr>
          <p:spPr>
            <a:xfrm rot="5400000">
              <a:off x="2249024" y="4765000"/>
              <a:ext cx="261242" cy="0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9" name="直线箭头连接符 48"/>
            <p:cNvCxnSpPr/>
            <p:nvPr/>
          </p:nvCxnSpPr>
          <p:spPr>
            <a:xfrm rot="5400000" flipV="1">
              <a:off x="2260538" y="6373716"/>
              <a:ext cx="233685" cy="4530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</p:grpSp>
      <p:sp>
        <p:nvSpPr>
          <p:cNvPr id="7" name="椭圆 6"/>
          <p:cNvSpPr/>
          <p:nvPr/>
        </p:nvSpPr>
        <p:spPr>
          <a:xfrm>
            <a:off x="6149895" y="3174729"/>
            <a:ext cx="646738" cy="1178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959553" y="4085380"/>
            <a:ext cx="111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2-channel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6474"/>
          </a:xfrm>
        </p:spPr>
        <p:txBody>
          <a:bodyPr>
            <a:noAutofit/>
          </a:bodyPr>
          <a:lstStyle/>
          <a:p>
            <a:r>
              <a:rPr kumimoji="1" lang="en-US" altLang="zh-CN" sz="3600" dirty="0" smtClean="0">
                <a:solidFill>
                  <a:srgbClr val="FFFFFF"/>
                </a:solidFill>
              </a:rPr>
              <a:t>Magnetosphere-ionosphere convection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pic>
        <p:nvPicPr>
          <p:cNvPr id="11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10" t="1127" r="422"/>
          <a:stretch/>
        </p:blipFill>
        <p:spPr>
          <a:xfrm>
            <a:off x="5510046" y="2078788"/>
            <a:ext cx="2863054" cy="278487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t="6740" b="1"/>
          <a:stretch/>
        </p:blipFill>
        <p:spPr>
          <a:xfrm>
            <a:off x="95502" y="2066167"/>
            <a:ext cx="4810700" cy="269656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4544" y="4762730"/>
            <a:ext cx="118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ED0EFF"/>
                </a:solidFill>
              </a:rPr>
              <a:t>Bow shock</a:t>
            </a:r>
            <a:endParaRPr kumimoji="1" lang="zh-CN" altLang="en-US" dirty="0">
              <a:solidFill>
                <a:srgbClr val="ED0E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04233" y="4769345"/>
            <a:ext cx="158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ED0EFF"/>
                </a:solidFill>
              </a:rPr>
              <a:t>magnetopause</a:t>
            </a:r>
            <a:endParaRPr kumimoji="1" lang="zh-CN" altLang="en-US" dirty="0">
              <a:solidFill>
                <a:srgbClr val="ED0EFF"/>
              </a:solidFill>
            </a:endParaRPr>
          </a:p>
        </p:txBody>
      </p:sp>
      <p:cxnSp>
        <p:nvCxnSpPr>
          <p:cNvPr id="9" name="直线连接符 8"/>
          <p:cNvCxnSpPr/>
          <p:nvPr/>
        </p:nvCxnSpPr>
        <p:spPr>
          <a:xfrm>
            <a:off x="4023372" y="4564283"/>
            <a:ext cx="468011" cy="324130"/>
          </a:xfrm>
          <a:prstGeom prst="line">
            <a:avLst/>
          </a:prstGeom>
          <a:ln w="28575" cmpd="sng">
            <a:solidFill>
              <a:srgbClr val="ED0E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 flipH="1">
            <a:off x="1037436" y="4412732"/>
            <a:ext cx="330999" cy="463043"/>
          </a:xfrm>
          <a:prstGeom prst="line">
            <a:avLst/>
          </a:prstGeom>
          <a:ln w="28575" cmpd="sng">
            <a:solidFill>
              <a:srgbClr val="ED0E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926137" y="1696835"/>
            <a:ext cx="309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Noon-Midnight Meridian Plane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grpSp>
        <p:nvGrpSpPr>
          <p:cNvPr id="36" name="组 35"/>
          <p:cNvGrpSpPr/>
          <p:nvPr/>
        </p:nvGrpSpPr>
        <p:grpSpPr>
          <a:xfrm>
            <a:off x="5844524" y="2479035"/>
            <a:ext cx="1370284" cy="1962091"/>
            <a:chOff x="5844524" y="2302028"/>
            <a:chExt cx="1370284" cy="1962091"/>
          </a:xfrm>
        </p:grpSpPr>
        <p:sp>
          <p:nvSpPr>
            <p:cNvPr id="13" name="文本框 12"/>
            <p:cNvSpPr txBox="1"/>
            <p:nvPr/>
          </p:nvSpPr>
          <p:spPr>
            <a:xfrm>
              <a:off x="6735190" y="2302028"/>
              <a:ext cx="479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  <a:latin typeface="Arial"/>
                  <a:cs typeface="Arial"/>
                </a:rPr>
                <a:t>1️⃣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endParaRPr kumimoji="1"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735190" y="2690355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2️⃣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35190" y="3058934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3️⃣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715671" y="3428266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4⃣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677762" y="3797598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5⃣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255572" y="3894787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  <a:latin typeface="Arial"/>
                  <a:cs typeface="Arial"/>
                </a:rPr>
                <a:t>6</a:t>
              </a:r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978899" y="3576448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7⃣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844524" y="3204711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8⃣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148644" y="242565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9⃣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844524" y="1723725"/>
            <a:ext cx="218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>
                <a:solidFill>
                  <a:srgbClr val="FFFFFF"/>
                </a:solidFill>
                <a:latin typeface="Arial"/>
                <a:cs typeface="Arial"/>
              </a:rPr>
              <a:t>Ionospheric</a:t>
            </a: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 altitude</a:t>
            </a:r>
            <a:endParaRPr kumimoji="1" lang="zh-CN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1817920" y="2074136"/>
            <a:ext cx="2445261" cy="1937386"/>
            <a:chOff x="1817920" y="2074136"/>
            <a:chExt cx="2445261" cy="1937386"/>
          </a:xfrm>
        </p:grpSpPr>
        <p:sp>
          <p:nvSpPr>
            <p:cNvPr id="26" name="文本框 25"/>
            <p:cNvSpPr txBox="1"/>
            <p:nvPr/>
          </p:nvSpPr>
          <p:spPr>
            <a:xfrm>
              <a:off x="1817920" y="2093057"/>
              <a:ext cx="479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  <a:latin typeface="Arial"/>
                  <a:cs typeface="Arial"/>
                </a:rPr>
                <a:t>1️⃣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endParaRPr kumimoji="1" lang="zh-CN" altLang="en-US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297538" y="2081521"/>
              <a:ext cx="479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2️⃣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endParaRPr kumimoji="1" lang="zh-CN" altLang="en-US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929556" y="2074136"/>
              <a:ext cx="479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3️⃣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endParaRPr kumimoji="1" lang="zh-CN" altLang="en-US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224615" y="2338285"/>
              <a:ext cx="479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4⃣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endParaRPr kumimoji="1" lang="zh-CN" altLang="en-US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543754" y="2690355"/>
              <a:ext cx="479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5️⃣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endParaRPr kumimoji="1" lang="zh-CN" altLang="en-US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783563" y="2984616"/>
              <a:ext cx="479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6⃣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endParaRPr kumimoji="1" lang="zh-CN" altLang="en-US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013346" y="3365191"/>
              <a:ext cx="479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  <a:latin typeface="Arial"/>
                  <a:cs typeface="Arial"/>
                </a:rPr>
                <a:t>7⃣</a:t>
              </a:r>
              <a:endParaRPr kumimoji="1" lang="zh-CN" altLang="en-US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endParaRPr kumimoji="1" lang="zh-CN" altLang="en-US" dirty="0"/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2449938" y="3426486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  <a:latin typeface="Arial"/>
                <a:cs typeface="Arial"/>
              </a:rPr>
              <a:t>8️⃣</a:t>
            </a:r>
            <a:endParaRPr kumimoji="1" lang="zh-CN" alt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kumimoji="1"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1703924" y="34744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  <a:latin typeface="Arial"/>
                <a:cs typeface="Arial"/>
              </a:rPr>
              <a:t>9️⃣</a:t>
            </a:r>
            <a:endParaRPr kumimoji="1" lang="zh-CN" alt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36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标题 1"/>
          <p:cNvSpPr txBox="1">
            <a:spLocks/>
          </p:cNvSpPr>
          <p:nvPr/>
        </p:nvSpPr>
        <p:spPr>
          <a:xfrm>
            <a:off x="-1" y="0"/>
            <a:ext cx="9144001" cy="84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 smtClean="0">
                <a:solidFill>
                  <a:srgbClr val="FFFFFF"/>
                </a:solidFill>
              </a:rPr>
              <a:t>M</a:t>
            </a:r>
            <a:r>
              <a:rPr kumimoji="1" lang="x-none" altLang="zh-CN" sz="3600" dirty="0" smtClean="0">
                <a:solidFill>
                  <a:srgbClr val="FFFFFF"/>
                </a:solidFill>
              </a:rPr>
              <a:t>ore accurate calcualtion of conductance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5107412" y="1081758"/>
            <a:ext cx="4048347" cy="4177521"/>
            <a:chOff x="5107412" y="1081758"/>
            <a:chExt cx="4048347" cy="4177521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7412" y="1081758"/>
              <a:ext cx="4048347" cy="3869743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7453169" y="4951502"/>
              <a:ext cx="16119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Chen, et al,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2016 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69499" y="895573"/>
            <a:ext cx="53631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Replacing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Robinson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formula</a:t>
            </a:r>
            <a:endParaRPr kumimoji="1" lang="en-US" altLang="zh-CN" sz="22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MHD/Kinetic model + transport code</a:t>
            </a:r>
            <a:r>
              <a:rPr kumimoji="1" lang="zh-CN" altLang="en-US" sz="22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RCM-E + B3c </a:t>
            </a:r>
          </a:p>
          <a:p>
            <a:pPr marL="1257300" lvl="2" indent="-342900">
              <a:buFont typeface="Arial"/>
              <a:buChar char="•"/>
            </a:pP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Conductance lower than Robinson’s</a:t>
            </a:r>
            <a:endParaRPr kumimoji="1" lang="en-US" altLang="zh-CN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endParaRPr kumimoji="1" lang="en-US" altLang="zh-CN" sz="2200" dirty="0" smtClean="0">
              <a:latin typeface="Arial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endParaRPr kumimoji="1" lang="en-US" altLang="zh-CN" sz="2200" dirty="0">
              <a:latin typeface="Arial"/>
              <a:cs typeface="Arial"/>
            </a:endParaRPr>
          </a:p>
          <a:p>
            <a:pPr lvl="2"/>
            <a:endParaRPr kumimoji="1" lang="en-US" altLang="zh-CN" sz="22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MHD/kinetic model + global IT model </a:t>
            </a:r>
          </a:p>
          <a:p>
            <a:pPr lvl="1"/>
            <a:endParaRPr kumimoji="1" lang="en-US" altLang="zh-CN" sz="2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41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9499" y="883815"/>
            <a:ext cx="53631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Replacing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Robinson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formula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MHD/Kinetic model + transport code</a:t>
            </a:r>
            <a:r>
              <a:rPr kumimoji="1" lang="zh-CN" altLang="en-US" sz="22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RCM-E + </a:t>
            </a:r>
            <a:r>
              <a:rPr kumimoji="1" lang="en-US" altLang="zh-CN" sz="2200" dirty="0">
                <a:solidFill>
                  <a:srgbClr val="FFFF00"/>
                </a:solidFill>
                <a:latin typeface="Arial"/>
                <a:cs typeface="Arial"/>
              </a:rPr>
              <a:t>B3c </a:t>
            </a:r>
            <a:endParaRPr kumimoji="1" lang="en-US" altLang="zh-CN" sz="2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1257300" lvl="2" indent="-34290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Conductance lower than Robinson’s</a:t>
            </a: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RAM-SCB + GLOW</a:t>
            </a:r>
          </a:p>
          <a:p>
            <a:pPr marL="1257300" lvl="2" indent="-342900">
              <a:buFont typeface="Arial"/>
              <a:buChar char="•"/>
            </a:pP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onductance lower than Robinson’s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MHD/kinetic model + global IT model </a:t>
            </a:r>
          </a:p>
          <a:p>
            <a:pPr lvl="1"/>
            <a:endParaRPr kumimoji="1" lang="en-US" altLang="zh-CN" sz="2200" dirty="0" smtClean="0">
              <a:latin typeface="Arial"/>
              <a:cs typeface="Arial"/>
            </a:endParaRPr>
          </a:p>
        </p:txBody>
      </p:sp>
      <p:sp>
        <p:nvSpPr>
          <p:cNvPr id="24" name="标题 1"/>
          <p:cNvSpPr txBox="1">
            <a:spLocks/>
          </p:cNvSpPr>
          <p:nvPr/>
        </p:nvSpPr>
        <p:spPr>
          <a:xfrm>
            <a:off x="-1" y="0"/>
            <a:ext cx="9144001" cy="84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>
                <a:solidFill>
                  <a:srgbClr val="FFFFFF"/>
                </a:solidFill>
              </a:rPr>
              <a:t>M</a:t>
            </a:r>
            <a:r>
              <a:rPr kumimoji="1" lang="x-none" altLang="zh-CN" sz="3600" dirty="0">
                <a:solidFill>
                  <a:srgbClr val="FFFFFF"/>
                </a:solidFill>
              </a:rPr>
              <a:t>ore accurate calcualtion of conductance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grpSp>
        <p:nvGrpSpPr>
          <p:cNvPr id="40" name="组 39"/>
          <p:cNvGrpSpPr/>
          <p:nvPr/>
        </p:nvGrpSpPr>
        <p:grpSpPr>
          <a:xfrm>
            <a:off x="5068077" y="831471"/>
            <a:ext cx="4286724" cy="4335991"/>
            <a:chOff x="5031514" y="639201"/>
            <a:chExt cx="4525392" cy="4407441"/>
          </a:xfrm>
        </p:grpSpPr>
        <p:pic>
          <p:nvPicPr>
            <p:cNvPr id="41" name="图片 40" descr="iono_north_SigmaP_16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3"/>
            <a:stretch/>
          </p:blipFill>
          <p:spPr>
            <a:xfrm>
              <a:off x="5031515" y="980442"/>
              <a:ext cx="2554181" cy="2036667"/>
            </a:xfrm>
            <a:prstGeom prst="rect">
              <a:avLst/>
            </a:prstGeom>
          </p:spPr>
        </p:pic>
        <p:pic>
          <p:nvPicPr>
            <p:cNvPr id="42" name="图片 41" descr="iono_north_SigmaH_16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6"/>
            <a:stretch/>
          </p:blipFill>
          <p:spPr>
            <a:xfrm>
              <a:off x="5031514" y="3009975"/>
              <a:ext cx="2566592" cy="2036667"/>
            </a:xfrm>
            <a:prstGeom prst="rect">
              <a:avLst/>
            </a:prstGeom>
          </p:spPr>
        </p:pic>
        <p:pic>
          <p:nvPicPr>
            <p:cNvPr id="43" name="图片 42" descr="iono_SigmaH.jpe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"/>
            <a:stretch/>
          </p:blipFill>
          <p:spPr>
            <a:xfrm>
              <a:off x="6841350" y="3009975"/>
              <a:ext cx="2715556" cy="2036667"/>
            </a:xfrm>
            <a:prstGeom prst="rect">
              <a:avLst/>
            </a:prstGeom>
          </p:spPr>
        </p:pic>
        <p:pic>
          <p:nvPicPr>
            <p:cNvPr id="44" name="图片 43" descr="iono_SigmaP.jpe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350" y="980442"/>
              <a:ext cx="2715556" cy="2036667"/>
            </a:xfrm>
            <a:prstGeom prst="rect">
              <a:avLst/>
            </a:prstGeom>
          </p:spPr>
        </p:pic>
        <p:sp>
          <p:nvSpPr>
            <p:cNvPr id="45" name="矩形 44"/>
            <p:cNvSpPr/>
            <p:nvPr/>
          </p:nvSpPr>
          <p:spPr>
            <a:xfrm>
              <a:off x="6062559" y="2931496"/>
              <a:ext cx="924967" cy="2504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6044807" y="983020"/>
              <a:ext cx="924967" cy="164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212345" y="639201"/>
              <a:ext cx="2104799" cy="375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latin typeface="Arial"/>
                  <a:cs typeface="Arial"/>
                </a:rPr>
                <a:t>Robinson formula</a:t>
              </a:r>
              <a:endParaRPr kumimoji="1" lang="zh-CN" altLang="en-US" dirty="0">
                <a:latin typeface="Arial"/>
                <a:cs typeface="Arial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326785" y="649666"/>
              <a:ext cx="2113604" cy="375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latin typeface="Arial"/>
                  <a:cs typeface="Arial"/>
                </a:rPr>
                <a:t>GLOW-calculated</a:t>
              </a:r>
              <a:endParaRPr kumimoji="1" lang="zh-CN" altLang="en-US" dirty="0">
                <a:latin typeface="Arial"/>
                <a:cs typeface="Arial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353356" y="1179827"/>
            <a:ext cx="117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  <a:latin typeface="Arial"/>
                <a:cs typeface="Arial"/>
              </a:rPr>
              <a:t>Pedersen</a:t>
            </a:r>
            <a:endParaRPr kumimoji="1" lang="zh-CN" alt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52455" y="3366888"/>
            <a:ext cx="58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  <a:latin typeface="Arial"/>
                <a:cs typeface="Arial"/>
              </a:rPr>
              <a:t>Hall</a:t>
            </a:r>
            <a:endParaRPr kumimoji="1" lang="zh-CN" alt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59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9499" y="883815"/>
            <a:ext cx="53631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Replacing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Robinson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formula</a:t>
            </a:r>
            <a:endParaRPr kumimoji="1" lang="en-US" altLang="zh-CN" sz="22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MHD/Kinetic model + transport code</a:t>
            </a:r>
            <a:r>
              <a:rPr kumimoji="1" lang="zh-CN" altLang="en-US" sz="22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RCM-E + </a:t>
            </a:r>
            <a:r>
              <a:rPr kumimoji="1" lang="en-US" altLang="zh-CN" sz="2200" dirty="0">
                <a:solidFill>
                  <a:srgbClr val="FFFF00"/>
                </a:solidFill>
                <a:latin typeface="Arial"/>
                <a:cs typeface="Arial"/>
              </a:rPr>
              <a:t>B3c </a:t>
            </a:r>
            <a:endParaRPr kumimoji="1" lang="en-US" altLang="zh-CN" sz="2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1257300" lvl="2" indent="-34290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Conductance lower than Robinson’s</a:t>
            </a: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RAM-SCB + GLOW</a:t>
            </a:r>
          </a:p>
          <a:p>
            <a:pPr marL="1257300" lvl="2" indent="-342900">
              <a:buFont typeface="Arial"/>
              <a:buChar char="•"/>
            </a:pP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onductance lower than Robinson’s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 MHD/kinetic model + global IT model </a:t>
            </a: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200" dirty="0" err="1" smtClean="0">
                <a:solidFill>
                  <a:srgbClr val="FFFF00"/>
                </a:solidFill>
                <a:latin typeface="Arial"/>
                <a:cs typeface="Arial"/>
              </a:rPr>
              <a:t>OpenGGCM</a:t>
            </a:r>
            <a:r>
              <a:rPr kumimoji="1" lang="en-US" altLang="zh-CN" sz="22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</a:rPr>
              <a:t>+ RCM + CTIM</a:t>
            </a:r>
          </a:p>
          <a:p>
            <a:pPr lvl="2"/>
            <a:endParaRPr kumimoji="1" lang="en-US" altLang="zh-CN" sz="2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lvl="1"/>
            <a:endParaRPr kumimoji="1" lang="en-US" altLang="zh-CN" sz="2200" dirty="0" smtClean="0">
              <a:latin typeface="Arial"/>
              <a:cs typeface="Arial"/>
            </a:endParaRPr>
          </a:p>
        </p:txBody>
      </p:sp>
      <p:sp>
        <p:nvSpPr>
          <p:cNvPr id="24" name="标题 1"/>
          <p:cNvSpPr txBox="1">
            <a:spLocks/>
          </p:cNvSpPr>
          <p:nvPr/>
        </p:nvSpPr>
        <p:spPr>
          <a:xfrm>
            <a:off x="-1" y="0"/>
            <a:ext cx="9144001" cy="84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>
                <a:solidFill>
                  <a:srgbClr val="FFFFFF"/>
                </a:solidFill>
              </a:rPr>
              <a:t>M</a:t>
            </a:r>
            <a:r>
              <a:rPr kumimoji="1" lang="x-none" altLang="zh-CN" sz="3600" dirty="0">
                <a:solidFill>
                  <a:srgbClr val="FFFFFF"/>
                </a:solidFill>
              </a:rPr>
              <a:t>ore accurate calcualtion of conductance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grpSp>
        <p:nvGrpSpPr>
          <p:cNvPr id="22" name="组 21"/>
          <p:cNvGrpSpPr/>
          <p:nvPr/>
        </p:nvGrpSpPr>
        <p:grpSpPr>
          <a:xfrm rot="16200000">
            <a:off x="3262111" y="3061728"/>
            <a:ext cx="585639" cy="5308358"/>
            <a:chOff x="2165003" y="3459800"/>
            <a:chExt cx="486813" cy="3870397"/>
          </a:xfrm>
        </p:grpSpPr>
        <p:grpSp>
          <p:nvGrpSpPr>
            <p:cNvPr id="23" name="组 22"/>
            <p:cNvGrpSpPr/>
            <p:nvPr/>
          </p:nvGrpSpPr>
          <p:grpSpPr>
            <a:xfrm>
              <a:off x="2165003" y="3459800"/>
              <a:ext cx="486813" cy="2544718"/>
              <a:chOff x="2165966" y="1199457"/>
              <a:chExt cx="486813" cy="2544718"/>
            </a:xfrm>
          </p:grpSpPr>
          <p:sp>
            <p:nvSpPr>
              <p:cNvPr id="28" name="文本框 27"/>
              <p:cNvSpPr txBox="1"/>
              <p:nvPr/>
            </p:nvSpPr>
            <p:spPr>
              <a:xfrm rot="5400000">
                <a:off x="1821725" y="1543698"/>
                <a:ext cx="1174580" cy="486097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Wave-induced precipitation</a:t>
                </a:r>
                <a:endParaRPr kumimoji="1" lang="zh-CN" altLang="en-US" sz="16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 rot="5400000">
                <a:off x="1855283" y="2946680"/>
                <a:ext cx="1108895" cy="486096"/>
              </a:xfrm>
              <a:prstGeom prst="rect">
                <a:avLst/>
              </a:prstGeom>
              <a:ln>
                <a:headEnd type="none"/>
                <a:tailEnd type="triangle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Transport</a:t>
                </a:r>
                <a:r>
                  <a:rPr kumimoji="1" lang="zh-CN" altLang="en-US" sz="16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kumimoji="1" lang="en-US" altLang="zh-CN" sz="16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code/IT model</a:t>
                </a:r>
                <a:endParaRPr kumimoji="1" lang="en-US" altLang="zh-CN" sz="1600" dirty="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 rot="5400000">
              <a:off x="1848021" y="6650194"/>
              <a:ext cx="1078583" cy="281423"/>
            </a:xfrm>
            <a:prstGeom prst="rect">
              <a:avLst/>
            </a:prstGeom>
            <a:ln>
              <a:headEnd type="none"/>
              <a:tailEnd type="triangle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conductance</a:t>
              </a:r>
              <a:endParaRPr kumimoji="1" lang="en-US" altLang="zh-CN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26" name="直线箭头连接符 25"/>
            <p:cNvCxnSpPr/>
            <p:nvPr/>
          </p:nvCxnSpPr>
          <p:spPr>
            <a:xfrm rot="5400000">
              <a:off x="2249024" y="4765000"/>
              <a:ext cx="261242" cy="0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27" name="直线箭头连接符 26"/>
            <p:cNvCxnSpPr/>
            <p:nvPr/>
          </p:nvCxnSpPr>
          <p:spPr>
            <a:xfrm rot="5400000" flipV="1">
              <a:off x="2261083" y="6128065"/>
              <a:ext cx="247096" cy="2"/>
            </a:xfrm>
            <a:prstGeom prst="straightConnector1">
              <a:avLst/>
            </a:prstGeom>
            <a:ln w="47625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7987733" y="766237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Arial"/>
                <a:cs typeface="Arial"/>
              </a:rPr>
              <a:t>Diffusive </a:t>
            </a:r>
            <a:r>
              <a:rPr kumimoji="1" lang="en-US" altLang="zh-CN" sz="1400" dirty="0" smtClean="0">
                <a:solidFill>
                  <a:schemeClr val="bg1"/>
                </a:solidFill>
                <a:latin typeface="Arial"/>
                <a:cs typeface="Arial"/>
              </a:rPr>
              <a:t> F</a:t>
            </a:r>
            <a:r>
              <a:rPr kumimoji="1" lang="en-US" altLang="zh-CN" sz="1400" baseline="-25000" dirty="0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endParaRPr kumimoji="1" lang="zh-CN" alt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352754" y="3211493"/>
            <a:ext cx="39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err="1" smtClean="0">
                <a:solidFill>
                  <a:schemeClr val="bg1"/>
                </a:solidFill>
                <a:latin typeface="Arial"/>
                <a:cs typeface="Arial"/>
              </a:rPr>
              <a:t>Σp</a:t>
            </a:r>
            <a:endParaRPr kumimoji="1" lang="zh-CN" alt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6" name="组 15"/>
          <p:cNvGrpSpPr/>
          <p:nvPr/>
        </p:nvGrpSpPr>
        <p:grpSpPr>
          <a:xfrm>
            <a:off x="4862980" y="885886"/>
            <a:ext cx="4360226" cy="4186702"/>
            <a:chOff x="4534025" y="1112066"/>
            <a:chExt cx="4614679" cy="429809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r="5797"/>
            <a:stretch/>
          </p:blipFill>
          <p:spPr>
            <a:xfrm>
              <a:off x="4534025" y="1112066"/>
              <a:ext cx="4614679" cy="3861933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7378133" y="4983815"/>
              <a:ext cx="1711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Raeder et al,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2016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grpSp>
          <p:nvGrpSpPr>
            <p:cNvPr id="20" name="组 19"/>
            <p:cNvGrpSpPr/>
            <p:nvPr/>
          </p:nvGrpSpPr>
          <p:grpSpPr>
            <a:xfrm>
              <a:off x="4795372" y="4549663"/>
              <a:ext cx="1872708" cy="860497"/>
              <a:chOff x="2729644" y="6072434"/>
              <a:chExt cx="1872708" cy="860497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2729644" y="6585369"/>
                <a:ext cx="1872708" cy="34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Density trough</a:t>
                </a:r>
                <a:endParaRPr kumimoji="1" lang="zh-CN" altLang="en-US" sz="16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35" name="直线箭头连接符 34"/>
              <p:cNvCxnSpPr/>
              <p:nvPr/>
            </p:nvCxnSpPr>
            <p:spPr>
              <a:xfrm flipH="1" flipV="1">
                <a:off x="3071163" y="6072434"/>
                <a:ext cx="336017" cy="597429"/>
              </a:xfrm>
              <a:prstGeom prst="straightConnector1">
                <a:avLst/>
              </a:prstGeom>
              <a:ln>
                <a:solidFill>
                  <a:srgbClr val="ED0E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 20"/>
            <p:cNvGrpSpPr/>
            <p:nvPr/>
          </p:nvGrpSpPr>
          <p:grpSpPr>
            <a:xfrm>
              <a:off x="6668080" y="4549663"/>
              <a:ext cx="820142" cy="848052"/>
              <a:chOff x="1403159" y="5781276"/>
              <a:chExt cx="839478" cy="848052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1403159" y="6281767"/>
                <a:ext cx="839478" cy="347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Low </a:t>
                </a:r>
                <a:r>
                  <a:rPr kumimoji="1" lang="en-US" altLang="zh-CN" sz="1600" dirty="0" err="1" smtClean="0">
                    <a:solidFill>
                      <a:srgbClr val="FFFFFF"/>
                    </a:solidFill>
                    <a:latin typeface="Arial"/>
                    <a:cs typeface="Arial"/>
                  </a:rPr>
                  <a:t>Σ</a:t>
                </a:r>
                <a:endParaRPr kumimoji="1" lang="zh-CN" altLang="en-US" sz="16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33" name="直线箭头连接符 32"/>
              <p:cNvCxnSpPr/>
              <p:nvPr/>
            </p:nvCxnSpPr>
            <p:spPr>
              <a:xfrm flipV="1">
                <a:off x="1969824" y="5781276"/>
                <a:ext cx="79157" cy="572914"/>
              </a:xfrm>
              <a:prstGeom prst="straightConnector1">
                <a:avLst/>
              </a:prstGeom>
              <a:ln>
                <a:solidFill>
                  <a:srgbClr val="ED0E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940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9501" y="906474"/>
            <a:ext cx="40183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Ø"/>
            </a:pPr>
            <a:endParaRPr kumimoji="1" lang="en-US" altLang="zh-CN" sz="1600" dirty="0">
              <a:latin typeface="Arial"/>
              <a:cs typeface="Arial"/>
            </a:endParaRPr>
          </a:p>
          <a:p>
            <a:pPr lvl="1"/>
            <a:endParaRPr kumimoji="1" lang="en-US" altLang="zh-CN" sz="1600" dirty="0" smtClean="0">
              <a:latin typeface="Arial"/>
              <a:cs typeface="Arial"/>
            </a:endParaRPr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-1" y="0"/>
            <a:ext cx="9144001" cy="823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>
                <a:solidFill>
                  <a:srgbClr val="FFFFFF"/>
                </a:solidFill>
              </a:rPr>
              <a:t>Challenges: specification of conductance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5944" y="1060823"/>
            <a:ext cx="85821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The goal is to more self-consistently                                          include more physics within the MIT                                           system</a:t>
            </a: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obtain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accurate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                                             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conductance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Ionosphere-thermosphere physics</a:t>
            </a: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CD5B5"/>
                </a:solidFill>
                <a:latin typeface="Arial"/>
                <a:cs typeface="Arial"/>
              </a:rPr>
              <a:t>Empirical </a:t>
            </a:r>
            <a:r>
              <a:rPr kumimoji="1" lang="en-US" altLang="zh-CN" sz="2200" dirty="0" smtClean="0">
                <a:solidFill>
                  <a:srgbClr val="FCD5B5"/>
                </a:solidFill>
                <a:latin typeface="Arial"/>
                <a:cs typeface="Arial"/>
                <a:sym typeface="Wingdings"/>
              </a:rPr>
              <a:t> transport code  3D global model</a:t>
            </a:r>
            <a:endParaRPr kumimoji="1" lang="en-US" altLang="zh-CN" sz="2200" dirty="0">
              <a:solidFill>
                <a:srgbClr val="FCD5B5"/>
              </a:solidFill>
              <a:latin typeface="Arial"/>
              <a:cs typeface="Arial"/>
            </a:endParaRPr>
          </a:p>
          <a:p>
            <a:pPr marL="742950" lvl="2" indent="-285750">
              <a:buFont typeface="Wingdings" charset="2"/>
              <a:buChar char="Ø"/>
            </a:pPr>
            <a:r>
              <a:rPr kumimoji="1" lang="en-US" altLang="zh-CN" sz="2200" dirty="0" err="1" smtClean="0">
                <a:solidFill>
                  <a:srgbClr val="FF6600"/>
                </a:solidFill>
                <a:latin typeface="Arial"/>
                <a:cs typeface="Arial"/>
              </a:rPr>
              <a:t>Magnetospheric</a:t>
            </a: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 precipitation</a:t>
            </a:r>
          </a:p>
          <a:p>
            <a:pPr marL="1200150" lvl="3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CD5B5"/>
                </a:solidFill>
                <a:latin typeface="Arial"/>
                <a:cs typeface="Arial"/>
              </a:rPr>
              <a:t>MHD parameterization </a:t>
            </a:r>
            <a:r>
              <a:rPr kumimoji="1" lang="en-US" altLang="zh-CN" sz="2200" dirty="0" smtClean="0">
                <a:solidFill>
                  <a:srgbClr val="FCD5B5"/>
                </a:solidFill>
                <a:latin typeface="Arial"/>
                <a:cs typeface="Arial"/>
                <a:sym typeface="Wingdings"/>
              </a:rPr>
              <a:t> physics-based kinetic method</a:t>
            </a:r>
            <a:r>
              <a:rPr kumimoji="1" lang="zh-CN" altLang="en-US" sz="2200" dirty="0" smtClean="0">
                <a:solidFill>
                  <a:srgbClr val="FCD5B5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CD5B5"/>
                </a:solidFill>
                <a:latin typeface="Arial"/>
                <a:cs typeface="Arial"/>
                <a:sym typeface="Wingdings"/>
              </a:rPr>
              <a:t>(electrons)</a:t>
            </a:r>
            <a:endParaRPr kumimoji="1" lang="en-US" altLang="zh-CN" sz="2200" dirty="0">
              <a:solidFill>
                <a:srgbClr val="FCD5B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3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9501" y="906474"/>
            <a:ext cx="40183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Ø"/>
            </a:pPr>
            <a:endParaRPr kumimoji="1" lang="en-US" altLang="zh-CN" sz="1600" dirty="0">
              <a:latin typeface="Arial"/>
              <a:cs typeface="Arial"/>
            </a:endParaRPr>
          </a:p>
          <a:p>
            <a:pPr lvl="1"/>
            <a:endParaRPr kumimoji="1" lang="en-US" altLang="zh-CN" sz="1600" dirty="0" smtClean="0">
              <a:latin typeface="Arial"/>
              <a:cs typeface="Arial"/>
            </a:endParaRPr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-1" y="0"/>
            <a:ext cx="9144001" cy="823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>
                <a:solidFill>
                  <a:srgbClr val="FFFFFF"/>
                </a:solidFill>
              </a:rPr>
              <a:t>Challenges: specification of conductance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5099613" y="1107855"/>
            <a:ext cx="4099501" cy="2208735"/>
            <a:chOff x="5070451" y="3968431"/>
            <a:chExt cx="4099501" cy="2208735"/>
          </a:xfrm>
        </p:grpSpPr>
        <p:sp>
          <p:nvSpPr>
            <p:cNvPr id="8" name="文本框 7"/>
            <p:cNvSpPr txBox="1"/>
            <p:nvPr/>
          </p:nvSpPr>
          <p:spPr>
            <a:xfrm>
              <a:off x="6512943" y="4254960"/>
              <a:ext cx="9902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>
                  <a:solidFill>
                    <a:schemeClr val="bg1"/>
                  </a:solidFill>
                  <a:latin typeface="Arial"/>
                  <a:cs typeface="Arial"/>
                </a:rPr>
                <a:t>d</a:t>
              </a:r>
              <a:r>
                <a:rPr kumimoji="1" lang="en-US" altLang="zh-CN" sz="1000" dirty="0" smtClean="0">
                  <a:solidFill>
                    <a:schemeClr val="bg1"/>
                  </a:solidFill>
                  <a:latin typeface="Arial"/>
                  <a:cs typeface="Arial"/>
                </a:rPr>
                <a:t>ensity trough</a:t>
              </a:r>
              <a:endParaRPr kumimoji="1" lang="zh-CN" altLang="en-US" sz="1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/>
            <a:srcRect b="50476"/>
            <a:stretch/>
          </p:blipFill>
          <p:spPr>
            <a:xfrm>
              <a:off x="5070451" y="3968431"/>
              <a:ext cx="2362117" cy="1823274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/>
            <a:srcRect t="49524"/>
            <a:stretch/>
          </p:blipFill>
          <p:spPr>
            <a:xfrm>
              <a:off x="6852366" y="3968432"/>
              <a:ext cx="2317586" cy="1823273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432568" y="5803464"/>
              <a:ext cx="918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FFFF"/>
                  </a:solidFill>
                </a:rPr>
                <a:t>With ET</a:t>
              </a:r>
              <a:endParaRPr kumimoji="1"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644753" y="5807834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FFFF"/>
                  </a:solidFill>
                </a:rPr>
                <a:t>W/O ET</a:t>
              </a:r>
              <a:endParaRPr kumimoji="1"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95946" y="1060823"/>
            <a:ext cx="52425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The goal is to more self-consistently include more physics within the MIT system</a:t>
            </a: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obtain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accurate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conductance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Ionosphere-thermosphere physics</a:t>
            </a: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New: </a:t>
            </a:r>
            <a:r>
              <a:rPr kumimoji="1" lang="en-US" altLang="zh-CN" sz="2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electrojet</a:t>
            </a:r>
            <a:r>
              <a:rPr kumimoji="1" lang="en-US" altLang="zh-CN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 turbulence (ET</a:t>
            </a:r>
            <a:r>
              <a:rPr kumimoji="1" lang="en-US" altLang="zh-CN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)</a:t>
            </a:r>
            <a:endParaRPr kumimoji="1" lang="en-US" altLang="zh-CN" sz="2200" dirty="0">
              <a:solidFill>
                <a:schemeClr val="accent6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marL="742950" lvl="2" indent="-285750">
              <a:buFont typeface="Wingdings" charset="2"/>
              <a:buChar char="Ø"/>
            </a:pPr>
            <a:r>
              <a:rPr kumimoji="1" lang="en-US" altLang="zh-CN" sz="2200" dirty="0" err="1" smtClean="0">
                <a:solidFill>
                  <a:srgbClr val="FF6600"/>
                </a:solidFill>
                <a:latin typeface="Arial"/>
                <a:cs typeface="Arial"/>
              </a:rPr>
              <a:t>Magnetospheric</a:t>
            </a: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 precipitation</a:t>
            </a:r>
          </a:p>
          <a:p>
            <a:pPr marL="742950" lvl="2" indent="-285750">
              <a:buFont typeface="Wingdings" charset="2"/>
              <a:buChar char="Ø"/>
            </a:pPr>
            <a:endParaRPr kumimoji="1" lang="en-US" altLang="zh-CN" sz="22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5123131" y="3476072"/>
            <a:ext cx="4164859" cy="2759917"/>
            <a:chOff x="5123131" y="3476072"/>
            <a:chExt cx="4164859" cy="275991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4"/>
            <a:srcRect t="2956"/>
            <a:stretch/>
          </p:blipFill>
          <p:spPr>
            <a:xfrm>
              <a:off x="5123131" y="3476072"/>
              <a:ext cx="3950114" cy="245214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984537" y="5928212"/>
              <a:ext cx="1947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err="1" smtClean="0">
                  <a:solidFill>
                    <a:srgbClr val="FFFF00"/>
                  </a:solidFill>
                  <a:latin typeface="Arial"/>
                  <a:cs typeface="Arial"/>
                </a:rPr>
                <a:t>Wiltberger</a:t>
              </a:r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 et al.,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2017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907008" y="3503306"/>
              <a:ext cx="1380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zh-CN" dirty="0"/>
                <a:t> </a:t>
              </a:r>
              <a:r>
                <a:rPr kumimoji="1" lang="en-US" altLang="zh-CN" dirty="0" smtClean="0"/>
                <a:t>ET</a:t>
              </a:r>
              <a:r>
                <a:rPr kumimoji="1" lang="zh-CN" altLang="en-US" dirty="0" smtClean="0"/>
                <a:t> </a:t>
              </a:r>
              <a:r>
                <a:rPr kumimoji="1" lang="en-US" altLang="zh-CN" dirty="0" smtClean="0"/>
                <a:t>included</a:t>
              </a:r>
              <a:endParaRPr kumimoji="1" lang="zh-CN" altLang="en-US" dirty="0"/>
            </a:p>
          </p:txBody>
        </p:sp>
        <p:cxnSp>
          <p:nvCxnSpPr>
            <p:cNvPr id="3" name="直线箭头连接符 2"/>
            <p:cNvCxnSpPr/>
            <p:nvPr/>
          </p:nvCxnSpPr>
          <p:spPr>
            <a:xfrm flipH="1">
              <a:off x="7444185" y="3693471"/>
              <a:ext cx="545136" cy="2704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/>
          </p:nvSpPr>
          <p:spPr>
            <a:xfrm>
              <a:off x="5526962" y="5249023"/>
              <a:ext cx="114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6600"/>
                  </a:solidFill>
                </a:rPr>
                <a:t>LFM+RCM</a:t>
              </a:r>
              <a:endParaRPr kumimoji="1" lang="zh-CN" altLang="en-US" dirty="0">
                <a:solidFill>
                  <a:srgbClr val="FF6600"/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550480" y="4231163"/>
              <a:ext cx="6044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000000"/>
                  </a:solidFill>
                </a:rPr>
                <a:t>data</a:t>
              </a:r>
              <a:endParaRPr kumimoji="1" lang="zh-CN" alt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7" name="直线箭头连接符 6"/>
            <p:cNvCxnSpPr/>
            <p:nvPr/>
          </p:nvCxnSpPr>
          <p:spPr>
            <a:xfrm flipV="1">
              <a:off x="5961751" y="3778574"/>
              <a:ext cx="556836" cy="57846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102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图表 15"/>
          <p:cNvGraphicFramePr/>
          <p:nvPr>
            <p:extLst>
              <p:ext uri="{D42A27DB-BD31-4B8C-83A1-F6EECF244321}">
                <p14:modId xmlns:p14="http://schemas.microsoft.com/office/powerpoint/2010/main" val="1082923839"/>
              </p:ext>
            </p:extLst>
          </p:nvPr>
        </p:nvGraphicFramePr>
        <p:xfrm>
          <a:off x="4806309" y="3912317"/>
          <a:ext cx="4257697" cy="2897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矩形 14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277263" y="35912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69501" y="906474"/>
            <a:ext cx="40183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Ø"/>
            </a:pPr>
            <a:endParaRPr kumimoji="1" lang="en-US" altLang="zh-CN" sz="1600" dirty="0">
              <a:latin typeface="Arial"/>
              <a:cs typeface="Arial"/>
            </a:endParaRPr>
          </a:p>
          <a:p>
            <a:pPr lvl="1"/>
            <a:endParaRPr kumimoji="1" lang="en-US" altLang="zh-CN" sz="1600" dirty="0" smtClean="0">
              <a:latin typeface="Arial"/>
              <a:cs typeface="Arial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947" y="1060823"/>
            <a:ext cx="5277862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The goal is to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self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-consistently include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physics within the MIT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obtain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accurate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conductance</a:t>
            </a: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Ionosphere</a:t>
            </a: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-thermosphere </a:t>
            </a: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physics</a:t>
            </a: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CD5B5"/>
                </a:solidFill>
                <a:latin typeface="Arial"/>
                <a:cs typeface="Arial"/>
              </a:rPr>
              <a:t>New: </a:t>
            </a:r>
            <a:r>
              <a:rPr kumimoji="1" lang="en-US" altLang="zh-CN" sz="2200" dirty="0" err="1">
                <a:solidFill>
                  <a:srgbClr val="FCD5B5"/>
                </a:solidFill>
                <a:latin typeface="Arial"/>
                <a:cs typeface="Arial"/>
              </a:rPr>
              <a:t>e</a:t>
            </a:r>
            <a:r>
              <a:rPr kumimoji="1" lang="en-US" altLang="zh-CN" sz="2200" dirty="0" err="1" smtClean="0">
                <a:solidFill>
                  <a:srgbClr val="FCD5B5"/>
                </a:solidFill>
                <a:latin typeface="Arial"/>
                <a:cs typeface="Arial"/>
              </a:rPr>
              <a:t>lectrojet</a:t>
            </a:r>
            <a:r>
              <a:rPr kumimoji="1" lang="en-US" altLang="zh-CN" sz="2200" dirty="0" smtClean="0">
                <a:solidFill>
                  <a:srgbClr val="FCD5B5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>
                <a:solidFill>
                  <a:srgbClr val="FCD5B5"/>
                </a:solidFill>
                <a:latin typeface="Arial"/>
                <a:cs typeface="Arial"/>
              </a:rPr>
              <a:t>turbulence (ET)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err="1">
                <a:solidFill>
                  <a:srgbClr val="FF6600"/>
                </a:solidFill>
                <a:latin typeface="Arial"/>
                <a:cs typeface="Arial"/>
              </a:rPr>
              <a:t>Magnetospheric</a:t>
            </a: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 precipitation</a:t>
            </a: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CD5B5"/>
                </a:solidFill>
                <a:latin typeface="Arial"/>
                <a:cs typeface="Arial"/>
              </a:rPr>
              <a:t>New: ion precipitation</a:t>
            </a:r>
          </a:p>
          <a:p>
            <a:pPr marL="1200150" lvl="2" indent="-285750">
              <a:buFont typeface="Wingdings" charset="2"/>
              <a:buChar char="Ø"/>
            </a:pPr>
            <a:endParaRPr kumimoji="1" lang="en-US" altLang="zh-CN" sz="2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endParaRPr kumimoji="1" lang="en-US" altLang="zh-CN" sz="2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ther related physics too!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Gap region physics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Parallel electric field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mr-IN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kumimoji="1" lang="en-US" altLang="zh-CN" sz="22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aphicFrame>
        <p:nvGraphicFramePr>
          <p:cNvPr id="13" name="图表 12"/>
          <p:cNvGraphicFramePr/>
          <p:nvPr>
            <p:extLst>
              <p:ext uri="{D42A27DB-BD31-4B8C-83A1-F6EECF244321}">
                <p14:modId xmlns:p14="http://schemas.microsoft.com/office/powerpoint/2010/main" val="245656977"/>
              </p:ext>
            </p:extLst>
          </p:nvPr>
        </p:nvGraphicFramePr>
        <p:xfrm>
          <a:off x="5106769" y="894198"/>
          <a:ext cx="5143008" cy="3260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985489" y="6348082"/>
            <a:ext cx="1528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Yang et al., 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2017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69210" y="934174"/>
            <a:ext cx="1142711" cy="11141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kumimoji="1" lang="en-US" altLang="zh-CN" sz="1200" dirty="0" smtClean="0">
                <a:latin typeface="Arial"/>
                <a:cs typeface="Arial"/>
              </a:rPr>
              <a:t>Ion</a:t>
            </a:r>
          </a:p>
          <a:p>
            <a:pPr>
              <a:lnSpc>
                <a:spcPct val="140000"/>
              </a:lnSpc>
            </a:pPr>
            <a:r>
              <a:rPr kumimoji="1" lang="en-US" altLang="zh-CN" sz="1200" dirty="0" smtClean="0">
                <a:latin typeface="Arial"/>
                <a:cs typeface="Arial"/>
              </a:rPr>
              <a:t>Electron</a:t>
            </a:r>
          </a:p>
          <a:p>
            <a:pPr>
              <a:lnSpc>
                <a:spcPct val="140000"/>
              </a:lnSpc>
            </a:pPr>
            <a:r>
              <a:rPr kumimoji="1" lang="en-US" altLang="zh-CN" sz="1200" dirty="0" smtClean="0">
                <a:latin typeface="Arial"/>
                <a:cs typeface="Arial"/>
              </a:rPr>
              <a:t>Ion trend</a:t>
            </a:r>
          </a:p>
          <a:p>
            <a:pPr>
              <a:lnSpc>
                <a:spcPct val="140000"/>
              </a:lnSpc>
            </a:pPr>
            <a:r>
              <a:rPr kumimoji="1" lang="en-US" altLang="zh-CN" sz="1200" dirty="0" smtClean="0">
                <a:latin typeface="Arial"/>
                <a:cs typeface="Arial"/>
              </a:rPr>
              <a:t>Electron trend</a:t>
            </a:r>
            <a:endParaRPr kumimoji="1" lang="zh-CN" altLang="en-US" sz="1200" dirty="0">
              <a:latin typeface="Arial"/>
              <a:cs typeface="Arial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43471" y="4128827"/>
            <a:ext cx="186757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 sz="10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Ion </a:t>
            </a:r>
            <a:r>
              <a:rPr lang="en-US" altLang="zh-CN" sz="1400" dirty="0">
                <a:solidFill>
                  <a:srgbClr val="FFFF00"/>
                </a:solidFill>
                <a:latin typeface="Arial"/>
                <a:cs typeface="Arial"/>
              </a:rPr>
              <a:t>Contribution to</a:t>
            </a:r>
            <a:r>
              <a:rPr lang="en-US" altLang="zh-CN" sz="1400" dirty="0">
                <a:solidFill>
                  <a:srgbClr val="FFFF00"/>
                </a:solidFill>
              </a:rPr>
              <a:t> </a:t>
            </a:r>
          </a:p>
          <a:p>
            <a:pPr algn="ctr">
              <a:defRPr sz="10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the Pederson</a:t>
            </a:r>
            <a:r>
              <a:rPr lang="zh-CN" altLang="en-US" sz="1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Conductance</a:t>
            </a:r>
            <a:endParaRPr kumimoji="1" lang="zh-CN" altLang="en-US" sz="1400" dirty="0">
              <a:solidFill>
                <a:srgbClr val="FFFF00"/>
              </a:solidFill>
            </a:endParaRPr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-1" y="0"/>
            <a:ext cx="9144001" cy="823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zh-CN" sz="3600" dirty="0">
                <a:solidFill>
                  <a:srgbClr val="FFFFFF"/>
                </a:solidFill>
              </a:rPr>
              <a:t>Challenges: specification of conductance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15871" y="4829736"/>
            <a:ext cx="750814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~ 30%</a:t>
            </a:r>
            <a:endParaRPr kumimoji="1" lang="zh-CN" alt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0" grpId="0"/>
      <p:bldGraphic spid="13" grpId="0">
        <p:bldAsOne/>
      </p:bldGraphic>
      <p:bldP spid="4" grpId="0"/>
      <p:bldP spid="6" grpId="0" animBg="1"/>
      <p:bldP spid="7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43320-Cluster5_figure2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87" y="841886"/>
            <a:ext cx="2960801" cy="222060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14909"/>
          </a:xfrm>
        </p:spPr>
        <p:txBody>
          <a:bodyPr>
            <a:normAutofit/>
          </a:bodyPr>
          <a:lstStyle/>
          <a:p>
            <a:r>
              <a:rPr kumimoji="1" lang="en-US" altLang="zh-CN" sz="4000" dirty="0" smtClean="0">
                <a:solidFill>
                  <a:srgbClr val="FFFFFF"/>
                </a:solidFill>
              </a:rPr>
              <a:t>Challenges:</a:t>
            </a:r>
            <a:r>
              <a:rPr kumimoji="1" lang="zh-CN" altLang="en-US" sz="40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4000" dirty="0" smtClean="0">
                <a:solidFill>
                  <a:srgbClr val="FFFFFF"/>
                </a:solidFill>
              </a:rPr>
              <a:t>Impact of “gap” region physics</a:t>
            </a:r>
            <a:endParaRPr kumimoji="1" lang="zh-CN" altLang="en-US" sz="4000" dirty="0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593" y="896791"/>
            <a:ext cx="637247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US" altLang="zh-CN" sz="2100" dirty="0" err="1" smtClean="0">
                <a:solidFill>
                  <a:srgbClr val="FFFF00"/>
                </a:solidFill>
                <a:latin typeface="Arial"/>
                <a:cs typeface="Arial"/>
              </a:rPr>
              <a:t>Ionoshperic</a:t>
            </a:r>
            <a:r>
              <a:rPr kumimoji="1" lang="en-US" altLang="zh-CN" sz="2100" dirty="0" smtClean="0">
                <a:solidFill>
                  <a:srgbClr val="FFFF00"/>
                </a:solidFill>
                <a:latin typeface="Arial"/>
                <a:cs typeface="Arial"/>
              </a:rPr>
              <a:t> outflow -- bring in more complexity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A rich variety of physics exist in this region: acceleration, dissipation, outflow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With O</a:t>
            </a:r>
            <a:r>
              <a:rPr kumimoji="1" lang="en-US" altLang="zh-CN" sz="2100" baseline="30000" dirty="0" smtClean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 outflow, impacts include:</a:t>
            </a:r>
          </a:p>
          <a:p>
            <a:pPr lvl="1"/>
            <a:endParaRPr kumimoji="1" lang="en-US" altLang="zh-CN" sz="2100" dirty="0" smtClean="0">
              <a:latin typeface="Arial"/>
              <a:cs typeface="Arial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1648" y="2357790"/>
            <a:ext cx="50577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Magnetic reconnection rate reduced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Kelvin-Helmholtz instability triggered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Ring current energy density enhanced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100" dirty="0" err="1" smtClean="0">
                <a:solidFill>
                  <a:srgbClr val="FFFFFF"/>
                </a:solidFill>
                <a:latin typeface="Arial"/>
                <a:cs typeface="Arial"/>
              </a:rPr>
              <a:t>Sawteeth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 oscillation induced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Tail dynamics altered 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and many more</a:t>
            </a:r>
            <a:r>
              <a:rPr kumimoji="1" lang="is-I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kumimoji="1" lang="zh-CN" altLang="en-US" sz="2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6772274" y="873275"/>
            <a:ext cx="2607924" cy="2391489"/>
            <a:chOff x="6819310" y="696905"/>
            <a:chExt cx="2607924" cy="239148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9310" y="696905"/>
              <a:ext cx="2542624" cy="213030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555851" y="2780617"/>
              <a:ext cx="17597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Yu &amp; Ridley,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2013a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cxnSp>
          <p:nvCxnSpPr>
            <p:cNvPr id="22" name="直线连接符 21"/>
            <p:cNvCxnSpPr/>
            <p:nvPr/>
          </p:nvCxnSpPr>
          <p:spPr>
            <a:xfrm>
              <a:off x="7720113" y="749859"/>
              <a:ext cx="12636" cy="1718646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7973960" y="749859"/>
              <a:ext cx="14532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008000"/>
                  </a:solidFill>
                  <a:latin typeface="Arial"/>
                  <a:cs typeface="Arial"/>
                </a:rPr>
                <a:t>o</a:t>
              </a:r>
              <a:r>
                <a:rPr kumimoji="1" lang="en-US" altLang="zh-CN" sz="1200" dirty="0" smtClean="0">
                  <a:solidFill>
                    <a:srgbClr val="008000"/>
                  </a:solidFill>
                  <a:latin typeface="Arial"/>
                  <a:cs typeface="Arial"/>
                </a:rPr>
                <a:t>utflow starts</a:t>
              </a:r>
              <a:endParaRPr kumimoji="1" lang="zh-CN" altLang="en-US" sz="1200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cxnSp>
          <p:nvCxnSpPr>
            <p:cNvPr id="25" name="直线箭头连接符 24"/>
            <p:cNvCxnSpPr/>
            <p:nvPr/>
          </p:nvCxnSpPr>
          <p:spPr>
            <a:xfrm flipH="1">
              <a:off x="7713973" y="880727"/>
              <a:ext cx="341180" cy="15263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 40"/>
          <p:cNvGrpSpPr/>
          <p:nvPr/>
        </p:nvGrpSpPr>
        <p:grpSpPr>
          <a:xfrm>
            <a:off x="105880" y="4580213"/>
            <a:ext cx="2911023" cy="2271090"/>
            <a:chOff x="292299" y="4599548"/>
            <a:chExt cx="2911023" cy="2271090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299" y="4599548"/>
              <a:ext cx="2911023" cy="2029708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627163" y="6562861"/>
              <a:ext cx="16320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Zhang et al.,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2016 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" name="组 6"/>
          <p:cNvGrpSpPr/>
          <p:nvPr/>
        </p:nvGrpSpPr>
        <p:grpSpPr>
          <a:xfrm>
            <a:off x="5200600" y="2048736"/>
            <a:ext cx="4075513" cy="2201719"/>
            <a:chOff x="5235877" y="2048736"/>
            <a:chExt cx="4075513" cy="220171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/>
            <a:srcRect l="3358" r="3092"/>
            <a:stretch/>
          </p:blipFill>
          <p:spPr>
            <a:xfrm>
              <a:off x="5235877" y="2048736"/>
              <a:ext cx="2428088" cy="220171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551653" y="3689892"/>
              <a:ext cx="17597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Yu &amp; Ridley,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2013b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531583" y="2102211"/>
              <a:ext cx="2066416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 smtClean="0">
                  <a:solidFill>
                    <a:srgbClr val="008000"/>
                  </a:solidFill>
                  <a:latin typeface="Arial"/>
                  <a:cs typeface="Arial"/>
                </a:rPr>
                <a:t>With a large outflow density</a:t>
              </a:r>
              <a:endParaRPr kumimoji="1" lang="zh-CN" altLang="en-US" sz="1200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6" name="组 15"/>
          <p:cNvGrpSpPr/>
          <p:nvPr/>
        </p:nvGrpSpPr>
        <p:grpSpPr>
          <a:xfrm>
            <a:off x="5911613" y="3991605"/>
            <a:ext cx="3155096" cy="2445275"/>
            <a:chOff x="5911613" y="3991605"/>
            <a:chExt cx="3155096" cy="2445275"/>
          </a:xfrm>
        </p:grpSpPr>
        <p:sp>
          <p:nvSpPr>
            <p:cNvPr id="15" name="文本框 14"/>
            <p:cNvSpPr txBox="1"/>
            <p:nvPr/>
          </p:nvSpPr>
          <p:spPr>
            <a:xfrm>
              <a:off x="7350191" y="6129103"/>
              <a:ext cx="1716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Welling et al.,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2015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11613" y="3991605"/>
              <a:ext cx="2939716" cy="2200690"/>
            </a:xfrm>
            <a:prstGeom prst="rect">
              <a:avLst/>
            </a:prstGeom>
          </p:spPr>
        </p:pic>
        <p:grpSp>
          <p:nvGrpSpPr>
            <p:cNvPr id="8" name="组 7"/>
            <p:cNvGrpSpPr/>
            <p:nvPr/>
          </p:nvGrpSpPr>
          <p:grpSpPr>
            <a:xfrm>
              <a:off x="6267823" y="4522929"/>
              <a:ext cx="2609238" cy="481775"/>
              <a:chOff x="6267823" y="4522929"/>
              <a:chExt cx="2609238" cy="481775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6267823" y="4543039"/>
                <a:ext cx="13457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i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Ring current energy density</a:t>
                </a:r>
                <a:endParaRPr kumimoji="1" lang="zh-CN" alt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7866823" y="4692438"/>
                <a:ext cx="1010238" cy="276999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O</a:t>
                </a:r>
                <a:r>
                  <a:rPr kumimoji="1" lang="en-US" altLang="zh-CN" sz="1200" baseline="30000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+</a:t>
                </a:r>
                <a:r>
                  <a:rPr kumimoji="1" lang="en-US" altLang="zh-CN" sz="1200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 included</a:t>
                </a:r>
                <a:endParaRPr kumimoji="1" lang="zh-CN" altLang="en-US" sz="1200" dirty="0">
                  <a:solidFill>
                    <a:srgbClr val="008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0" name="直线箭头连接符 19"/>
              <p:cNvCxnSpPr/>
              <p:nvPr/>
            </p:nvCxnSpPr>
            <p:spPr>
              <a:xfrm flipH="1" flipV="1">
                <a:off x="7946820" y="4522929"/>
                <a:ext cx="261630" cy="221509"/>
              </a:xfrm>
              <a:prstGeom prst="straightConnector1">
                <a:avLst/>
              </a:prstGeom>
              <a:ln w="19050" cmpd="sng"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 18"/>
          <p:cNvGrpSpPr/>
          <p:nvPr/>
        </p:nvGrpSpPr>
        <p:grpSpPr>
          <a:xfrm>
            <a:off x="2935750" y="4498269"/>
            <a:ext cx="5046347" cy="2162404"/>
            <a:chOff x="2947509" y="4709913"/>
            <a:chExt cx="5046347" cy="2162404"/>
          </a:xfrm>
        </p:grpSpPr>
        <p:sp>
          <p:nvSpPr>
            <p:cNvPr id="13" name="文本框 12"/>
            <p:cNvSpPr txBox="1"/>
            <p:nvPr/>
          </p:nvSpPr>
          <p:spPr>
            <a:xfrm>
              <a:off x="6157676" y="6564539"/>
              <a:ext cx="18361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Bramble et al.,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2011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8"/>
            <a:srcRect b="1739"/>
            <a:stretch/>
          </p:blipFill>
          <p:spPr>
            <a:xfrm>
              <a:off x="2947509" y="4709913"/>
              <a:ext cx="3263450" cy="2162404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-270454" y="59967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3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078"/>
          </a:xfrm>
        </p:spPr>
        <p:txBody>
          <a:bodyPr>
            <a:normAutofit/>
          </a:bodyPr>
          <a:lstStyle/>
          <a:p>
            <a:r>
              <a:rPr kumimoji="1" lang="en-US" altLang="zh-CN" sz="4000" dirty="0" smtClean="0">
                <a:solidFill>
                  <a:srgbClr val="FFFFFF"/>
                </a:solidFill>
              </a:rPr>
              <a:t>Challenges:</a:t>
            </a:r>
            <a:r>
              <a:rPr kumimoji="1" lang="zh-CN" altLang="en-US" sz="40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4000" dirty="0" smtClean="0">
                <a:solidFill>
                  <a:srgbClr val="FFFFFF"/>
                </a:solidFill>
              </a:rPr>
              <a:t>Impact of parallel electric field</a:t>
            </a:r>
            <a:endParaRPr kumimoji="1" lang="zh-CN" altLang="en-US" sz="4000" dirty="0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2680" y="906474"/>
            <a:ext cx="640525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00"/>
                </a:solidFill>
                <a:latin typeface="Arial"/>
                <a:cs typeface="Arial"/>
              </a:rPr>
              <a:t>Parallel electric field</a:t>
            </a:r>
            <a:r>
              <a:rPr kumimoji="1" lang="en-US" altLang="zh-CN" sz="21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kumimoji="1" lang="en-US" altLang="zh-CN" sz="2100" dirty="0" smtClean="0">
                <a:solidFill>
                  <a:srgbClr val="FFFF00"/>
                </a:solidFill>
                <a:latin typeface="Arial"/>
                <a:cs typeface="Arial"/>
              </a:rPr>
              <a:t>-- </a:t>
            </a:r>
            <a:r>
              <a:rPr kumimoji="1" lang="mr-IN" altLang="zh-CN" sz="2100" dirty="0" smtClean="0">
                <a:solidFill>
                  <a:srgbClr val="FFFF00"/>
                </a:solidFill>
                <a:latin typeface="Arial"/>
                <a:cs typeface="Arial"/>
              </a:rPr>
              <a:t>been </a:t>
            </a:r>
            <a:r>
              <a:rPr kumimoji="1" lang="en-US" altLang="zh-CN" sz="2100" dirty="0" smtClean="0">
                <a:solidFill>
                  <a:srgbClr val="FFFF00"/>
                </a:solidFill>
                <a:latin typeface="Arial"/>
                <a:cs typeface="Arial"/>
              </a:rPr>
              <a:t>ignored in coupled models</a:t>
            </a:r>
            <a:endParaRPr kumimoji="1" lang="en-US" altLang="zh-CN" sz="2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Largest in regions with upward FACs; </a:t>
            </a:r>
            <a:r>
              <a:rPr kumimoji="1" lang="en-US" altLang="zh-CN" sz="2100" dirty="0" err="1" smtClean="0">
                <a:solidFill>
                  <a:srgbClr val="FFFFFF"/>
                </a:solidFill>
                <a:latin typeface="Arial"/>
                <a:cs typeface="Arial"/>
              </a:rPr>
              <a:t>Ambipolar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, nonlinear process; Below a few Re; Dissipative </a:t>
            </a:r>
            <a:r>
              <a:rPr kumimoji="1" lang="en-US" altLang="zh-CN" sz="2100" dirty="0" err="1" smtClean="0">
                <a:solidFill>
                  <a:srgbClr val="FFFFFF"/>
                </a:solidFill>
                <a:latin typeface="Arial"/>
                <a:cs typeface="Arial"/>
              </a:rPr>
              <a:t>collisionless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 effect</a:t>
            </a:r>
            <a:endParaRPr kumimoji="1" lang="en-US" altLang="zh-CN" sz="21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With potential drop included, </a:t>
            </a:r>
            <a:r>
              <a:rPr kumimoji="1" lang="en-US" altLang="zh-CN" sz="2100" dirty="0" smtClean="0">
                <a:solidFill>
                  <a:srgbClr val="FF6600"/>
                </a:solidFill>
                <a:latin typeface="Arial"/>
                <a:cs typeface="Arial"/>
              </a:rPr>
              <a:t>for the first time</a:t>
            </a: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, in global LFM simulations</a:t>
            </a: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CPCP is lowered</a:t>
            </a: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Exhaust velocity is enhanced</a:t>
            </a:r>
          </a:p>
          <a:p>
            <a:pPr marL="1200150" lvl="2" indent="-285750">
              <a:buFont typeface="Wingdings" charset="2"/>
              <a:buChar char="Ø"/>
            </a:pPr>
            <a:r>
              <a:rPr kumimoji="1" lang="en-US" altLang="zh-CN" sz="2100" dirty="0" smtClean="0">
                <a:solidFill>
                  <a:srgbClr val="FFFFFF"/>
                </a:solidFill>
                <a:latin typeface="Arial"/>
                <a:cs typeface="Arial"/>
              </a:rPr>
              <a:t>Tail X-line closer to Earth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97" y="4392765"/>
            <a:ext cx="3800082" cy="22214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35578" y="6578920"/>
            <a:ext cx="1934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Xi, </a:t>
            </a:r>
            <a:r>
              <a:rPr kumimoji="1" lang="en-US" altLang="zh-CN" sz="1400" i="1" dirty="0" err="1" smtClean="0">
                <a:solidFill>
                  <a:srgbClr val="FFFF00"/>
                </a:solidFill>
                <a:latin typeface="Arial"/>
                <a:cs typeface="Arial"/>
              </a:rPr>
              <a:t>Lotko</a:t>
            </a:r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, et al., 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2016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10" name="图片 9" descr="414724a-f1.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0" y="811320"/>
            <a:ext cx="2523750" cy="2944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3933"/>
          <a:stretch/>
        </p:blipFill>
        <p:spPr>
          <a:xfrm>
            <a:off x="4967254" y="3075876"/>
            <a:ext cx="3305991" cy="3704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675584" y="4856159"/>
            <a:ext cx="94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With</a:t>
            </a:r>
            <a:r>
              <a:rPr kumimoji="1" lang="zh-CN" altLang="en-US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E</a:t>
            </a:r>
            <a:r>
              <a:rPr kumimoji="1" lang="en-US" altLang="zh-CN" baseline="-25000" dirty="0" smtClean="0">
                <a:solidFill>
                  <a:srgbClr val="000000"/>
                </a:solidFill>
              </a:rPr>
              <a:t>||</a:t>
            </a:r>
            <a:endParaRPr kumimoji="1" lang="zh-CN" altLang="en-US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5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3078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Summary part 2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23309" y="1004863"/>
            <a:ext cx="7190320" cy="4980087"/>
          </a:xfrm>
        </p:spPr>
        <p:txBody>
          <a:bodyPr>
            <a:noAutofit/>
          </a:bodyPr>
          <a:lstStyle/>
          <a:p>
            <a:pPr marL="0" lvl="1" indent="0" algn="ctr">
              <a:buNone/>
            </a:pP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Challenges in improving the conductance and </a:t>
            </a:r>
          </a:p>
          <a:p>
            <a:pPr marL="0" lvl="1" indent="0" algn="ctr">
              <a:buNone/>
            </a:pPr>
            <a:r>
              <a:rPr kumimoji="1" lang="en-US" altLang="zh-CN" sz="2200" dirty="0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modeling the MI system:</a:t>
            </a:r>
          </a:p>
          <a:p>
            <a:pPr marL="342900" lvl="1" indent="-342900">
              <a:buFont typeface="Wingdings" charset="2"/>
              <a:buChar char="Ø"/>
            </a:pPr>
            <a:endParaRPr kumimoji="1" lang="en-US" altLang="zh-CN" sz="2200" dirty="0">
              <a:solidFill>
                <a:srgbClr val="FFFF00"/>
              </a:solidFill>
              <a:latin typeface="Arial"/>
              <a:cs typeface="Arial"/>
              <a:sym typeface="Wingdings"/>
            </a:endParaRPr>
          </a:p>
          <a:p>
            <a:pPr marL="342900" lvl="1" indent="-342900">
              <a:buFont typeface="Wingdings" charset="2"/>
              <a:buChar char="Ø"/>
            </a:pPr>
            <a:endParaRPr kumimoji="1" lang="en-US" altLang="zh-CN" sz="2200" dirty="0" smtClean="0">
              <a:solidFill>
                <a:srgbClr val="FFFF00"/>
              </a:solidFill>
              <a:latin typeface="Arial"/>
              <a:cs typeface="Arial"/>
              <a:sym typeface="Wingdings"/>
            </a:endParaRPr>
          </a:p>
          <a:p>
            <a:pPr marL="342900" lvl="1" indent="-342900">
              <a:buFont typeface="Wingdings" charset="2"/>
              <a:buChar char="Ø"/>
            </a:pPr>
            <a:endParaRPr kumimoji="1" lang="en-US" altLang="zh-CN" sz="2200" dirty="0" smtClean="0">
              <a:latin typeface="Arial"/>
              <a:cs typeface="Arial"/>
            </a:endParaRPr>
          </a:p>
          <a:p>
            <a:pPr marL="342900" lvl="1" indent="-342900">
              <a:buFont typeface="Wingdings" charset="2"/>
              <a:buChar char="Ø"/>
            </a:pPr>
            <a:endParaRPr kumimoji="1" lang="en-US" altLang="zh-CN" sz="2200" dirty="0" smtClean="0">
              <a:latin typeface="Arial"/>
              <a:cs typeface="Arial"/>
              <a:sym typeface="Wingdings"/>
            </a:endParaRPr>
          </a:p>
          <a:p>
            <a:pPr marL="342900" lvl="1" indent="-342900">
              <a:buFont typeface="Wingdings" charset="2"/>
              <a:buChar char="Ø"/>
            </a:pPr>
            <a:endParaRPr kumimoji="1" lang="en-US" altLang="zh-CN" sz="2200" dirty="0" smtClean="0">
              <a:latin typeface="Arial"/>
              <a:cs typeface="Arial"/>
              <a:sym typeface="Wingdings"/>
            </a:endParaRPr>
          </a:p>
          <a:p>
            <a:pPr marL="342900" lvl="1" indent="-342900">
              <a:buFont typeface="Wingdings" charset="2"/>
              <a:buChar char="Ø"/>
            </a:pPr>
            <a:endParaRPr kumimoji="1" lang="en-US" altLang="zh-CN" sz="2200" dirty="0">
              <a:latin typeface="Arial"/>
              <a:cs typeface="Arial"/>
              <a:sym typeface="Wingdings"/>
            </a:endParaRPr>
          </a:p>
          <a:p>
            <a:pPr marL="0" lvl="1" indent="0">
              <a:buNone/>
            </a:pPr>
            <a:endParaRPr kumimoji="1" lang="en-US" altLang="zh-CN" sz="2200" dirty="0">
              <a:latin typeface="Arial"/>
              <a:cs typeface="Arial"/>
              <a:sym typeface="Wingdings"/>
            </a:endParaRPr>
          </a:p>
          <a:p>
            <a:pPr marL="0" lvl="1" indent="0">
              <a:buNone/>
            </a:pPr>
            <a:endParaRPr kumimoji="1" lang="en-US" altLang="zh-CN" sz="2200" dirty="0" smtClean="0">
              <a:solidFill>
                <a:srgbClr val="FFFF00"/>
              </a:solidFill>
              <a:latin typeface="Arial"/>
              <a:cs typeface="Arial"/>
              <a:sym typeface="Wingdings"/>
            </a:endParaRPr>
          </a:p>
          <a:p>
            <a:pPr marL="0" lvl="1" indent="0">
              <a:buNone/>
            </a:pPr>
            <a:r>
              <a:rPr kumimoji="1" lang="en-US" altLang="zh-CN" sz="2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  <a:sym typeface="Wingdings"/>
              </a:rPr>
              <a:t>	</a:t>
            </a:r>
            <a:r>
              <a:rPr kumimoji="1" lang="en-US" altLang="zh-CN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  <a:sym typeface="Wingdings"/>
              </a:rPr>
              <a:t>		</a:t>
            </a:r>
          </a:p>
          <a:p>
            <a:pPr marL="0" lvl="1" indent="0">
              <a:buNone/>
            </a:pPr>
            <a:r>
              <a:rPr kumimoji="1" lang="en-US" altLang="zh-CN" sz="2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  <a:sym typeface="Wingdings"/>
              </a:rPr>
              <a:t>	</a:t>
            </a:r>
            <a:r>
              <a:rPr kumimoji="1" lang="en-US" altLang="zh-CN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  <a:sym typeface="Wingdings"/>
              </a:rPr>
              <a:t>		And </a:t>
            </a:r>
            <a:r>
              <a:rPr kumimoji="1" lang="en-US" altLang="zh-CN" sz="2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  <a:sym typeface="Wingdings"/>
              </a:rPr>
              <a:t>many other aspects </a:t>
            </a:r>
            <a:r>
              <a:rPr kumimoji="1" lang="is-IS" altLang="zh-CN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  <a:sym typeface="Wingdings"/>
              </a:rPr>
              <a:t>…</a:t>
            </a:r>
            <a:endParaRPr kumimoji="1" lang="en-US" altLang="zh-CN" sz="2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  <a:sym typeface="Wingdings"/>
            </a:endParaRPr>
          </a:p>
          <a:p>
            <a:pPr marL="342900" lvl="1" indent="-342900">
              <a:buFont typeface="Wingdings" charset="2"/>
              <a:buChar char="Ø"/>
            </a:pPr>
            <a:endParaRPr kumimoji="1" lang="en-US" altLang="zh-CN" sz="2200" dirty="0" smtClean="0">
              <a:latin typeface="Arial"/>
              <a:cs typeface="Arial"/>
            </a:endParaRPr>
          </a:p>
          <a:p>
            <a:pPr marL="0" lvl="1" indent="0">
              <a:buNone/>
            </a:pPr>
            <a:endParaRPr kumimoji="1" lang="en-US" altLang="zh-CN" sz="2200" dirty="0">
              <a:latin typeface="Arial"/>
              <a:cs typeface="Arial"/>
              <a:sym typeface="Wingdings"/>
            </a:endParaRPr>
          </a:p>
          <a:p>
            <a:endParaRPr kumimoji="1" lang="zh-CN" altLang="en-US" sz="2200" dirty="0"/>
          </a:p>
        </p:txBody>
      </p:sp>
      <p:grpSp>
        <p:nvGrpSpPr>
          <p:cNvPr id="26" name="组 25"/>
          <p:cNvGrpSpPr/>
          <p:nvPr/>
        </p:nvGrpSpPr>
        <p:grpSpPr>
          <a:xfrm>
            <a:off x="175624" y="2015342"/>
            <a:ext cx="8654536" cy="3037508"/>
            <a:chOff x="424784" y="2072858"/>
            <a:chExt cx="8127667" cy="2442004"/>
          </a:xfrm>
        </p:grpSpPr>
        <p:sp>
          <p:nvSpPr>
            <p:cNvPr id="4" name="圆角矩形 3"/>
            <p:cNvSpPr/>
            <p:nvPr/>
          </p:nvSpPr>
          <p:spPr>
            <a:xfrm>
              <a:off x="1886761" y="2072858"/>
              <a:ext cx="2792640" cy="44229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rgbClr val="000000"/>
                  </a:solidFill>
                </a:rPr>
                <a:t>A thin current sheet layer</a:t>
              </a:r>
              <a:endParaRPr kumimoji="1"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495211" y="2079177"/>
              <a:ext cx="3057240" cy="44229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rgbClr val="000000"/>
                  </a:solidFill>
                </a:rPr>
                <a:t>3D ionosphere/thermosphere</a:t>
              </a:r>
              <a:endParaRPr kumimoji="1"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6" name="右箭头 5"/>
            <p:cNvSpPr/>
            <p:nvPr/>
          </p:nvSpPr>
          <p:spPr>
            <a:xfrm>
              <a:off x="4768619" y="2180275"/>
              <a:ext cx="688683" cy="227468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886761" y="2667557"/>
              <a:ext cx="2792640" cy="442299"/>
            </a:xfrm>
            <a:prstGeom prst="roundRec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rgbClr val="000000"/>
                  </a:solidFill>
                </a:rPr>
                <a:t>Empty “gap” region</a:t>
              </a:r>
              <a:endParaRPr kumimoji="1"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495211" y="2673876"/>
              <a:ext cx="3057240" cy="44229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rgbClr val="000000"/>
                  </a:solidFill>
                </a:rPr>
                <a:t>A rich variety of physics</a:t>
              </a:r>
              <a:endParaRPr kumimoji="1"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右箭头 9"/>
            <p:cNvSpPr/>
            <p:nvPr/>
          </p:nvSpPr>
          <p:spPr>
            <a:xfrm>
              <a:off x="4768619" y="2774974"/>
              <a:ext cx="688683" cy="227468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886761" y="3267817"/>
              <a:ext cx="2792640" cy="44229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rgbClr val="000000"/>
                  </a:solidFill>
                </a:rPr>
                <a:t>Equipotential B field lines</a:t>
              </a:r>
              <a:endParaRPr kumimoji="1"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495211" y="3267817"/>
              <a:ext cx="3057240" cy="44229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rgbClr val="000000"/>
                  </a:solidFill>
                </a:rPr>
                <a:t>P</a:t>
              </a:r>
              <a:r>
                <a:rPr kumimoji="1" lang="en-US" altLang="zh-CN" dirty="0" smtClean="0">
                  <a:solidFill>
                    <a:srgbClr val="000000"/>
                  </a:solidFill>
                </a:rPr>
                <a:t>arallel E field</a:t>
              </a:r>
              <a:endParaRPr kumimoji="1"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右箭头 12"/>
            <p:cNvSpPr/>
            <p:nvPr/>
          </p:nvSpPr>
          <p:spPr>
            <a:xfrm>
              <a:off x="4768619" y="3400510"/>
              <a:ext cx="688683" cy="227468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886761" y="3871841"/>
              <a:ext cx="2792640" cy="44229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rgbClr val="000000"/>
                  </a:solidFill>
                </a:rPr>
                <a:t>Inner magnetosphere</a:t>
              </a:r>
              <a:endParaRPr kumimoji="1"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5495211" y="3872971"/>
              <a:ext cx="3057240" cy="44229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rgbClr val="000000"/>
                  </a:solidFill>
                </a:rPr>
                <a:t>Microphysics wave-particle interactions</a:t>
              </a:r>
              <a:endParaRPr kumimoji="1"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右箭头 15"/>
            <p:cNvSpPr/>
            <p:nvPr/>
          </p:nvSpPr>
          <p:spPr>
            <a:xfrm>
              <a:off x="4768619" y="3981820"/>
              <a:ext cx="688683" cy="227468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57200" y="2072861"/>
              <a:ext cx="1257958" cy="29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chemeClr val="bg1"/>
                  </a:solidFill>
                  <a:latin typeface="Arial"/>
                  <a:cs typeface="Arial"/>
                </a:rPr>
                <a:t>low altitude</a:t>
              </a:r>
              <a:endParaRPr kumimoji="1" lang="zh-CN" alt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cxnSp>
          <p:nvCxnSpPr>
            <p:cNvPr id="19" name="直线箭头连接符 18"/>
            <p:cNvCxnSpPr>
              <a:stCxn id="17" idx="2"/>
            </p:cNvCxnSpPr>
            <p:nvPr/>
          </p:nvCxnSpPr>
          <p:spPr>
            <a:xfrm>
              <a:off x="1086179" y="2369785"/>
              <a:ext cx="40773" cy="1839503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424784" y="4217938"/>
              <a:ext cx="1342532" cy="29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FFFFFF"/>
                  </a:solidFill>
                  <a:latin typeface="Arial"/>
                  <a:cs typeface="Arial"/>
                </a:rPr>
                <a:t>h</a:t>
              </a:r>
              <a:r>
                <a:rPr kumimoji="1" lang="en-US" altLang="zh-CN" dirty="0" smtClean="0">
                  <a:solidFill>
                    <a:srgbClr val="FFFFFF"/>
                  </a:solidFill>
                  <a:latin typeface="Arial"/>
                  <a:cs typeface="Arial"/>
                </a:rPr>
                <a:t>igh</a:t>
              </a:r>
              <a:r>
                <a:rPr kumimoji="1" lang="en-US" altLang="zh-CN" dirty="0" smtClean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  <a:latin typeface="Arial"/>
                  <a:cs typeface="Arial"/>
                </a:rPr>
                <a:t>altitude</a:t>
              </a:r>
              <a:endParaRPr kumimoji="1" lang="zh-CN" altLang="en-US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-505632" y="46797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48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3078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Summary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03011"/>
            <a:ext cx="8461786" cy="5769742"/>
          </a:xfrm>
        </p:spPr>
        <p:txBody>
          <a:bodyPr>
            <a:normAutofit/>
          </a:bodyPr>
          <a:lstStyle/>
          <a:p>
            <a:pPr marL="342900" lvl="1" indent="-34290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Magnetosphere-ionosphere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system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is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a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fully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coupled,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complicated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,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dynamic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system,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which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requires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a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self-consistent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treatment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in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the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models.</a:t>
            </a:r>
          </a:p>
          <a:p>
            <a:pPr marL="342900" lvl="1" indent="-342900">
              <a:buFont typeface="Wingdings" charset="2"/>
              <a:buChar char="Ø"/>
            </a:pPr>
            <a:endParaRPr kumimoji="1" lang="en-US" altLang="zh-CN" sz="2200" dirty="0" smtClean="0">
              <a:solidFill>
                <a:srgbClr val="FFFFFF"/>
              </a:solidFill>
              <a:latin typeface="Arial"/>
              <a:cs typeface="Arial"/>
              <a:sym typeface="Wingdings"/>
            </a:endParaRPr>
          </a:p>
          <a:p>
            <a:pPr marL="342900" lvl="1" indent="-34290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Great progresses have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been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achieved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in the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modeling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and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understanding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of the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MI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coupled</a:t>
            </a:r>
            <a:r>
              <a:rPr kumimoji="1" lang="zh-CN" altLang="en-US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system in various areas.</a:t>
            </a:r>
          </a:p>
          <a:p>
            <a:pPr marL="742950" lvl="2" indent="-342900">
              <a:buFont typeface="Wingdings" charset="2"/>
              <a:buChar char="Ø"/>
            </a:pPr>
            <a:r>
              <a:rPr kumimoji="1" lang="en-US" altLang="zh-CN" sz="18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Dayside-magnetosphere-ionosphere</a:t>
            </a:r>
          </a:p>
          <a:p>
            <a:pPr marL="742950" lvl="2" indent="-342900">
              <a:buFont typeface="Wingdings" charset="2"/>
              <a:buChar char="Ø"/>
            </a:pPr>
            <a:r>
              <a:rPr kumimoji="1" lang="en-US" altLang="zh-CN" sz="1800" dirty="0" err="1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Magnetotail</a:t>
            </a:r>
            <a:r>
              <a:rPr kumimoji="1" lang="en-US" altLang="zh-CN" sz="18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-ionosphere</a:t>
            </a:r>
          </a:p>
          <a:p>
            <a:pPr marL="742950" lvl="2" indent="-342900">
              <a:buFont typeface="Wingdings" charset="2"/>
              <a:buChar char="Ø"/>
            </a:pPr>
            <a:r>
              <a:rPr kumimoji="1" lang="en-US" altLang="zh-CN" sz="18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Inner magnetosphere-ionosphere</a:t>
            </a:r>
          </a:p>
          <a:p>
            <a:pPr marL="742950" lvl="2" indent="-342900">
              <a:buFont typeface="Wingdings" charset="2"/>
              <a:buChar char="Ø"/>
            </a:pPr>
            <a:endParaRPr kumimoji="1" lang="en-US" altLang="zh-CN" sz="1800" dirty="0">
              <a:solidFill>
                <a:srgbClr val="FFFFFF"/>
              </a:solidFill>
              <a:latin typeface="Arial"/>
              <a:cs typeface="Arial"/>
              <a:sym typeface="Wingdings"/>
            </a:endParaRPr>
          </a:p>
          <a:p>
            <a:pPr marL="342900" lvl="1" indent="-34290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To fulfill the link of self-consistency within the models is a big challenge. It’s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not a small, short-term project, but a community-wide, long-term project! </a:t>
            </a:r>
            <a:endParaRPr kumimoji="1" lang="en-US" altLang="zh-CN" sz="2200" dirty="0" smtClean="0">
              <a:solidFill>
                <a:srgbClr val="FFFFFF"/>
              </a:solidFill>
              <a:latin typeface="Arial"/>
              <a:cs typeface="Arial"/>
              <a:sym typeface="Wingdings"/>
            </a:endParaRPr>
          </a:p>
          <a:p>
            <a:pPr marL="742950" lvl="2" indent="-342900">
              <a:buFont typeface="Wingdings" charset="2"/>
              <a:buChar char="Ø"/>
            </a:pPr>
            <a:r>
              <a:rPr kumimoji="1" lang="en-US" altLang="zh-CN" sz="18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3D ionosphere-thermosphere model</a:t>
            </a:r>
          </a:p>
          <a:p>
            <a:pPr marL="742950" lvl="2" indent="-342900">
              <a:buFont typeface="Wingdings" charset="2"/>
              <a:buChar char="Ø"/>
            </a:pPr>
            <a:r>
              <a:rPr kumimoji="1" lang="en-US" altLang="zh-CN" sz="18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“Gap” region physics</a:t>
            </a:r>
          </a:p>
          <a:p>
            <a:pPr marL="742950" lvl="2" indent="-342900">
              <a:buFont typeface="Wingdings" charset="2"/>
              <a:buChar char="Ø"/>
            </a:pPr>
            <a:r>
              <a:rPr kumimoji="1" lang="en-US" altLang="zh-CN" sz="1800" dirty="0" err="1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Magnetospheric</a:t>
            </a:r>
            <a:r>
              <a:rPr kumimoji="1" lang="en-US" altLang="zh-CN" sz="18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physics</a:t>
            </a:r>
            <a:endParaRPr kumimoji="1" lang="en-US" altLang="zh-CN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28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22"/>
          <a:stretch/>
        </p:blipFill>
        <p:spPr>
          <a:xfrm>
            <a:off x="622769" y="1472994"/>
            <a:ext cx="3962207" cy="360101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60336"/>
            <a:ext cx="9144000" cy="906474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Large-scale currents</a:t>
            </a:r>
            <a:br>
              <a:rPr kumimoji="1" lang="en-US" altLang="zh-CN" dirty="0" smtClean="0">
                <a:solidFill>
                  <a:srgbClr val="FFFFFF"/>
                </a:solidFill>
              </a:rPr>
            </a:br>
            <a:endParaRPr kumimoji="1" lang="zh-CN" altLang="en-US" sz="3200" dirty="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23147" y="5074012"/>
            <a:ext cx="156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McPherron</a:t>
            </a:r>
            <a:r>
              <a:rPr kumimoji="1" lang="en-US" altLang="zh-CN" sz="1400" i="1" dirty="0">
                <a:solidFill>
                  <a:srgbClr val="FFFF00"/>
                </a:solidFill>
                <a:latin typeface="Arial"/>
                <a:cs typeface="Arial"/>
              </a:rPr>
              <a:t>,</a:t>
            </a:r>
            <a:r>
              <a:rPr kumimoji="1" lang="en-US" altLang="zh-CN" sz="1400" dirty="0" smtClean="0">
                <a:solidFill>
                  <a:srgbClr val="FFFF00"/>
                </a:solidFill>
                <a:latin typeface="Arial"/>
                <a:cs typeface="Arial"/>
              </a:rPr>
              <a:t>1991</a:t>
            </a:r>
            <a:endParaRPr kumimoji="1" lang="zh-CN" alt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2769" y="5274374"/>
            <a:ext cx="35317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Magnetopause current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Ring current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Region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1/2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FACs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err="1" smtClean="0">
                <a:solidFill>
                  <a:srgbClr val="FFFFFF"/>
                </a:solidFill>
                <a:latin typeface="Arial"/>
                <a:cs typeface="Arial"/>
              </a:rPr>
              <a:t>Substorm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 current wedge</a:t>
            </a:r>
            <a:endParaRPr kumimoji="1" lang="zh-CN" altLang="en-US" sz="2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556282" y="5274374"/>
            <a:ext cx="30870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Region 1 FACs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Region 2 FACs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Connecting with </a:t>
            </a:r>
            <a:r>
              <a:rPr kumimoji="1" lang="en-US" altLang="zh-CN" sz="2200" dirty="0" err="1" smtClean="0">
                <a:solidFill>
                  <a:srgbClr val="FFFFFF"/>
                </a:solidFill>
                <a:latin typeface="Arial"/>
                <a:cs typeface="Arial"/>
              </a:rPr>
              <a:t>ionospheric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 currents</a:t>
            </a:r>
            <a:endParaRPr kumimoji="1" lang="zh-CN" altLang="en-US" sz="2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7" name="内容占位符 5" descr="Schematic-of-combined-FACs-and-ionospheric-current-system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-429"/>
          <a:stretch/>
        </p:blipFill>
        <p:spPr>
          <a:xfrm>
            <a:off x="4685653" y="1475853"/>
            <a:ext cx="4325434" cy="359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D0061938367BA77F1A2777340DC_0899472B_4C4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494"/>
            <a:ext cx="9144000" cy="183650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1540234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800" dirty="0" smtClean="0">
                <a:solidFill>
                  <a:srgbClr val="FFFF00"/>
                </a:solidFill>
                <a:latin typeface="Comic Sans MS"/>
                <a:cs typeface="Comic Sans MS"/>
              </a:rPr>
              <a:t>Thank you! </a:t>
            </a:r>
            <a:endParaRPr kumimoji="1" lang="zh-CN" altLang="en-US" sz="5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1766653" y="4015330"/>
            <a:ext cx="5559131" cy="802866"/>
            <a:chOff x="2601533" y="5908410"/>
            <a:chExt cx="5559131" cy="802866"/>
          </a:xfrm>
        </p:grpSpPr>
        <p:sp>
          <p:nvSpPr>
            <p:cNvPr id="12" name="文本框 11"/>
            <p:cNvSpPr txBox="1"/>
            <p:nvPr/>
          </p:nvSpPr>
          <p:spPr>
            <a:xfrm>
              <a:off x="3514206" y="6058952"/>
              <a:ext cx="4646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 smtClean="0">
                  <a:solidFill>
                    <a:srgbClr val="FFFFFF"/>
                  </a:solidFill>
                  <a:latin typeface="Arial"/>
                  <a:cs typeface="Arial"/>
                </a:rPr>
                <a:t>Beihang University</a:t>
              </a:r>
              <a:endParaRPr kumimoji="1" lang="zh-CN" altLang="en-US" sz="3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13" name="Picture 11" descr="x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533" y="5908410"/>
              <a:ext cx="804133" cy="802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本框 1"/>
          <p:cNvSpPr txBox="1"/>
          <p:nvPr/>
        </p:nvSpPr>
        <p:spPr>
          <a:xfrm>
            <a:off x="3043461" y="3039606"/>
            <a:ext cx="3055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Yiqun Yu</a:t>
            </a:r>
          </a:p>
          <a:p>
            <a:pPr algn="ctr"/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yiqunyu17@gmail.com</a:t>
            </a:r>
            <a:endParaRPr kumimoji="1" lang="zh-CN" altLang="en-US" sz="2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26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3078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References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6421" y="844769"/>
            <a:ext cx="8333693" cy="544027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kumimoji="1" lang="en-US" altLang="zh-CN" sz="1000" i="1" dirty="0" smtClean="0">
                <a:solidFill>
                  <a:srgbClr val="FFFFFF"/>
                </a:solidFill>
              </a:rPr>
              <a:t>Araki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T.: A Physical Model of the Geomagnetic Sudden Com-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mencement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in: Solar Wind Sources of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Magnetospheric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 Ultra- Low-Frequency Waves, edited by: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Engebretson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M. J.,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Takahashi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K., and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Scholer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M., p. 183,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1994</a:t>
            </a:r>
          </a:p>
          <a:p>
            <a:pPr>
              <a:buFont typeface="+mj-lt"/>
              <a:buAutoNum type="arabicPeriod"/>
            </a:pPr>
            <a:r>
              <a:rPr lang="en-US" altLang="zh-CN" sz="1000" dirty="0" err="1">
                <a:solidFill>
                  <a:srgbClr val="FFFFFF"/>
                </a:solidFill>
              </a:rPr>
              <a:t>Birn</a:t>
            </a:r>
            <a:r>
              <a:rPr lang="en-US" altLang="zh-CN" sz="1000" dirty="0">
                <a:solidFill>
                  <a:srgbClr val="FFFFFF"/>
                </a:solidFill>
              </a:rPr>
              <a:t>, J., R. Nakamura, E. V. </a:t>
            </a:r>
            <a:r>
              <a:rPr lang="en-US" altLang="zh-CN" sz="1000" dirty="0" err="1">
                <a:solidFill>
                  <a:srgbClr val="FFFFFF"/>
                </a:solidFill>
              </a:rPr>
              <a:t>Panov</a:t>
            </a:r>
            <a:r>
              <a:rPr lang="en-US" altLang="zh-CN" sz="1000" dirty="0">
                <a:solidFill>
                  <a:srgbClr val="FFFFFF"/>
                </a:solidFill>
              </a:rPr>
              <a:t>, and M. </a:t>
            </a:r>
            <a:r>
              <a:rPr lang="en-US" altLang="zh-CN" sz="1000" dirty="0" err="1">
                <a:solidFill>
                  <a:srgbClr val="FFFFFF"/>
                </a:solidFill>
              </a:rPr>
              <a:t>Hesse</a:t>
            </a:r>
            <a:r>
              <a:rPr lang="en-US" altLang="zh-CN" sz="1000" dirty="0">
                <a:solidFill>
                  <a:srgbClr val="FFFFFF"/>
                </a:solidFill>
              </a:rPr>
              <a:t> (2011), </a:t>
            </a:r>
            <a:r>
              <a:rPr lang="en-US" altLang="zh-CN" sz="1000" dirty="0" err="1">
                <a:solidFill>
                  <a:srgbClr val="FFFFFF"/>
                </a:solidFill>
              </a:rPr>
              <a:t>Bursty</a:t>
            </a:r>
            <a:r>
              <a:rPr lang="en-US" altLang="zh-CN" sz="1000" dirty="0">
                <a:solidFill>
                  <a:srgbClr val="FFFFFF"/>
                </a:solidFill>
              </a:rPr>
              <a:t> bulk flows and </a:t>
            </a:r>
            <a:r>
              <a:rPr lang="en-US" altLang="zh-CN" sz="1000" dirty="0" err="1">
                <a:solidFill>
                  <a:srgbClr val="FFFFFF"/>
                </a:solidFill>
              </a:rPr>
              <a:t>dipolarization</a:t>
            </a:r>
            <a:r>
              <a:rPr lang="en-US" altLang="zh-CN" sz="1000" dirty="0">
                <a:solidFill>
                  <a:srgbClr val="FFFFFF"/>
                </a:solidFill>
              </a:rPr>
              <a:t> in MHD simulations of </a:t>
            </a:r>
            <a:r>
              <a:rPr lang="en-US" altLang="zh-CN" sz="1000" dirty="0" err="1">
                <a:solidFill>
                  <a:srgbClr val="FFFFFF"/>
                </a:solidFill>
              </a:rPr>
              <a:t>magnetotail</a:t>
            </a:r>
            <a:r>
              <a:rPr lang="en-US" altLang="zh-CN" sz="1000" dirty="0">
                <a:solidFill>
                  <a:srgbClr val="FFFFFF"/>
                </a:solidFill>
              </a:rPr>
              <a:t> reconnection, J. </a:t>
            </a:r>
            <a:r>
              <a:rPr lang="en-US" altLang="zh-CN" sz="1000" dirty="0" err="1">
                <a:solidFill>
                  <a:srgbClr val="FFFFFF"/>
                </a:solidFill>
              </a:rPr>
              <a:t>Geophys</a:t>
            </a:r>
            <a:r>
              <a:rPr lang="en-US" altLang="zh-CN" sz="1000" dirty="0">
                <a:solidFill>
                  <a:srgbClr val="FFFFFF"/>
                </a:solidFill>
              </a:rPr>
              <a:t>. Res., 116, A01210, doi:10.1029/2010JA016083.1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altLang="zh-CN" sz="1000" dirty="0" err="1">
                <a:solidFill>
                  <a:srgbClr val="FFFFFF"/>
                </a:solidFill>
              </a:rPr>
              <a:t>Birn</a:t>
            </a:r>
            <a:r>
              <a:rPr lang="en-US" altLang="zh-CN" sz="1000" dirty="0">
                <a:solidFill>
                  <a:srgbClr val="FFFFFF"/>
                </a:solidFill>
              </a:rPr>
              <a:t>, J., </a:t>
            </a:r>
            <a:r>
              <a:rPr lang="en-US" altLang="zh-CN" sz="1000" dirty="0" err="1">
                <a:solidFill>
                  <a:srgbClr val="FFFFFF"/>
                </a:solidFill>
              </a:rPr>
              <a:t>andM</a:t>
            </a:r>
            <a:r>
              <a:rPr lang="en-US" altLang="zh-CN" sz="1000" dirty="0">
                <a:solidFill>
                  <a:srgbClr val="FFFFFF"/>
                </a:solidFill>
              </a:rPr>
              <a:t>. </a:t>
            </a:r>
            <a:r>
              <a:rPr lang="en-US" altLang="zh-CN" sz="1000" dirty="0" err="1">
                <a:solidFill>
                  <a:srgbClr val="FFFFFF"/>
                </a:solidFill>
              </a:rPr>
              <a:t>Hesse</a:t>
            </a:r>
            <a:r>
              <a:rPr lang="en-US" altLang="zh-CN" sz="1000" dirty="0">
                <a:solidFill>
                  <a:srgbClr val="FFFFFF"/>
                </a:solidFill>
              </a:rPr>
              <a:t> (2013), The </a:t>
            </a:r>
            <a:r>
              <a:rPr lang="en-US" altLang="zh-CN" sz="1000" dirty="0" err="1">
                <a:solidFill>
                  <a:srgbClr val="FFFFFF"/>
                </a:solidFill>
              </a:rPr>
              <a:t>substorm</a:t>
            </a:r>
            <a:r>
              <a:rPr lang="en-US" altLang="zh-CN" sz="1000" dirty="0">
                <a:solidFill>
                  <a:srgbClr val="FFFFFF"/>
                </a:solidFill>
              </a:rPr>
              <a:t> current wedge in MHD simulations, J. </a:t>
            </a:r>
            <a:r>
              <a:rPr lang="en-US" altLang="zh-CN" sz="1000" dirty="0" err="1">
                <a:solidFill>
                  <a:srgbClr val="FFFFFF"/>
                </a:solidFill>
              </a:rPr>
              <a:t>Geophys</a:t>
            </a:r>
            <a:r>
              <a:rPr lang="en-US" altLang="zh-CN" sz="1000" dirty="0">
                <a:solidFill>
                  <a:srgbClr val="FFFFFF"/>
                </a:solidFill>
              </a:rPr>
              <a:t>. Res. Space Physics, 118, 3364–3376, doi:10.1002/jgra.50187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>
              <a:buFont typeface="+mj-lt"/>
              <a:buAutoNum type="arabicPeriod"/>
            </a:pPr>
            <a:r>
              <a:rPr kumimoji="1" lang="en-US" altLang="zh-CN" sz="1000" i="1" dirty="0" smtClean="0">
                <a:solidFill>
                  <a:srgbClr val="FFFFFF"/>
                </a:solidFill>
              </a:rPr>
              <a:t>Brambles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O. J., W.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Lotko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B. Zhang, M.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Wiltberger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J. Lyon, and R. J.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Strangeway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 (2011), Magnetosphere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Sawtooth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 Oscillations Induced by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Ionospheric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 Outflow, Sci.,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332, 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doi:10.1126/science.1202869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.</a:t>
            </a:r>
          </a:p>
          <a:p>
            <a:pPr>
              <a:buFont typeface="+mj-lt"/>
              <a:buAutoNum type="arabicPeriod"/>
            </a:pPr>
            <a:r>
              <a:rPr kumimoji="1" lang="en-US" altLang="zh-CN" sz="1000" i="1" dirty="0" err="1" smtClean="0">
                <a:solidFill>
                  <a:srgbClr val="FFFFFF"/>
                </a:solidFill>
              </a:rPr>
              <a:t>Engebretson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et al.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(1999)</a:t>
            </a:r>
            <a:r>
              <a:rPr lang="en-US" altLang="zh-CN" sz="1000" dirty="0">
                <a:solidFill>
                  <a:srgbClr val="FFFFFF"/>
                </a:solidFill>
              </a:rPr>
              <a:t> A multipoint determination of the propagation velocity of a sudden commencement across the polar </a:t>
            </a:r>
            <a:r>
              <a:rPr lang="en-US" altLang="zh-CN" sz="1000" dirty="0" smtClean="0">
                <a:solidFill>
                  <a:srgbClr val="FFFFFF"/>
                </a:solidFill>
              </a:rPr>
              <a:t>ionosphere,</a:t>
            </a:r>
            <a:r>
              <a:rPr lang="en-US" altLang="zh-CN" sz="1000" dirty="0">
                <a:solidFill>
                  <a:srgbClr val="FFFFFF"/>
                </a:solidFill>
              </a:rPr>
              <a:t> J. </a:t>
            </a:r>
            <a:r>
              <a:rPr lang="en-US" altLang="zh-CN" sz="1000" dirty="0" err="1">
                <a:solidFill>
                  <a:srgbClr val="FFFFFF"/>
                </a:solidFill>
              </a:rPr>
              <a:t>Geophys</a:t>
            </a:r>
            <a:r>
              <a:rPr lang="en-US" altLang="zh-CN" sz="1000" dirty="0">
                <a:solidFill>
                  <a:srgbClr val="FFFFFF"/>
                </a:solidFill>
              </a:rPr>
              <a:t>. Res. Space Physics, </a:t>
            </a:r>
            <a:r>
              <a:rPr lang="en-US" altLang="zh-CN" sz="1000" dirty="0" smtClean="0">
                <a:solidFill>
                  <a:srgbClr val="FFFFFF"/>
                </a:solidFill>
              </a:rPr>
              <a:t>104, </a:t>
            </a:r>
            <a:r>
              <a:rPr lang="uk-UA" altLang="zh-CN" sz="1000" dirty="0">
                <a:solidFill>
                  <a:srgbClr val="FFFFFF"/>
                </a:solidFill>
              </a:rPr>
              <a:t>433-451</a:t>
            </a:r>
            <a:r>
              <a:rPr lang="en-US" altLang="zh-CN" sz="1000" dirty="0" smtClean="0">
                <a:solidFill>
                  <a:srgbClr val="FFFFFF"/>
                </a:solidFill>
              </a:rPr>
              <a:t>, </a:t>
            </a:r>
            <a:r>
              <a:rPr lang="en-US" altLang="zh-CN" sz="1000" dirty="0" err="1">
                <a:solidFill>
                  <a:srgbClr val="FFFFFF"/>
                </a:solidFill>
              </a:rPr>
              <a:t>doi</a:t>
            </a:r>
            <a:r>
              <a:rPr lang="en-US" altLang="zh-CN" sz="1000" dirty="0" smtClean="0">
                <a:solidFill>
                  <a:srgbClr val="FFFFFF"/>
                </a:solidFill>
              </a:rPr>
              <a:t>:</a:t>
            </a:r>
            <a:r>
              <a:rPr lang="fi-FI" altLang="zh-CN" sz="1000" dirty="0">
                <a:solidFill>
                  <a:srgbClr val="FFFFFF"/>
                </a:solidFill>
              </a:rPr>
              <a:t>10.1029/</a:t>
            </a:r>
            <a:r>
              <a:rPr lang="fi-FI" altLang="zh-CN" sz="1000" dirty="0" smtClean="0">
                <a:solidFill>
                  <a:srgbClr val="FFFFFF"/>
                </a:solidFill>
              </a:rPr>
              <a:t>1999JA900237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  <a:endParaRPr kumimoji="1" lang="en-US" altLang="zh-CN" sz="1000" i="1" dirty="0" smtClean="0">
              <a:solidFill>
                <a:srgbClr val="FFFFFF"/>
              </a:solidFill>
            </a:endParaRPr>
          </a:p>
          <a:p>
            <a:pPr lvl="0">
              <a:buFont typeface="+mj-lt"/>
              <a:buAutoNum type="arabicPeriod"/>
            </a:pPr>
            <a:r>
              <a:rPr kumimoji="1" lang="en-US" altLang="zh-CN" sz="1000" i="1" dirty="0">
                <a:solidFill>
                  <a:srgbClr val="FFFFFF"/>
                </a:solidFill>
              </a:rPr>
              <a:t>C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hen,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M.,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(2016)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Efforts</a:t>
            </a:r>
            <a:r>
              <a:rPr kumimoji="1" lang="zh-CN" altLang="en-US" sz="1000" i="1" dirty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to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improve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modeling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of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err="1" smtClean="0">
                <a:solidFill>
                  <a:srgbClr val="FFFFFF"/>
                </a:solidFill>
              </a:rPr>
              <a:t>ionospheric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zh-CN" altLang="zh-CN" sz="1000" i="1" dirty="0" smtClean="0">
                <a:solidFill>
                  <a:srgbClr val="FFFFFF"/>
                </a:solidFill>
              </a:rPr>
              <a:t>c</a:t>
            </a:r>
            <a:r>
              <a:rPr kumimoji="1" lang="en-US" altLang="zh-CN" sz="1000" i="1" dirty="0" err="1" smtClean="0">
                <a:solidFill>
                  <a:srgbClr val="FFFFFF"/>
                </a:solidFill>
              </a:rPr>
              <a:t>onductance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and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inner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err="1" smtClean="0">
                <a:solidFill>
                  <a:srgbClr val="FFFFFF"/>
                </a:solidFill>
              </a:rPr>
              <a:t>magnetospheric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electric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fields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the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Rice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zh-CN" altLang="zh-CN" sz="1000" i="1" dirty="0" smtClean="0">
                <a:solidFill>
                  <a:srgbClr val="FFFFFF"/>
                </a:solidFill>
              </a:rPr>
              <a:t>C</a:t>
            </a:r>
            <a:r>
              <a:rPr kumimoji="1" lang="en-US" altLang="zh-CN" sz="1000" i="1" dirty="0" err="1" smtClean="0">
                <a:solidFill>
                  <a:srgbClr val="FFFFFF"/>
                </a:solidFill>
              </a:rPr>
              <a:t>onvection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Model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zh-CN" altLang="zh-CN" sz="1000" i="1" dirty="0" smtClean="0">
                <a:solidFill>
                  <a:srgbClr val="FFFFFF"/>
                </a:solidFill>
              </a:rPr>
              <a:t>E</a:t>
            </a:r>
            <a:r>
              <a:rPr kumimoji="1" lang="en-US" altLang="zh-CN" sz="1000" i="1" dirty="0" err="1" smtClean="0">
                <a:solidFill>
                  <a:srgbClr val="FFFFFF"/>
                </a:solidFill>
              </a:rPr>
              <a:t>quilibrium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(RCM-E),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presentation in the Metrics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and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Validation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FG/Conductance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challenge,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mini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GEM,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2016</a:t>
            </a:r>
            <a:endParaRPr kumimoji="1" lang="en-US" altLang="zh-CN" sz="1000" i="1" dirty="0">
              <a:solidFill>
                <a:srgbClr val="FFFFFF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US" altLang="zh-CN" sz="1000" dirty="0">
                <a:solidFill>
                  <a:srgbClr val="FFFFFF"/>
                </a:solidFill>
              </a:rPr>
              <a:t>Foster, J. C., and W. J. Burke (2002), SAPS: A new categorization for sub-</a:t>
            </a:r>
            <a:r>
              <a:rPr lang="en-US" altLang="zh-CN" sz="1000" dirty="0" err="1">
                <a:solidFill>
                  <a:srgbClr val="FFFFFF"/>
                </a:solidFill>
              </a:rPr>
              <a:t>auroral</a:t>
            </a:r>
            <a:r>
              <a:rPr lang="en-US" altLang="zh-CN" sz="1000" dirty="0">
                <a:solidFill>
                  <a:srgbClr val="FFFFFF"/>
                </a:solidFill>
              </a:rPr>
              <a:t> electric fields, Eos Trans. AGU, 83(36), 393–394, doi:10.1029/2002EO000289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kumimoji="1" lang="en-US" altLang="zh-CN" sz="1000" i="1" dirty="0">
                <a:solidFill>
                  <a:srgbClr val="FFFFFF"/>
                </a:solidFill>
              </a:rPr>
              <a:t>Fujita, S., H.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Yamagishi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K. T. Murata, M. Den, and T. Tanaka (2012), A numerical simulation of a negative solar wind impulse: Revisited, J.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Geophys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. Res., 117, A09219, doi:10.1029/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2012JA017526.</a:t>
            </a:r>
          </a:p>
          <a:p>
            <a:pPr>
              <a:buFont typeface="+mj-lt"/>
              <a:buAutoNum type="arabicPeriod"/>
            </a:pPr>
            <a:r>
              <a:rPr kumimoji="1" lang="zh-CN" altLang="zh-CN" sz="1000" i="1" dirty="0" smtClean="0">
                <a:solidFill>
                  <a:srgbClr val="FFFFFF"/>
                </a:solidFill>
              </a:rPr>
              <a:t>H</a:t>
            </a:r>
            <a:r>
              <a:rPr kumimoji="1" lang="en-US" altLang="zh-CN" sz="1000" i="1" dirty="0" err="1" smtClean="0">
                <a:solidFill>
                  <a:srgbClr val="FFFFFF"/>
                </a:solidFill>
              </a:rPr>
              <a:t>artinger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,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M,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et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al.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(2017),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Associating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ground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magnetometer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observations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with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current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or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voltage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generators,</a:t>
            </a:r>
            <a:r>
              <a:rPr kumimoji="1"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lang="en-US" altLang="zh-CN" sz="1000" i="1" dirty="0">
                <a:solidFill>
                  <a:srgbClr val="FFFFFF"/>
                </a:solidFill>
              </a:rPr>
              <a:t>J. </a:t>
            </a:r>
            <a:r>
              <a:rPr lang="en-US" altLang="zh-CN" sz="1000" i="1" dirty="0" err="1">
                <a:solidFill>
                  <a:srgbClr val="FFFFFF"/>
                </a:solidFill>
              </a:rPr>
              <a:t>Geophy</a:t>
            </a:r>
            <a:r>
              <a:rPr lang="en-US" altLang="zh-CN" sz="1000" i="1" dirty="0">
                <a:solidFill>
                  <a:srgbClr val="FFFFFF"/>
                </a:solidFill>
              </a:rPr>
              <a:t>. Res</a:t>
            </a:r>
            <a:r>
              <a:rPr lang="en-US" altLang="zh-CN" sz="1000" i="1" dirty="0" smtClean="0">
                <a:solidFill>
                  <a:srgbClr val="FFFFFF"/>
                </a:solidFill>
              </a:rPr>
              <a:t>.</a:t>
            </a:r>
            <a:r>
              <a:rPr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doi:10.1029/2017JA024140.</a:t>
            </a:r>
          </a:p>
          <a:p>
            <a:pPr lvl="0">
              <a:buFont typeface="+mj-lt"/>
              <a:buAutoNum type="arabicPeriod"/>
            </a:pPr>
            <a:r>
              <a:rPr lang="en-US" altLang="zh-CN" sz="1000" dirty="0" smtClean="0">
                <a:solidFill>
                  <a:srgbClr val="FFFFFF"/>
                </a:solidFill>
              </a:rPr>
              <a:t>L</a:t>
            </a:r>
            <a:r>
              <a:rPr lang="en-US" altLang="zh-CN" sz="1000" dirty="0">
                <a:solidFill>
                  <a:srgbClr val="FFFFFF"/>
                </a:solidFill>
              </a:rPr>
              <a:t>. </a:t>
            </a:r>
            <a:r>
              <a:rPr lang="en-US" altLang="zh-CN" sz="1000" dirty="0" err="1" smtClean="0">
                <a:solidFill>
                  <a:srgbClr val="FFFFFF"/>
                </a:solidFill>
              </a:rPr>
              <a:t>Kepko</a:t>
            </a:r>
            <a:r>
              <a:rPr lang="en-US" altLang="zh-CN" sz="1000" dirty="0" smtClean="0">
                <a:solidFill>
                  <a:srgbClr val="FFFFFF"/>
                </a:solidFill>
              </a:rPr>
              <a:t>, R.L</a:t>
            </a:r>
            <a:r>
              <a:rPr lang="en-US" altLang="zh-CN" sz="1000" dirty="0">
                <a:solidFill>
                  <a:srgbClr val="FFFFFF"/>
                </a:solidFill>
              </a:rPr>
              <a:t>. </a:t>
            </a:r>
            <a:r>
              <a:rPr lang="en-US" altLang="zh-CN" sz="1000" dirty="0" err="1" smtClean="0">
                <a:solidFill>
                  <a:srgbClr val="FFFFFF"/>
                </a:solidFill>
              </a:rPr>
              <a:t>McPherron</a:t>
            </a:r>
            <a:r>
              <a:rPr lang="en-US" altLang="zh-CN" sz="1000" dirty="0" smtClean="0">
                <a:solidFill>
                  <a:srgbClr val="FFFFFF"/>
                </a:solidFill>
              </a:rPr>
              <a:t>, </a:t>
            </a:r>
            <a:r>
              <a:rPr lang="en-US" altLang="zh-CN" sz="1000" dirty="0">
                <a:solidFill>
                  <a:srgbClr val="FFFFFF"/>
                </a:solidFill>
              </a:rPr>
              <a:t>O. </a:t>
            </a:r>
            <a:r>
              <a:rPr lang="en-US" altLang="zh-CN" sz="1000" dirty="0" err="1" smtClean="0">
                <a:solidFill>
                  <a:srgbClr val="FFFFFF"/>
                </a:solidFill>
              </a:rPr>
              <a:t>Amm</a:t>
            </a:r>
            <a:r>
              <a:rPr lang="en-US" altLang="zh-CN" sz="1000" dirty="0" smtClean="0">
                <a:solidFill>
                  <a:srgbClr val="FFFFFF"/>
                </a:solidFill>
              </a:rPr>
              <a:t>,  </a:t>
            </a:r>
            <a:r>
              <a:rPr lang="en-US" altLang="zh-CN" sz="1000" dirty="0">
                <a:solidFill>
                  <a:srgbClr val="FFFFFF"/>
                </a:solidFill>
              </a:rPr>
              <a:t>S. </a:t>
            </a:r>
            <a:r>
              <a:rPr lang="en-US" altLang="zh-CN" sz="1000" dirty="0" err="1" smtClean="0">
                <a:solidFill>
                  <a:srgbClr val="FFFFFF"/>
                </a:solidFill>
              </a:rPr>
              <a:t>Apatenkov</a:t>
            </a:r>
            <a:r>
              <a:rPr lang="en-US" altLang="zh-CN" sz="1000" dirty="0" smtClean="0">
                <a:solidFill>
                  <a:srgbClr val="FFFFFF"/>
                </a:solidFill>
              </a:rPr>
              <a:t>, </a:t>
            </a:r>
            <a:r>
              <a:rPr lang="en-US" altLang="zh-CN" sz="1000" dirty="0">
                <a:solidFill>
                  <a:srgbClr val="FFFFFF"/>
                </a:solidFill>
              </a:rPr>
              <a:t>W. </a:t>
            </a:r>
            <a:r>
              <a:rPr lang="en-US" altLang="zh-CN" sz="1000" dirty="0" err="1">
                <a:solidFill>
                  <a:srgbClr val="FFFFFF"/>
                </a:solidFill>
              </a:rPr>
              <a:t>Baumjohann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</a:rPr>
              <a:t> </a:t>
            </a:r>
            <a:r>
              <a:rPr lang="en-US" altLang="zh-CN" sz="1000" dirty="0">
                <a:solidFill>
                  <a:srgbClr val="FFFFFF"/>
                </a:solidFill>
              </a:rPr>
              <a:t>J. </a:t>
            </a:r>
            <a:r>
              <a:rPr lang="en-US" altLang="zh-CN" sz="1000" dirty="0" err="1" smtClean="0">
                <a:solidFill>
                  <a:srgbClr val="FFFFFF"/>
                </a:solidFill>
              </a:rPr>
              <a:t>Birn</a:t>
            </a:r>
            <a:r>
              <a:rPr lang="en-US" altLang="zh-CN" sz="1000" dirty="0" smtClean="0">
                <a:solidFill>
                  <a:srgbClr val="FFFFFF"/>
                </a:solidFill>
              </a:rPr>
              <a:t>, M</a:t>
            </a:r>
            <a:r>
              <a:rPr lang="en-US" altLang="zh-CN" sz="1000" dirty="0">
                <a:solidFill>
                  <a:srgbClr val="FFFFFF"/>
                </a:solidFill>
              </a:rPr>
              <a:t>. </a:t>
            </a:r>
            <a:r>
              <a:rPr lang="en-US" altLang="zh-CN" sz="1000" dirty="0" smtClean="0">
                <a:solidFill>
                  <a:srgbClr val="FFFFFF"/>
                </a:solidFill>
              </a:rPr>
              <a:t>Lester, R</a:t>
            </a:r>
            <a:r>
              <a:rPr lang="en-US" altLang="zh-CN" sz="1000" dirty="0">
                <a:solidFill>
                  <a:srgbClr val="FFFFFF"/>
                </a:solidFill>
              </a:rPr>
              <a:t>. Nakamura </a:t>
            </a:r>
            <a:r>
              <a:rPr lang="en-US" altLang="zh-CN" sz="1000" dirty="0" smtClean="0">
                <a:solidFill>
                  <a:srgbClr val="FFFFFF"/>
                </a:solidFill>
              </a:rPr>
              <a:t>, T.I</a:t>
            </a:r>
            <a:r>
              <a:rPr lang="en-US" altLang="zh-CN" sz="1000" dirty="0">
                <a:solidFill>
                  <a:srgbClr val="FFFFFF"/>
                </a:solidFill>
              </a:rPr>
              <a:t>. </a:t>
            </a:r>
            <a:r>
              <a:rPr lang="en-US" altLang="zh-CN" sz="1000" dirty="0" err="1" smtClean="0">
                <a:solidFill>
                  <a:srgbClr val="FFFFFF"/>
                </a:solidFill>
              </a:rPr>
              <a:t>Pulkkinen</a:t>
            </a:r>
            <a:r>
              <a:rPr lang="en-US" altLang="zh-CN" sz="1000" dirty="0" smtClean="0">
                <a:solidFill>
                  <a:srgbClr val="FFFFFF"/>
                </a:solidFill>
              </a:rPr>
              <a:t>, V</a:t>
            </a:r>
            <a:r>
              <a:rPr lang="en-US" altLang="zh-CN" sz="1000" dirty="0">
                <a:solidFill>
                  <a:srgbClr val="FFFFFF"/>
                </a:solidFill>
              </a:rPr>
              <a:t>. </a:t>
            </a:r>
            <a:r>
              <a:rPr lang="en-US" altLang="zh-CN" sz="1000" dirty="0" err="1" smtClean="0">
                <a:solidFill>
                  <a:srgbClr val="FFFFFF"/>
                </a:solidFill>
              </a:rPr>
              <a:t>Sergeev</a:t>
            </a:r>
            <a:r>
              <a:rPr lang="en-US" altLang="zh-CN" sz="1000" dirty="0" smtClean="0">
                <a:solidFill>
                  <a:srgbClr val="FFFFFF"/>
                </a:solidFill>
              </a:rPr>
              <a:t> (2015)</a:t>
            </a:r>
            <a:r>
              <a:rPr lang="en-US" altLang="zh-CN" sz="1000" dirty="0">
                <a:solidFill>
                  <a:srgbClr val="FFFFFF"/>
                </a:solidFill>
              </a:rPr>
              <a:t>, </a:t>
            </a:r>
            <a:r>
              <a:rPr lang="en-US" altLang="zh-CN" sz="1000" dirty="0" err="1">
                <a:solidFill>
                  <a:srgbClr val="FFFFFF"/>
                </a:solidFill>
              </a:rPr>
              <a:t>Substorm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  <a:r>
              <a:rPr lang="en-US" altLang="zh-CN" sz="1000" dirty="0" err="1">
                <a:solidFill>
                  <a:srgbClr val="FFFFFF"/>
                </a:solidFill>
              </a:rPr>
              <a:t>CurrentWedge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</a:rPr>
              <a:t>Revisited, </a:t>
            </a:r>
            <a:r>
              <a:rPr lang="is-IS" altLang="zh-CN" sz="1000" dirty="0">
                <a:solidFill>
                  <a:srgbClr val="FFFFFF"/>
                </a:solidFill>
              </a:rPr>
              <a:t>Space Sci Rev (2015) 190:1–46 DOI 10.1007/s11214-014-0124-</a:t>
            </a:r>
            <a:r>
              <a:rPr lang="is-IS" altLang="zh-CN" sz="1000" dirty="0" smtClean="0">
                <a:solidFill>
                  <a:srgbClr val="FFFFFF"/>
                </a:solidFill>
              </a:rPr>
              <a:t>9.</a:t>
            </a:r>
            <a:endParaRPr lang="en-US" altLang="zh-CN" sz="1000" dirty="0" smtClean="0">
              <a:solidFill>
                <a:srgbClr val="FFFFFF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altLang="zh-CN" sz="1000" dirty="0" err="1" smtClean="0">
                <a:solidFill>
                  <a:srgbClr val="FFFFFF"/>
                </a:solidFill>
              </a:rPr>
              <a:t>Lotko</a:t>
            </a:r>
            <a:r>
              <a:rPr lang="en-US" altLang="zh-CN" sz="1000" dirty="0">
                <a:solidFill>
                  <a:srgbClr val="FFFFFF"/>
                </a:solidFill>
              </a:rPr>
              <a:t>, W., R. H. Smith, B. Zhang, J. E. Ouellette, O. J. Brambles, and J. G. Lyon (2014), </a:t>
            </a:r>
            <a:r>
              <a:rPr lang="en-US" altLang="zh-CN" sz="1000" dirty="0" err="1">
                <a:solidFill>
                  <a:srgbClr val="FFFFFF"/>
                </a:solidFill>
              </a:rPr>
              <a:t>Ionospheric</a:t>
            </a:r>
            <a:r>
              <a:rPr lang="en-US" altLang="zh-CN" sz="1000" dirty="0">
                <a:solidFill>
                  <a:srgbClr val="FFFFFF"/>
                </a:solidFill>
              </a:rPr>
              <a:t> control of </a:t>
            </a:r>
            <a:r>
              <a:rPr lang="en-US" altLang="zh-CN" sz="1000" dirty="0" err="1">
                <a:solidFill>
                  <a:srgbClr val="FFFFFF"/>
                </a:solidFill>
              </a:rPr>
              <a:t>magnetotail</a:t>
            </a:r>
            <a:r>
              <a:rPr lang="en-US" altLang="zh-CN" sz="1000" dirty="0">
                <a:solidFill>
                  <a:srgbClr val="FFFFFF"/>
                </a:solidFill>
              </a:rPr>
              <a:t> reconnection, Science, 345(6193), 184–187, doi:10.1126/science.1252907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altLang="zh-CN" sz="1000" dirty="0" smtClean="0">
                <a:solidFill>
                  <a:srgbClr val="FFFFFF"/>
                </a:solidFill>
              </a:rPr>
              <a:t>R.L</a:t>
            </a:r>
            <a:r>
              <a:rPr lang="en-US" altLang="zh-CN" sz="1000" dirty="0">
                <a:solidFill>
                  <a:srgbClr val="FFFFFF"/>
                </a:solidFill>
              </a:rPr>
              <a:t>. </a:t>
            </a:r>
            <a:r>
              <a:rPr lang="en-US" altLang="zh-CN" sz="1000" dirty="0" err="1">
                <a:solidFill>
                  <a:srgbClr val="FFFFFF"/>
                </a:solidFill>
              </a:rPr>
              <a:t>McPherron</a:t>
            </a:r>
            <a:r>
              <a:rPr lang="en-US" altLang="zh-CN" sz="1000" dirty="0">
                <a:solidFill>
                  <a:srgbClr val="FFFFFF"/>
                </a:solidFill>
              </a:rPr>
              <a:t>, C.T. Russell, M.P. </a:t>
            </a:r>
            <a:r>
              <a:rPr lang="en-US" altLang="zh-CN" sz="1000" dirty="0" err="1">
                <a:solidFill>
                  <a:srgbClr val="FFFFFF"/>
                </a:solidFill>
              </a:rPr>
              <a:t>Aubry</a:t>
            </a:r>
            <a:r>
              <a:rPr lang="en-US" altLang="zh-CN" sz="1000" dirty="0">
                <a:solidFill>
                  <a:srgbClr val="FFFFFF"/>
                </a:solidFill>
              </a:rPr>
              <a:t>, Satellite studies of </a:t>
            </a:r>
            <a:r>
              <a:rPr lang="en-US" altLang="zh-CN" sz="1000" dirty="0" err="1">
                <a:solidFill>
                  <a:srgbClr val="FFFFFF"/>
                </a:solidFill>
              </a:rPr>
              <a:t>magnetospheric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  <a:r>
              <a:rPr lang="en-US" altLang="zh-CN" sz="1000" dirty="0" err="1">
                <a:solidFill>
                  <a:srgbClr val="FFFFFF"/>
                </a:solidFill>
              </a:rPr>
              <a:t>substorms</a:t>
            </a:r>
            <a:r>
              <a:rPr lang="en-US" altLang="zh-CN" sz="1000" dirty="0">
                <a:solidFill>
                  <a:srgbClr val="FFFFFF"/>
                </a:solidFill>
              </a:rPr>
              <a:t> on August 15, 1968. 9. Phenomenological model for </a:t>
            </a:r>
            <a:r>
              <a:rPr lang="en-US" altLang="zh-CN" sz="1000" dirty="0" err="1">
                <a:solidFill>
                  <a:srgbClr val="FFFFFF"/>
                </a:solidFill>
              </a:rPr>
              <a:t>substorms</a:t>
            </a:r>
            <a:r>
              <a:rPr lang="en-US" altLang="zh-CN" sz="1000" dirty="0">
                <a:solidFill>
                  <a:srgbClr val="FFFFFF"/>
                </a:solidFill>
              </a:rPr>
              <a:t>. J. </a:t>
            </a:r>
            <a:r>
              <a:rPr lang="en-US" altLang="zh-CN" sz="1000" dirty="0" err="1">
                <a:solidFill>
                  <a:srgbClr val="FFFFFF"/>
                </a:solidFill>
              </a:rPr>
              <a:t>Geophys</a:t>
            </a:r>
            <a:r>
              <a:rPr lang="en-US" altLang="zh-CN" sz="1000" dirty="0">
                <a:solidFill>
                  <a:srgbClr val="FFFFFF"/>
                </a:solidFill>
              </a:rPr>
              <a:t>. Res. 78, 3131 (1973a</a:t>
            </a:r>
            <a:r>
              <a:rPr lang="en-US" altLang="zh-CN" sz="1000" dirty="0" smtClean="0">
                <a:solidFill>
                  <a:srgbClr val="FFFFFF"/>
                </a:solidFill>
              </a:rPr>
              <a:t>)</a:t>
            </a:r>
          </a:p>
          <a:p>
            <a:pPr>
              <a:buFont typeface="+mj-lt"/>
              <a:buAutoNum type="arabicPeriod"/>
            </a:pPr>
            <a:r>
              <a:rPr kumimoji="1" lang="en-US" altLang="zh-CN" sz="1000" i="1" dirty="0" err="1">
                <a:solidFill>
                  <a:srgbClr val="FFFFFF"/>
                </a:solidFill>
              </a:rPr>
              <a:t>Merkin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V. G., G.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Milikh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K. Papadopoulos, J. Lyon, Y. S.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Dimant,A.S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. Sharma, C. Goodrich, and M.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Wiltberger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 (2005), Effect of anomalous electron heating on the transpolar potential in the LFM global MHD model,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Geophys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. Res.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Lett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., 32, L22101, doi:10.1029/2005GL023315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altLang="zh-CN" sz="1000" dirty="0" smtClean="0">
                <a:solidFill>
                  <a:srgbClr val="FFFFFF"/>
                </a:solidFill>
              </a:rPr>
              <a:t>Joachim Raeder, </a:t>
            </a:r>
            <a:r>
              <a:rPr lang="en-US" altLang="zh-CN" sz="1000" dirty="0">
                <a:solidFill>
                  <a:srgbClr val="FFFFFF"/>
                </a:solidFill>
              </a:rPr>
              <a:t>William D. </a:t>
            </a:r>
            <a:r>
              <a:rPr lang="en-US" altLang="zh-CN" sz="1000" dirty="0" smtClean="0">
                <a:solidFill>
                  <a:srgbClr val="FFFFFF"/>
                </a:solidFill>
              </a:rPr>
              <a:t>Cramer, </a:t>
            </a:r>
            <a:r>
              <a:rPr lang="en-US" altLang="zh-CN" sz="1000" dirty="0">
                <a:solidFill>
                  <a:srgbClr val="FFFFFF"/>
                </a:solidFill>
              </a:rPr>
              <a:t>Joseph </a:t>
            </a:r>
            <a:r>
              <a:rPr lang="en-US" altLang="zh-CN" sz="1000" dirty="0" smtClean="0">
                <a:solidFill>
                  <a:srgbClr val="FFFFFF"/>
                </a:solidFill>
              </a:rPr>
              <a:t>Jensen, </a:t>
            </a:r>
            <a:r>
              <a:rPr lang="en-US" altLang="zh-CN" sz="1000" dirty="0">
                <a:solidFill>
                  <a:srgbClr val="FFFFFF"/>
                </a:solidFill>
              </a:rPr>
              <a:t>Timothy Fuller-</a:t>
            </a:r>
            <a:r>
              <a:rPr lang="en-US" altLang="zh-CN" sz="1000" dirty="0" smtClean="0">
                <a:solidFill>
                  <a:srgbClr val="FFFFFF"/>
                </a:solidFill>
              </a:rPr>
              <a:t>Rowell, </a:t>
            </a:r>
            <a:r>
              <a:rPr lang="en-US" altLang="zh-CN" sz="1000" dirty="0">
                <a:solidFill>
                  <a:srgbClr val="FFFFFF"/>
                </a:solidFill>
              </a:rPr>
              <a:t>Naomi </a:t>
            </a:r>
            <a:r>
              <a:rPr lang="en-US" altLang="zh-CN" sz="1000" dirty="0" smtClean="0">
                <a:solidFill>
                  <a:srgbClr val="FFFFFF"/>
                </a:solidFill>
              </a:rPr>
              <a:t>Maruyama, </a:t>
            </a:r>
            <a:r>
              <a:rPr lang="en-US" altLang="zh-CN" sz="1000" dirty="0">
                <a:solidFill>
                  <a:srgbClr val="FFFFFF"/>
                </a:solidFill>
              </a:rPr>
              <a:t>Frank </a:t>
            </a:r>
            <a:r>
              <a:rPr lang="en-US" altLang="zh-CN" sz="1000" dirty="0" err="1" smtClean="0">
                <a:solidFill>
                  <a:srgbClr val="FFFFFF"/>
                </a:solidFill>
              </a:rPr>
              <a:t>Toffoletto</a:t>
            </a:r>
            <a:r>
              <a:rPr lang="en-US" altLang="zh-CN" sz="1000" dirty="0" smtClean="0">
                <a:solidFill>
                  <a:srgbClr val="FFFFFF"/>
                </a:solidFill>
              </a:rPr>
              <a:t> and </a:t>
            </a:r>
            <a:r>
              <a:rPr lang="en-US" altLang="zh-CN" sz="1000" dirty="0" err="1">
                <a:solidFill>
                  <a:srgbClr val="FFFFFF"/>
                </a:solidFill>
              </a:rPr>
              <a:t>Hien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</a:rPr>
              <a:t>Vo (2016), </a:t>
            </a:r>
            <a:r>
              <a:rPr lang="en-US" altLang="zh-CN" sz="1000" dirty="0">
                <a:solidFill>
                  <a:srgbClr val="FFFFFF"/>
                </a:solidFill>
              </a:rPr>
              <a:t>Sub-</a:t>
            </a:r>
            <a:r>
              <a:rPr lang="en-US" altLang="zh-CN" sz="1000" dirty="0" err="1">
                <a:solidFill>
                  <a:srgbClr val="FFFFFF"/>
                </a:solidFill>
              </a:rPr>
              <a:t>Auroral</a:t>
            </a:r>
            <a:r>
              <a:rPr lang="en-US" altLang="zh-CN" sz="1000" dirty="0">
                <a:solidFill>
                  <a:srgbClr val="FFFFFF"/>
                </a:solidFill>
              </a:rPr>
              <a:t> Polarization Streams: A complex interaction between the magnetosphere, ionosphere, and </a:t>
            </a:r>
            <a:r>
              <a:rPr lang="en-US" altLang="zh-CN" sz="1000" dirty="0" smtClean="0">
                <a:solidFill>
                  <a:srgbClr val="FFFFFF"/>
                </a:solidFill>
              </a:rPr>
              <a:t>thermosphere, </a:t>
            </a:r>
            <a:r>
              <a:rPr lang="en-US" altLang="zh-CN" sz="1000" dirty="0">
                <a:solidFill>
                  <a:srgbClr val="FFFFFF"/>
                </a:solidFill>
              </a:rPr>
              <a:t>Journal of Physics: Conference Series  767 012021</a:t>
            </a:r>
            <a:endParaRPr lang="en-US" altLang="zh-CN" sz="1000" dirty="0" smtClean="0">
              <a:solidFill>
                <a:srgbClr val="FFFFFF"/>
              </a:solidFill>
            </a:endParaRPr>
          </a:p>
          <a:p>
            <a:pPr>
              <a:buFont typeface="+mj-lt"/>
              <a:buAutoNum type="arabicPeriod"/>
            </a:pPr>
            <a:r>
              <a:rPr kumimoji="1" lang="en-US" altLang="zh-CN" sz="1000" i="1" dirty="0" smtClean="0">
                <a:solidFill>
                  <a:srgbClr val="FFFFFF"/>
                </a:solidFill>
              </a:rPr>
              <a:t>Ream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J. B., R. J. Walker, M.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Ashour-Abdalla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M. El-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Alaoui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M.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Wiltberger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M. G.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Kivelson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and M. L. Goldstein (2015), Propagation of Pi2 pulsations through the braking region in global MHD simulations, J.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Geophys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. Res. Space Physics, 120, 10,574–10,591, doi:10.1002/2015JA021572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kumimoji="1" lang="en-US" altLang="zh-CN" sz="1000" i="1" dirty="0" err="1">
                <a:solidFill>
                  <a:srgbClr val="FFFFFF"/>
                </a:solidFill>
              </a:rPr>
              <a:t>Samsonov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A. A., and D. G.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Sibeck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 (2013), Large-scale flow vortices following a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magnetospheric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 sudden impulse, J.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Geophys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. Res. Space Physics, 118, doi:10.1002/jgra.50329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62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3078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References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02827"/>
            <a:ext cx="8373720" cy="5855173"/>
          </a:xfrm>
        </p:spPr>
        <p:txBody>
          <a:bodyPr>
            <a:normAutofit/>
          </a:bodyPr>
          <a:lstStyle/>
          <a:p>
            <a:pPr marL="228600" indent="-228600">
              <a:buFont typeface="+mj-lt"/>
              <a:buAutoNum type="arabicPeriod" startAt="17"/>
            </a:pPr>
            <a:r>
              <a:rPr kumimoji="1" lang="en-US" altLang="zh-CN" sz="1000" i="1" dirty="0" smtClean="0">
                <a:solidFill>
                  <a:srgbClr val="FFFFFF"/>
                </a:solidFill>
              </a:rPr>
              <a:t>Welling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D. T., V. K.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Jordanova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A.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Glocer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G.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Toth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M. W.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Liemohn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and D. R. Weimer (2015), The two-way relationship between </a:t>
            </a:r>
            <a:r>
              <a:rPr kumimoji="1" lang="en-US" altLang="zh-CN" sz="1000" i="1" dirty="0" err="1" smtClean="0">
                <a:solidFill>
                  <a:srgbClr val="FFFFFF"/>
                </a:solidFill>
              </a:rPr>
              <a:t>ionospheric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outflow and the ring current, J.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Geophys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. Res. Space Physics, 120, 4338–4353, doi:10.1002/2015JA021231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altLang="zh-CN" sz="1000" dirty="0" err="1">
                <a:solidFill>
                  <a:srgbClr val="FFFFFF"/>
                </a:solidFill>
              </a:rPr>
              <a:t>Wiltberger</a:t>
            </a:r>
            <a:r>
              <a:rPr lang="en-US" altLang="zh-CN" sz="1000" dirty="0">
                <a:solidFill>
                  <a:srgbClr val="FFFFFF"/>
                </a:solidFill>
              </a:rPr>
              <a:t>, M., et al. (2017), Effects of </a:t>
            </a:r>
            <a:r>
              <a:rPr lang="en-US" altLang="zh-CN" sz="1000" dirty="0" err="1">
                <a:solidFill>
                  <a:srgbClr val="FFFFFF"/>
                </a:solidFill>
              </a:rPr>
              <a:t>electrojet</a:t>
            </a:r>
            <a:r>
              <a:rPr lang="en-US" altLang="zh-CN" sz="1000" dirty="0">
                <a:solidFill>
                  <a:srgbClr val="FFFFFF"/>
                </a:solidFill>
              </a:rPr>
              <a:t> turbulence on a magnetosphere-ionosphere simulation of a geomagnetic storm, J. </a:t>
            </a:r>
            <a:r>
              <a:rPr lang="en-US" altLang="zh-CN" sz="1000" dirty="0" err="1">
                <a:solidFill>
                  <a:srgbClr val="FFFFFF"/>
                </a:solidFill>
              </a:rPr>
              <a:t>Geophys</a:t>
            </a:r>
            <a:r>
              <a:rPr lang="en-US" altLang="zh-CN" sz="1000" dirty="0">
                <a:solidFill>
                  <a:srgbClr val="FFFFFF"/>
                </a:solidFill>
              </a:rPr>
              <a:t>. Res. Space Physics, 122, doi:10.1002/2016JA023700.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kumimoji="1" lang="en-US" altLang="zh-CN" sz="1000" i="1" dirty="0" smtClean="0">
                <a:solidFill>
                  <a:srgbClr val="FFFFFF"/>
                </a:solidFill>
              </a:rPr>
              <a:t>Rowland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, D. E., and J. R.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Wygant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 (1998), Dependence of the large-scale, inner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magnetospheric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 electric field on geomagnetic activity, J. </a:t>
            </a:r>
            <a:r>
              <a:rPr kumimoji="1" lang="en-US" altLang="zh-CN" sz="1000" i="1" dirty="0" err="1">
                <a:solidFill>
                  <a:srgbClr val="FFFFFF"/>
                </a:solidFill>
              </a:rPr>
              <a:t>Geophys</a:t>
            </a:r>
            <a:r>
              <a:rPr kumimoji="1" lang="en-US" altLang="zh-CN" sz="1000" i="1" dirty="0">
                <a:solidFill>
                  <a:srgbClr val="FFFFFF"/>
                </a:solidFill>
              </a:rPr>
              <a:t>. Res., 103(A7), 14,959–14,964, doi:10.1029/97JA03524</a:t>
            </a:r>
            <a:r>
              <a:rPr kumimoji="1" lang="en-US" altLang="zh-CN" sz="1000" i="1" dirty="0" smtClean="0">
                <a:solidFill>
                  <a:srgbClr val="FFFFFF"/>
                </a:solidFill>
              </a:rPr>
              <a:t>.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Xi</a:t>
            </a:r>
            <a:r>
              <a:rPr lang="en-US" altLang="zh-CN" sz="1000" dirty="0">
                <a:solidFill>
                  <a:srgbClr val="FFFFFF"/>
                </a:solidFill>
              </a:rPr>
              <a:t>, S., W. </a:t>
            </a:r>
            <a:r>
              <a:rPr lang="en-US" altLang="zh-CN" sz="1000" dirty="0" err="1">
                <a:solidFill>
                  <a:srgbClr val="FFFFFF"/>
                </a:solidFill>
              </a:rPr>
              <a:t>Lotko</a:t>
            </a:r>
            <a:r>
              <a:rPr lang="en-US" altLang="zh-CN" sz="1000" dirty="0">
                <a:solidFill>
                  <a:srgbClr val="FFFFFF"/>
                </a:solidFill>
              </a:rPr>
              <a:t>, B. Zhang, M. </a:t>
            </a:r>
            <a:r>
              <a:rPr lang="en-US" altLang="zh-CN" sz="1000" dirty="0" err="1">
                <a:solidFill>
                  <a:srgbClr val="FFFFFF"/>
                </a:solidFill>
              </a:rPr>
              <a:t>Wiltberger</a:t>
            </a:r>
            <a:r>
              <a:rPr lang="en-US" altLang="zh-CN" sz="1000" dirty="0">
                <a:solidFill>
                  <a:srgbClr val="FFFFFF"/>
                </a:solidFill>
              </a:rPr>
              <a:t>, and J. Lyon (2016), Effects of </a:t>
            </a:r>
            <a:r>
              <a:rPr lang="en-US" altLang="zh-CN" sz="1000" dirty="0" err="1">
                <a:solidFill>
                  <a:srgbClr val="FFFFFF"/>
                </a:solidFill>
              </a:rPr>
              <a:t>auroral</a:t>
            </a:r>
            <a:r>
              <a:rPr lang="en-US" altLang="zh-CN" sz="1000" dirty="0">
                <a:solidFill>
                  <a:srgbClr val="FFFFFF"/>
                </a:solidFill>
              </a:rPr>
              <a:t> potential drops on plasma sheet dynamics, J. </a:t>
            </a:r>
            <a:r>
              <a:rPr lang="en-US" altLang="zh-CN" sz="1000" dirty="0" err="1">
                <a:solidFill>
                  <a:srgbClr val="FFFFFF"/>
                </a:solidFill>
              </a:rPr>
              <a:t>Geophys</a:t>
            </a:r>
            <a:r>
              <a:rPr lang="en-US" altLang="zh-CN" sz="1000" dirty="0">
                <a:solidFill>
                  <a:srgbClr val="FFFFFF"/>
                </a:solidFill>
              </a:rPr>
              <a:t>. Res. Space Physics, 121, 11,129–11,144, doi:10.1002/ 2016JA022856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Yang </a:t>
            </a:r>
            <a:r>
              <a:rPr lang="en-US" altLang="zh-CN" sz="1000" dirty="0">
                <a:solidFill>
                  <a:srgbClr val="FFFFFF"/>
                </a:solidFill>
              </a:rPr>
              <a:t>Y., Y. Yu, K. Han (2017), Contribution of ion precipitation to </a:t>
            </a:r>
            <a:r>
              <a:rPr lang="en-US" altLang="zh-CN" sz="1000" dirty="0" err="1">
                <a:solidFill>
                  <a:srgbClr val="FFFFFF"/>
                </a:solidFill>
              </a:rPr>
              <a:t>ionospheric</a:t>
            </a:r>
            <a:r>
              <a:rPr lang="en-US" altLang="zh-CN" sz="1000" dirty="0">
                <a:solidFill>
                  <a:srgbClr val="FFFFFF"/>
                </a:solidFill>
              </a:rPr>
              <a:t> conductance, </a:t>
            </a:r>
            <a:r>
              <a:rPr lang="en-US" altLang="zh-CN" sz="1000" dirty="0" smtClean="0">
                <a:solidFill>
                  <a:srgbClr val="FFFFFF"/>
                </a:solidFill>
              </a:rPr>
              <a:t>to be submitted.</a:t>
            </a:r>
            <a:endParaRPr lang="en-US" altLang="zh-CN" sz="1000" dirty="0">
              <a:solidFill>
                <a:srgbClr val="FFFFFF"/>
              </a:solidFill>
            </a:endParaRP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Yang</a:t>
            </a:r>
            <a:r>
              <a:rPr lang="en-US" altLang="zh-CN" sz="1000" dirty="0">
                <a:solidFill>
                  <a:srgbClr val="FFFFFF"/>
                </a:solidFill>
              </a:rPr>
              <a:t>, J., F. R. </a:t>
            </a:r>
            <a:r>
              <a:rPr lang="en-US" altLang="zh-CN" sz="1000" dirty="0" err="1">
                <a:solidFill>
                  <a:srgbClr val="FFFFFF"/>
                </a:solidFill>
              </a:rPr>
              <a:t>Toffoletto</a:t>
            </a:r>
            <a:r>
              <a:rPr lang="en-US" altLang="zh-CN" sz="1000" dirty="0">
                <a:solidFill>
                  <a:srgbClr val="FFFFFF"/>
                </a:solidFill>
              </a:rPr>
              <a:t>, R. A. Wolf, S. </a:t>
            </a:r>
            <a:r>
              <a:rPr lang="en-US" altLang="zh-CN" sz="1000" dirty="0" err="1">
                <a:solidFill>
                  <a:srgbClr val="FFFFFF"/>
                </a:solidFill>
              </a:rPr>
              <a:t>Sazykin</a:t>
            </a:r>
            <a:r>
              <a:rPr lang="en-US" altLang="zh-CN" sz="1000" dirty="0">
                <a:solidFill>
                  <a:srgbClr val="FFFFFF"/>
                </a:solidFill>
              </a:rPr>
              <a:t>, P. A. </a:t>
            </a:r>
            <a:r>
              <a:rPr lang="en-US" altLang="zh-CN" sz="1000" dirty="0" err="1">
                <a:solidFill>
                  <a:srgbClr val="FFFFFF"/>
                </a:solidFill>
              </a:rPr>
              <a:t>Ontiveros</a:t>
            </a:r>
            <a:r>
              <a:rPr lang="en-US" altLang="zh-CN" sz="1000" dirty="0">
                <a:solidFill>
                  <a:srgbClr val="FFFFFF"/>
                </a:solidFill>
              </a:rPr>
              <a:t>, and J. M. Weygand (2012), Large-scale current systems and ground magnetic disturbance during deep </a:t>
            </a:r>
            <a:r>
              <a:rPr lang="en-US" altLang="zh-CN" sz="1000" dirty="0" err="1">
                <a:solidFill>
                  <a:srgbClr val="FFFFFF"/>
                </a:solidFill>
              </a:rPr>
              <a:t>substorm</a:t>
            </a:r>
            <a:r>
              <a:rPr lang="en-US" altLang="zh-CN" sz="1000" dirty="0">
                <a:solidFill>
                  <a:srgbClr val="FFFFFF"/>
                </a:solidFill>
              </a:rPr>
              <a:t> injections, J. </a:t>
            </a:r>
            <a:r>
              <a:rPr lang="en-US" altLang="zh-CN" sz="1000" dirty="0" err="1">
                <a:solidFill>
                  <a:srgbClr val="FFFFFF"/>
                </a:solidFill>
              </a:rPr>
              <a:t>Geophys</a:t>
            </a:r>
            <a:r>
              <a:rPr lang="en-US" altLang="zh-CN" sz="1000" dirty="0">
                <a:solidFill>
                  <a:srgbClr val="FFFFFF"/>
                </a:solidFill>
              </a:rPr>
              <a:t>. Res., 117, A04223, doi:10.1029/ 2011JA017415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Yang</a:t>
            </a:r>
            <a:r>
              <a:rPr lang="en-US" altLang="zh-CN" sz="1000" dirty="0">
                <a:solidFill>
                  <a:srgbClr val="FFFFFF"/>
                </a:solidFill>
              </a:rPr>
              <a:t>, J., F. R. </a:t>
            </a:r>
            <a:r>
              <a:rPr lang="en-US" altLang="zh-CN" sz="1000" dirty="0" err="1">
                <a:solidFill>
                  <a:srgbClr val="FFFFFF"/>
                </a:solidFill>
              </a:rPr>
              <a:t>Toffoletto</a:t>
            </a:r>
            <a:r>
              <a:rPr lang="en-US" altLang="zh-CN" sz="1000" dirty="0">
                <a:solidFill>
                  <a:srgbClr val="FFFFFF"/>
                </a:solidFill>
              </a:rPr>
              <a:t>, and R. A. Wolf (2014), RCM-E simulation of a thin arc preceded by a north-south-aligned </a:t>
            </a:r>
            <a:r>
              <a:rPr lang="en-US" altLang="zh-CN" sz="1000" dirty="0" err="1">
                <a:solidFill>
                  <a:srgbClr val="FFFFFF"/>
                </a:solidFill>
              </a:rPr>
              <a:t>auroral</a:t>
            </a:r>
            <a:r>
              <a:rPr lang="en-US" altLang="zh-CN" sz="1000" dirty="0">
                <a:solidFill>
                  <a:srgbClr val="FFFFFF"/>
                </a:solidFill>
              </a:rPr>
              <a:t> streamer, </a:t>
            </a:r>
            <a:r>
              <a:rPr lang="en-US" altLang="zh-CN" sz="1000" dirty="0" err="1">
                <a:solidFill>
                  <a:srgbClr val="FFFFFF"/>
                </a:solidFill>
              </a:rPr>
              <a:t>Geophys</a:t>
            </a:r>
            <a:r>
              <a:rPr lang="en-US" altLang="zh-CN" sz="1000" dirty="0">
                <a:solidFill>
                  <a:srgbClr val="FFFFFF"/>
                </a:solidFill>
              </a:rPr>
              <a:t>. Res. </a:t>
            </a:r>
            <a:r>
              <a:rPr lang="en-US" altLang="zh-CN" sz="1000" dirty="0" err="1">
                <a:solidFill>
                  <a:srgbClr val="FFFFFF"/>
                </a:solidFill>
              </a:rPr>
              <a:t>Lett</a:t>
            </a:r>
            <a:r>
              <a:rPr lang="en-US" altLang="zh-CN" sz="1000" dirty="0">
                <a:solidFill>
                  <a:srgbClr val="FFFFFF"/>
                </a:solidFill>
              </a:rPr>
              <a:t>., 41, 2695–2701, doi:10.1002/</a:t>
            </a:r>
            <a:r>
              <a:rPr lang="en-US" altLang="zh-CN" sz="1000" dirty="0" smtClean="0">
                <a:solidFill>
                  <a:srgbClr val="FFFFFF"/>
                </a:solidFill>
              </a:rPr>
              <a:t>2014GL059840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Yu</a:t>
            </a:r>
            <a:r>
              <a:rPr lang="en-US" altLang="zh-CN" sz="1000" dirty="0">
                <a:solidFill>
                  <a:srgbClr val="FFFFFF"/>
                </a:solidFill>
              </a:rPr>
              <a:t>, Yiqun, and A. J. Ridley (2009), The response of the magnetosphere-ionosphere system to a sudden dynamic pressure enhancement under southward </a:t>
            </a:r>
            <a:r>
              <a:rPr lang="en-US" altLang="zh-CN" sz="1000" dirty="0" err="1">
                <a:solidFill>
                  <a:srgbClr val="FFFFFF"/>
                </a:solidFill>
              </a:rPr>
              <a:t>imf</a:t>
            </a:r>
            <a:r>
              <a:rPr lang="en-US" altLang="zh-CN" sz="1000" dirty="0">
                <a:solidFill>
                  <a:srgbClr val="FFFFFF"/>
                </a:solidFill>
              </a:rPr>
              <a:t> conditions, </a:t>
            </a:r>
            <a:r>
              <a:rPr lang="en-US" altLang="zh-CN" sz="1000" dirty="0" err="1">
                <a:solidFill>
                  <a:srgbClr val="FFFFFF"/>
                </a:solidFill>
              </a:rPr>
              <a:t>Annales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  <a:r>
              <a:rPr lang="en-US" altLang="zh-CN" sz="1000" dirty="0" err="1">
                <a:solidFill>
                  <a:srgbClr val="FFFFFF"/>
                </a:solidFill>
              </a:rPr>
              <a:t>Geophysicae</a:t>
            </a:r>
            <a:r>
              <a:rPr lang="en-US" altLang="zh-CN" sz="1000" dirty="0">
                <a:solidFill>
                  <a:srgbClr val="FFFFFF"/>
                </a:solidFill>
              </a:rPr>
              <a:t>, 27 (12), 4391-4407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Yu</a:t>
            </a:r>
            <a:r>
              <a:rPr lang="en-US" altLang="zh-CN" sz="1000" dirty="0">
                <a:solidFill>
                  <a:srgbClr val="FFFFFF"/>
                </a:solidFill>
              </a:rPr>
              <a:t>, Yiqun, and A. Ridley (2011), Understanding the response of the ionosphere-magnetosphere system to sudden solar wind density increases, </a:t>
            </a:r>
            <a:r>
              <a:rPr lang="en-US" altLang="zh-CN" sz="1000" i="1" dirty="0">
                <a:solidFill>
                  <a:srgbClr val="FFFFFF"/>
                </a:solidFill>
              </a:rPr>
              <a:t>J. </a:t>
            </a:r>
            <a:r>
              <a:rPr lang="en-US" altLang="zh-CN" sz="1000" i="1" dirty="0" err="1">
                <a:solidFill>
                  <a:srgbClr val="FFFFFF"/>
                </a:solidFill>
              </a:rPr>
              <a:t>Geophy</a:t>
            </a:r>
            <a:r>
              <a:rPr lang="en-US" altLang="zh-CN" sz="1000" i="1" dirty="0">
                <a:solidFill>
                  <a:srgbClr val="FFFFFF"/>
                </a:solidFill>
              </a:rPr>
              <a:t>. Res., </a:t>
            </a:r>
            <a:r>
              <a:rPr lang="en-US" altLang="zh-CN" sz="1000" dirty="0">
                <a:solidFill>
                  <a:srgbClr val="FFFFFF"/>
                </a:solidFill>
              </a:rPr>
              <a:t>116, A04210, doi:10.1029/2010JA015871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Yu</a:t>
            </a:r>
            <a:r>
              <a:rPr lang="en-US" altLang="zh-CN" sz="1000" dirty="0">
                <a:solidFill>
                  <a:srgbClr val="FFFFFF"/>
                </a:solidFill>
              </a:rPr>
              <a:t>, Yiqun, and A. Ridley (</a:t>
            </a:r>
            <a:r>
              <a:rPr lang="en-US" altLang="zh-CN" sz="1000" dirty="0" smtClean="0">
                <a:solidFill>
                  <a:srgbClr val="FFFFFF"/>
                </a:solidFill>
              </a:rPr>
              <a:t>2013a)</a:t>
            </a:r>
            <a:r>
              <a:rPr lang="en-US" altLang="zh-CN" sz="1000" dirty="0">
                <a:solidFill>
                  <a:srgbClr val="FFFFFF"/>
                </a:solidFill>
              </a:rPr>
              <a:t>, Exploring the effect of </a:t>
            </a:r>
            <a:r>
              <a:rPr lang="en-US" altLang="zh-CN" sz="1000" dirty="0" err="1">
                <a:solidFill>
                  <a:srgbClr val="FFFFFF"/>
                </a:solidFill>
              </a:rPr>
              <a:t>ionospheric</a:t>
            </a:r>
            <a:r>
              <a:rPr lang="en-US" altLang="zh-CN" sz="1000" dirty="0">
                <a:solidFill>
                  <a:srgbClr val="FFFFFF"/>
                </a:solidFill>
              </a:rPr>
              <a:t> heavy ion outflow on </a:t>
            </a:r>
            <a:r>
              <a:rPr lang="en-US" altLang="zh-CN" sz="1000" dirty="0" err="1">
                <a:solidFill>
                  <a:srgbClr val="FFFFFF"/>
                </a:solidFill>
              </a:rPr>
              <a:t>magnetospheric</a:t>
            </a:r>
            <a:r>
              <a:rPr lang="en-US" altLang="zh-CN" sz="1000" dirty="0">
                <a:solidFill>
                  <a:srgbClr val="FFFFFF"/>
                </a:solidFill>
              </a:rPr>
              <a:t> dynamics: dependence of source location, </a:t>
            </a:r>
            <a:r>
              <a:rPr lang="en-US" altLang="zh-CN" sz="1000" i="1" dirty="0">
                <a:solidFill>
                  <a:srgbClr val="FFFFFF"/>
                </a:solidFill>
              </a:rPr>
              <a:t>J. </a:t>
            </a:r>
            <a:r>
              <a:rPr lang="en-US" altLang="zh-CN" sz="1000" i="1" dirty="0" err="1">
                <a:solidFill>
                  <a:srgbClr val="FFFFFF"/>
                </a:solidFill>
              </a:rPr>
              <a:t>Geophy</a:t>
            </a:r>
            <a:r>
              <a:rPr lang="en-US" altLang="zh-CN" sz="1000" i="1" dirty="0">
                <a:solidFill>
                  <a:srgbClr val="FFFFFF"/>
                </a:solidFill>
              </a:rPr>
              <a:t>. Res.</a:t>
            </a:r>
            <a:r>
              <a:rPr lang="en-US" altLang="zh-CN" sz="1000" dirty="0">
                <a:solidFill>
                  <a:srgbClr val="FFFFFF"/>
                </a:solidFill>
              </a:rPr>
              <a:t>, 118, doi:10.1029/2012JA018411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Yu</a:t>
            </a:r>
            <a:r>
              <a:rPr lang="en-US" altLang="zh-CN" sz="1000" dirty="0">
                <a:solidFill>
                  <a:srgbClr val="FFFFFF"/>
                </a:solidFill>
              </a:rPr>
              <a:t>, Yiqun, and A. Ridley (2013b), Exploring the effect of </a:t>
            </a:r>
            <a:r>
              <a:rPr lang="en-US" altLang="zh-CN" sz="1000" dirty="0" err="1">
                <a:solidFill>
                  <a:srgbClr val="FFFFFF"/>
                </a:solidFill>
              </a:rPr>
              <a:t>ionospheric</a:t>
            </a:r>
            <a:r>
              <a:rPr lang="en-US" altLang="zh-CN" sz="1000" dirty="0">
                <a:solidFill>
                  <a:srgbClr val="FFFFFF"/>
                </a:solidFill>
              </a:rPr>
              <a:t> heavy ion outflow on </a:t>
            </a:r>
            <a:r>
              <a:rPr lang="en-US" altLang="zh-CN" sz="1000" dirty="0" err="1">
                <a:solidFill>
                  <a:srgbClr val="FFFFFF"/>
                </a:solidFill>
              </a:rPr>
              <a:t>magnetospheric</a:t>
            </a:r>
            <a:r>
              <a:rPr lang="en-US" altLang="zh-CN" sz="1000" dirty="0">
                <a:solidFill>
                  <a:srgbClr val="FFFFFF"/>
                </a:solidFill>
              </a:rPr>
              <a:t> dynamics: effect of intensity, J. </a:t>
            </a:r>
            <a:r>
              <a:rPr lang="en-US" altLang="zh-CN" sz="1000" dirty="0" err="1">
                <a:solidFill>
                  <a:srgbClr val="FFFFFF"/>
                </a:solidFill>
              </a:rPr>
              <a:t>Geophy</a:t>
            </a:r>
            <a:r>
              <a:rPr lang="en-US" altLang="zh-CN" sz="1000" dirty="0">
                <a:solidFill>
                  <a:srgbClr val="FFFFFF"/>
                </a:solidFill>
              </a:rPr>
              <a:t>. Res., 118, doi:10.1029/jgra.50528. </a:t>
            </a:r>
            <a:endParaRPr lang="en-US" altLang="zh-CN" sz="1000" dirty="0" smtClean="0">
              <a:solidFill>
                <a:srgbClr val="FFFFFF"/>
              </a:solidFill>
            </a:endParaRP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Yu</a:t>
            </a:r>
            <a:r>
              <a:rPr lang="en-US" altLang="zh-CN" sz="1000" dirty="0">
                <a:solidFill>
                  <a:srgbClr val="FFFFFF"/>
                </a:solidFill>
              </a:rPr>
              <a:t>, Yiqun, V. </a:t>
            </a:r>
            <a:r>
              <a:rPr lang="en-US" altLang="zh-CN" sz="1000" dirty="0" err="1">
                <a:solidFill>
                  <a:srgbClr val="FFFFFF"/>
                </a:solidFill>
              </a:rPr>
              <a:t>Jordanova</a:t>
            </a:r>
            <a:r>
              <a:rPr lang="en-US" altLang="zh-CN" sz="1000" dirty="0">
                <a:solidFill>
                  <a:srgbClr val="FFFFFF"/>
                </a:solidFill>
              </a:rPr>
              <a:t>, S. </a:t>
            </a:r>
            <a:r>
              <a:rPr lang="en-US" altLang="zh-CN" sz="1000" dirty="0" err="1">
                <a:solidFill>
                  <a:srgbClr val="FFFFFF"/>
                </a:solidFill>
              </a:rPr>
              <a:t>Zou</a:t>
            </a:r>
            <a:r>
              <a:rPr lang="en-US" altLang="zh-CN" sz="1000" dirty="0">
                <a:solidFill>
                  <a:srgbClr val="FFFFFF"/>
                </a:solidFill>
              </a:rPr>
              <a:t>, R. </a:t>
            </a:r>
            <a:r>
              <a:rPr lang="en-US" altLang="zh-CN" sz="1000" dirty="0" err="1">
                <a:solidFill>
                  <a:srgbClr val="FFFFFF"/>
                </a:solidFill>
              </a:rPr>
              <a:t>Heelis</a:t>
            </a:r>
            <a:r>
              <a:rPr lang="en-US" altLang="zh-CN" sz="1000" dirty="0">
                <a:solidFill>
                  <a:srgbClr val="FFFFFF"/>
                </a:solidFill>
              </a:rPr>
              <a:t>, M. </a:t>
            </a:r>
            <a:r>
              <a:rPr lang="en-US" altLang="zh-CN" sz="1000" dirty="0" err="1">
                <a:solidFill>
                  <a:srgbClr val="FFFFFF"/>
                </a:solidFill>
              </a:rPr>
              <a:t>Ruohoniemi</a:t>
            </a:r>
            <a:r>
              <a:rPr lang="en-US" altLang="zh-CN" sz="1000" dirty="0">
                <a:solidFill>
                  <a:srgbClr val="FFFFFF"/>
                </a:solidFill>
              </a:rPr>
              <a:t>, and J. </a:t>
            </a:r>
            <a:r>
              <a:rPr lang="en-US" altLang="zh-CN" sz="1000" dirty="0" err="1">
                <a:solidFill>
                  <a:srgbClr val="FFFFFF"/>
                </a:solidFill>
              </a:rPr>
              <a:t>Wygant</a:t>
            </a:r>
            <a:r>
              <a:rPr lang="en-US" altLang="zh-CN" sz="1000" dirty="0">
                <a:solidFill>
                  <a:srgbClr val="FFFFFF"/>
                </a:solidFill>
              </a:rPr>
              <a:t> (2015), Modeling Sub-</a:t>
            </a:r>
            <a:r>
              <a:rPr lang="en-US" altLang="zh-CN" sz="1000" dirty="0" err="1">
                <a:solidFill>
                  <a:srgbClr val="FFFFFF"/>
                </a:solidFill>
              </a:rPr>
              <a:t>Auroral</a:t>
            </a:r>
            <a:r>
              <a:rPr lang="en-US" altLang="zh-CN" sz="1000" dirty="0">
                <a:solidFill>
                  <a:srgbClr val="FFFFFF"/>
                </a:solidFill>
              </a:rPr>
              <a:t> Polarization Streams during the March 17, 2013 storm, </a:t>
            </a:r>
            <a:r>
              <a:rPr lang="en-US" altLang="zh-CN" sz="1000" i="1" dirty="0">
                <a:solidFill>
                  <a:srgbClr val="FFFFFF"/>
                </a:solidFill>
              </a:rPr>
              <a:t>J. </a:t>
            </a:r>
            <a:r>
              <a:rPr lang="en-US" altLang="zh-CN" sz="1000" i="1" dirty="0" err="1">
                <a:solidFill>
                  <a:srgbClr val="FFFFFF"/>
                </a:solidFill>
              </a:rPr>
              <a:t>Geophy</a:t>
            </a:r>
            <a:r>
              <a:rPr lang="en-US" altLang="zh-CN" sz="1000" i="1" dirty="0">
                <a:solidFill>
                  <a:srgbClr val="FFFFFF"/>
                </a:solidFill>
              </a:rPr>
              <a:t>. Res</a:t>
            </a:r>
            <a:r>
              <a:rPr lang="en-US" altLang="zh-CN" sz="1000" dirty="0">
                <a:solidFill>
                  <a:srgbClr val="FFFFFF"/>
                </a:solidFill>
              </a:rPr>
              <a:t>., 120, 1738-1750, doi:10.1002/2014JA020371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Yu</a:t>
            </a:r>
            <a:r>
              <a:rPr lang="en-US" altLang="zh-CN" sz="1000" dirty="0">
                <a:solidFill>
                  <a:srgbClr val="FFFFFF"/>
                </a:solidFill>
              </a:rPr>
              <a:t>, Yiqun, V. </a:t>
            </a:r>
            <a:r>
              <a:rPr lang="en-US" altLang="zh-CN" sz="1000" dirty="0" err="1">
                <a:solidFill>
                  <a:srgbClr val="FFFFFF"/>
                </a:solidFill>
              </a:rPr>
              <a:t>Jordanova</a:t>
            </a:r>
            <a:r>
              <a:rPr lang="en-US" altLang="zh-CN" sz="1000" dirty="0">
                <a:solidFill>
                  <a:srgbClr val="FFFFFF"/>
                </a:solidFill>
              </a:rPr>
              <a:t>, A. Ridley, J. Albert, R. Horne, C. Jeffery (2016), A new </a:t>
            </a:r>
            <a:r>
              <a:rPr lang="en-US" altLang="zh-CN" sz="1000" dirty="0" err="1">
                <a:solidFill>
                  <a:srgbClr val="FFFFFF"/>
                </a:solidFill>
              </a:rPr>
              <a:t>ionosphereic</a:t>
            </a:r>
            <a:r>
              <a:rPr lang="en-US" altLang="zh-CN" sz="1000" dirty="0">
                <a:solidFill>
                  <a:srgbClr val="FFFFFF"/>
                </a:solidFill>
              </a:rPr>
              <a:t> electron precipitation module coupled with RAM-SCB within </a:t>
            </a:r>
            <a:r>
              <a:rPr lang="en-US" altLang="zh-CN" sz="1000" dirty="0" err="1">
                <a:solidFill>
                  <a:srgbClr val="FFFFFF"/>
                </a:solidFill>
              </a:rPr>
              <a:t>geospace</a:t>
            </a:r>
            <a:r>
              <a:rPr lang="en-US" altLang="zh-CN" sz="1000" dirty="0">
                <a:solidFill>
                  <a:srgbClr val="FFFFFF"/>
                </a:solidFill>
              </a:rPr>
              <a:t> general circulation model, </a:t>
            </a:r>
            <a:r>
              <a:rPr lang="en-US" altLang="zh-CN" sz="1000" i="1" dirty="0">
                <a:solidFill>
                  <a:srgbClr val="FFFFFF"/>
                </a:solidFill>
              </a:rPr>
              <a:t>J. </a:t>
            </a:r>
            <a:r>
              <a:rPr lang="en-US" altLang="zh-CN" sz="1000" i="1" dirty="0" err="1">
                <a:solidFill>
                  <a:srgbClr val="FFFFFF"/>
                </a:solidFill>
              </a:rPr>
              <a:t>Geophy</a:t>
            </a:r>
            <a:r>
              <a:rPr lang="en-US" altLang="zh-CN" sz="1000" i="1" dirty="0">
                <a:solidFill>
                  <a:srgbClr val="FFFFFF"/>
                </a:solidFill>
              </a:rPr>
              <a:t>. Res</a:t>
            </a:r>
            <a:r>
              <a:rPr lang="en-US" altLang="zh-CN" sz="1000" dirty="0">
                <a:solidFill>
                  <a:srgbClr val="FFFFFF"/>
                </a:solidFill>
              </a:rPr>
              <a:t>.,doi:10.1002/2016JA 2016JA022585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Yu</a:t>
            </a:r>
            <a:r>
              <a:rPr lang="en-US" altLang="zh-CN" sz="1000" dirty="0">
                <a:solidFill>
                  <a:srgbClr val="FFFFFF"/>
                </a:solidFill>
              </a:rPr>
              <a:t>, Y., V. K. </a:t>
            </a:r>
            <a:r>
              <a:rPr lang="en-US" altLang="zh-CN" sz="1000" dirty="0" err="1">
                <a:solidFill>
                  <a:srgbClr val="FFFFFF"/>
                </a:solidFill>
              </a:rPr>
              <a:t>Jordanova</a:t>
            </a:r>
            <a:r>
              <a:rPr lang="en-US" altLang="zh-CN" sz="1000" dirty="0">
                <a:solidFill>
                  <a:srgbClr val="FFFFFF"/>
                </a:solidFill>
              </a:rPr>
              <a:t>, A. J. Ridley, G. </a:t>
            </a:r>
            <a:r>
              <a:rPr lang="en-US" altLang="zh-CN" sz="1000" dirty="0" err="1">
                <a:solidFill>
                  <a:srgbClr val="FFFFFF"/>
                </a:solidFill>
              </a:rPr>
              <a:t>Toth</a:t>
            </a:r>
            <a:r>
              <a:rPr lang="en-US" altLang="zh-CN" sz="1000" dirty="0">
                <a:solidFill>
                  <a:srgbClr val="FFFFFF"/>
                </a:solidFill>
              </a:rPr>
              <a:t>, and R. </a:t>
            </a:r>
            <a:r>
              <a:rPr lang="en-US" altLang="zh-CN" sz="1000" dirty="0" err="1">
                <a:solidFill>
                  <a:srgbClr val="FFFFFF"/>
                </a:solidFill>
              </a:rPr>
              <a:t>Heelis</a:t>
            </a:r>
            <a:r>
              <a:rPr lang="en-US" altLang="zh-CN" sz="1000" dirty="0">
                <a:solidFill>
                  <a:srgbClr val="FFFFFF"/>
                </a:solidFill>
              </a:rPr>
              <a:t> (</a:t>
            </a:r>
            <a:r>
              <a:rPr lang="en-US" altLang="zh-CN" sz="1000" dirty="0" smtClean="0">
                <a:solidFill>
                  <a:srgbClr val="FFFFFF"/>
                </a:solidFill>
              </a:rPr>
              <a:t>2017), </a:t>
            </a:r>
            <a:r>
              <a:rPr lang="en-US" altLang="zh-CN" sz="1000" dirty="0">
                <a:solidFill>
                  <a:srgbClr val="FFFFFF"/>
                </a:solidFill>
              </a:rPr>
              <a:t>Effects of electric field methods on modeling the </a:t>
            </a:r>
            <a:r>
              <a:rPr lang="en-US" altLang="zh-CN" sz="1000" dirty="0" err="1">
                <a:solidFill>
                  <a:srgbClr val="FFFFFF"/>
                </a:solidFill>
              </a:rPr>
              <a:t>midlatitude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  <a:r>
              <a:rPr lang="en-US" altLang="zh-CN" sz="1000" dirty="0" err="1">
                <a:solidFill>
                  <a:srgbClr val="FFFFFF"/>
                </a:solidFill>
              </a:rPr>
              <a:t>ionospheric</a:t>
            </a:r>
            <a:r>
              <a:rPr lang="en-US" altLang="zh-CN" sz="1000" dirty="0">
                <a:solidFill>
                  <a:srgbClr val="FFFFFF"/>
                </a:solidFill>
              </a:rPr>
              <a:t> electrodynamics and inner magnetosphere dynamics, J. </a:t>
            </a:r>
            <a:r>
              <a:rPr lang="en-US" altLang="zh-CN" sz="1000" dirty="0" err="1">
                <a:solidFill>
                  <a:srgbClr val="FFFFFF"/>
                </a:solidFill>
              </a:rPr>
              <a:t>Geophys</a:t>
            </a:r>
            <a:r>
              <a:rPr lang="en-US" altLang="zh-CN" sz="1000" dirty="0">
                <a:solidFill>
                  <a:srgbClr val="FFFFFF"/>
                </a:solidFill>
              </a:rPr>
              <a:t>. Res. Space Physics, 122, doi:10.1002/2016JA023850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err="1" smtClean="0">
                <a:solidFill>
                  <a:srgbClr val="FFFFFF"/>
                </a:solidFill>
              </a:rPr>
              <a:t>Zheng</a:t>
            </a:r>
            <a:r>
              <a:rPr lang="en-US" altLang="zh-CN" sz="1000" dirty="0">
                <a:solidFill>
                  <a:srgbClr val="FFFFFF"/>
                </a:solidFill>
              </a:rPr>
              <a:t>, Y., P. C. Brandt, A. T. Y. </a:t>
            </a:r>
            <a:r>
              <a:rPr lang="en-US" altLang="zh-CN" sz="1000" dirty="0" err="1">
                <a:solidFill>
                  <a:srgbClr val="FFFFFF"/>
                </a:solidFill>
              </a:rPr>
              <a:t>Lui</a:t>
            </a:r>
            <a:r>
              <a:rPr lang="en-US" altLang="zh-CN" sz="1000" dirty="0">
                <a:solidFill>
                  <a:srgbClr val="FFFFFF"/>
                </a:solidFill>
              </a:rPr>
              <a:t>, and M.-C. </a:t>
            </a:r>
            <a:r>
              <a:rPr lang="en-US" altLang="zh-CN" sz="1000" dirty="0" err="1">
                <a:solidFill>
                  <a:srgbClr val="FFFFFF"/>
                </a:solidFill>
              </a:rPr>
              <a:t>Fok</a:t>
            </a:r>
            <a:r>
              <a:rPr lang="en-US" altLang="zh-CN" sz="1000" dirty="0">
                <a:solidFill>
                  <a:srgbClr val="FFFFFF"/>
                </a:solidFill>
              </a:rPr>
              <a:t> (2008), On </a:t>
            </a:r>
            <a:r>
              <a:rPr lang="en-US" altLang="zh-CN" sz="1000" dirty="0" err="1">
                <a:solidFill>
                  <a:srgbClr val="FFFFFF"/>
                </a:solidFill>
              </a:rPr>
              <a:t>ionospheric</a:t>
            </a:r>
            <a:r>
              <a:rPr lang="en-US" altLang="zh-CN" sz="1000" dirty="0">
                <a:solidFill>
                  <a:srgbClr val="FFFFFF"/>
                </a:solidFill>
              </a:rPr>
              <a:t> trough conductance and </a:t>
            </a:r>
            <a:r>
              <a:rPr lang="en-US" altLang="zh-CN" sz="1000" dirty="0" err="1">
                <a:solidFill>
                  <a:srgbClr val="FFFFFF"/>
                </a:solidFill>
              </a:rPr>
              <a:t>subauroral</a:t>
            </a:r>
            <a:r>
              <a:rPr lang="en-US" altLang="zh-CN" sz="1000" dirty="0">
                <a:solidFill>
                  <a:srgbClr val="FFFFFF"/>
                </a:solidFill>
              </a:rPr>
              <a:t> polarization streams: Simulation results, J. </a:t>
            </a:r>
            <a:r>
              <a:rPr lang="en-US" altLang="zh-CN" sz="1000" dirty="0" err="1">
                <a:solidFill>
                  <a:srgbClr val="FFFFFF"/>
                </a:solidFill>
              </a:rPr>
              <a:t>Geophys</a:t>
            </a:r>
            <a:r>
              <a:rPr lang="en-US" altLang="zh-CN" sz="1000" dirty="0">
                <a:solidFill>
                  <a:srgbClr val="FFFFFF"/>
                </a:solidFill>
              </a:rPr>
              <a:t>. Res., 113, A04209, doi:10.1029/2007JA012532</a:t>
            </a:r>
            <a:r>
              <a:rPr lang="en-US" altLang="zh-CN" sz="1000" dirty="0" smtClean="0">
                <a:solidFill>
                  <a:srgbClr val="FFFFFF"/>
                </a:solidFill>
              </a:rPr>
              <a:t>.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Zhang</a:t>
            </a:r>
            <a:r>
              <a:rPr lang="en-US" altLang="zh-CN" sz="1000" dirty="0">
                <a:solidFill>
                  <a:srgbClr val="FFFFFF"/>
                </a:solidFill>
              </a:rPr>
              <a:t>, B.,</a:t>
            </a:r>
            <a:r>
              <a:rPr lang="en-US" altLang="zh-CN" sz="1000" dirty="0" err="1">
                <a:solidFill>
                  <a:srgbClr val="FFFFFF"/>
                </a:solidFill>
              </a:rPr>
              <a:t>W.Lotko,O.Brambles</a:t>
            </a:r>
            <a:r>
              <a:rPr lang="en-US" altLang="zh-CN" sz="1000" dirty="0">
                <a:solidFill>
                  <a:srgbClr val="FFFFFF"/>
                </a:solidFill>
              </a:rPr>
              <a:t>, </a:t>
            </a:r>
            <a:r>
              <a:rPr lang="en-US" altLang="zh-CN" sz="1000" dirty="0" err="1">
                <a:solidFill>
                  <a:srgbClr val="FFFFFF"/>
                </a:solidFill>
              </a:rPr>
              <a:t>M.Wiltberger</a:t>
            </a:r>
            <a:r>
              <a:rPr lang="en-US" altLang="zh-CN" sz="1000" dirty="0">
                <a:solidFill>
                  <a:srgbClr val="FFFFFF"/>
                </a:solidFill>
              </a:rPr>
              <a:t>, and J. Lyon (2015), Electron precipitation models in global magnetosphere simulations, J. </a:t>
            </a:r>
            <a:r>
              <a:rPr lang="en-US" altLang="zh-CN" sz="1000" dirty="0" err="1">
                <a:solidFill>
                  <a:srgbClr val="FFFFFF"/>
                </a:solidFill>
              </a:rPr>
              <a:t>Geophys</a:t>
            </a:r>
            <a:r>
              <a:rPr lang="en-US" altLang="zh-CN" sz="1000" dirty="0">
                <a:solidFill>
                  <a:srgbClr val="FFFFFF"/>
                </a:solidFill>
              </a:rPr>
              <a:t>. Res. Space Physics, 120, doi:10.1002/</a:t>
            </a:r>
            <a:r>
              <a:rPr lang="en-US" altLang="zh-CN" sz="1000" dirty="0" smtClean="0">
                <a:solidFill>
                  <a:srgbClr val="FFFFFF"/>
                </a:solidFill>
              </a:rPr>
              <a:t>2014JA020615</a:t>
            </a:r>
          </a:p>
          <a:p>
            <a:pPr marL="228600" lvl="0" indent="-228600">
              <a:buFont typeface="+mj-lt"/>
              <a:buAutoNum type="arabicPeriod" startAt="18"/>
            </a:pPr>
            <a:r>
              <a:rPr lang="en-US" altLang="zh-CN" sz="1000" dirty="0" smtClean="0">
                <a:solidFill>
                  <a:srgbClr val="FFFFFF"/>
                </a:solidFill>
              </a:rPr>
              <a:t>Zhang</a:t>
            </a:r>
            <a:r>
              <a:rPr lang="en-US" altLang="zh-CN" sz="1000" dirty="0">
                <a:solidFill>
                  <a:srgbClr val="FFFFFF"/>
                </a:solidFill>
              </a:rPr>
              <a:t>, B., O. J. </a:t>
            </a:r>
            <a:r>
              <a:rPr lang="en-US" altLang="zh-CN" sz="1000" dirty="0" err="1">
                <a:solidFill>
                  <a:srgbClr val="FFFFFF"/>
                </a:solidFill>
              </a:rPr>
              <a:t>Brambles,W</a:t>
            </a:r>
            <a:r>
              <a:rPr lang="en-US" altLang="zh-CN" sz="1000" dirty="0">
                <a:solidFill>
                  <a:srgbClr val="FFFFFF"/>
                </a:solidFill>
              </a:rPr>
              <a:t>. </a:t>
            </a:r>
            <a:r>
              <a:rPr lang="en-US" altLang="zh-CN" sz="1000" dirty="0" err="1" smtClean="0">
                <a:solidFill>
                  <a:srgbClr val="FFFFFF"/>
                </a:solidFill>
              </a:rPr>
              <a:t>Lotko</a:t>
            </a:r>
            <a:r>
              <a:rPr lang="en-US" altLang="zh-CN" sz="1000" dirty="0" smtClean="0">
                <a:solidFill>
                  <a:srgbClr val="FFFFFF"/>
                </a:solidFill>
              </a:rPr>
              <a:t>,</a:t>
            </a:r>
            <a:r>
              <a:rPr lang="zh-CN" altLang="en-US" sz="1000" dirty="0" smtClean="0">
                <a:solidFill>
                  <a:srgbClr val="FFFFFF"/>
                </a:solidFill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</a:rPr>
              <a:t>J</a:t>
            </a:r>
            <a:r>
              <a:rPr lang="en-US" altLang="zh-CN" sz="1000" dirty="0">
                <a:solidFill>
                  <a:srgbClr val="FFFFFF"/>
                </a:solidFill>
              </a:rPr>
              <a:t>. E. Ouellette, and J. G. Lyon (2016)</a:t>
            </a:r>
            <a:r>
              <a:rPr lang="en-US" altLang="zh-CN" sz="1000" dirty="0" smtClean="0">
                <a:solidFill>
                  <a:srgbClr val="FFFFFF"/>
                </a:solidFill>
              </a:rPr>
              <a:t>,</a:t>
            </a:r>
            <a:r>
              <a:rPr lang="zh-CN" altLang="en-US" sz="1000" dirty="0" smtClean="0">
                <a:solidFill>
                  <a:srgbClr val="FFFFFF"/>
                </a:solidFill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</a:rPr>
              <a:t>The </a:t>
            </a:r>
            <a:r>
              <a:rPr lang="en-US" altLang="zh-CN" sz="1000" dirty="0">
                <a:solidFill>
                  <a:srgbClr val="FFFFFF"/>
                </a:solidFill>
              </a:rPr>
              <a:t>role of </a:t>
            </a:r>
            <a:r>
              <a:rPr lang="en-US" altLang="zh-CN" sz="1000" dirty="0" err="1">
                <a:solidFill>
                  <a:srgbClr val="FFFFFF"/>
                </a:solidFill>
              </a:rPr>
              <a:t>ionospheric</a:t>
            </a:r>
            <a:r>
              <a:rPr lang="en-US" altLang="zh-CN" sz="1000" dirty="0">
                <a:solidFill>
                  <a:srgbClr val="FFFFFF"/>
                </a:solidFill>
              </a:rPr>
              <a:t> O+ </a:t>
            </a:r>
            <a:r>
              <a:rPr lang="en-US" altLang="zh-CN" sz="1000" dirty="0" smtClean="0">
                <a:solidFill>
                  <a:srgbClr val="FFFFFF"/>
                </a:solidFill>
              </a:rPr>
              <a:t>outflow</a:t>
            </a:r>
            <a:r>
              <a:rPr lang="zh-CN" altLang="en-US" sz="1000" dirty="0" smtClean="0">
                <a:solidFill>
                  <a:srgbClr val="FFFFFF"/>
                </a:solidFill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</a:rPr>
              <a:t>in </a:t>
            </a:r>
            <a:r>
              <a:rPr lang="en-US" altLang="zh-CN" sz="1000" dirty="0">
                <a:solidFill>
                  <a:srgbClr val="FFFFFF"/>
                </a:solidFill>
              </a:rPr>
              <a:t>the generation of </a:t>
            </a:r>
            <a:r>
              <a:rPr lang="en-US" altLang="zh-CN" sz="1000" dirty="0" smtClean="0">
                <a:solidFill>
                  <a:srgbClr val="FFFFFF"/>
                </a:solidFill>
              </a:rPr>
              <a:t>earthward</a:t>
            </a:r>
            <a:r>
              <a:rPr lang="zh-CN" altLang="en-US" sz="1000" dirty="0" smtClean="0">
                <a:solidFill>
                  <a:srgbClr val="FFFFFF"/>
                </a:solidFill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</a:rPr>
              <a:t>propagating </a:t>
            </a:r>
            <a:r>
              <a:rPr lang="en-US" altLang="zh-CN" sz="1000" dirty="0" err="1">
                <a:solidFill>
                  <a:srgbClr val="FFFFFF"/>
                </a:solidFill>
              </a:rPr>
              <a:t>plasmoids</a:t>
            </a:r>
            <a:r>
              <a:rPr lang="en-US" altLang="zh-CN" sz="1000" dirty="0">
                <a:solidFill>
                  <a:srgbClr val="FFFFFF"/>
                </a:solidFill>
              </a:rPr>
              <a:t>, </a:t>
            </a:r>
            <a:r>
              <a:rPr lang="en-US" altLang="zh-CN" sz="1000" i="1" dirty="0">
                <a:solidFill>
                  <a:srgbClr val="FFFFFF"/>
                </a:solidFill>
              </a:rPr>
              <a:t>J. </a:t>
            </a:r>
            <a:r>
              <a:rPr lang="en-US" altLang="zh-CN" sz="1000" i="1" dirty="0" err="1" smtClean="0">
                <a:solidFill>
                  <a:srgbClr val="FFFFFF"/>
                </a:solidFill>
              </a:rPr>
              <a:t>Geophys</a:t>
            </a:r>
            <a:r>
              <a:rPr lang="en-US" altLang="zh-CN" sz="1000" i="1" dirty="0" smtClean="0">
                <a:solidFill>
                  <a:srgbClr val="FFFFFF"/>
                </a:solidFill>
              </a:rPr>
              <a:t>.</a:t>
            </a:r>
            <a:r>
              <a:rPr lang="zh-CN" altLang="en-US" sz="1000" i="1" dirty="0" smtClean="0">
                <a:solidFill>
                  <a:srgbClr val="FFFFFF"/>
                </a:solidFill>
              </a:rPr>
              <a:t> </a:t>
            </a:r>
            <a:r>
              <a:rPr lang="hu-HU" altLang="zh-CN" sz="1000" i="1" dirty="0" smtClean="0">
                <a:solidFill>
                  <a:srgbClr val="FFFFFF"/>
                </a:solidFill>
              </a:rPr>
              <a:t>Res</a:t>
            </a:r>
            <a:r>
              <a:rPr lang="hu-HU" altLang="zh-CN" sz="1000" i="1" dirty="0">
                <a:solidFill>
                  <a:srgbClr val="FFFFFF"/>
                </a:solidFill>
              </a:rPr>
              <a:t>. Space Physics</a:t>
            </a:r>
            <a:r>
              <a:rPr lang="hu-HU" altLang="zh-CN" sz="1000" dirty="0">
                <a:solidFill>
                  <a:srgbClr val="FFFFFF"/>
                </a:solidFill>
              </a:rPr>
              <a:t>, </a:t>
            </a:r>
            <a:r>
              <a:rPr lang="hu-HU" altLang="zh-CN" sz="1000" i="1" dirty="0">
                <a:solidFill>
                  <a:srgbClr val="FFFFFF"/>
                </a:solidFill>
              </a:rPr>
              <a:t>121</a:t>
            </a:r>
            <a:r>
              <a:rPr lang="hu-HU" altLang="zh-CN" sz="1000" dirty="0">
                <a:solidFill>
                  <a:srgbClr val="FFFFFF"/>
                </a:solidFill>
              </a:rPr>
              <a:t>, 1425–1435</a:t>
            </a:r>
            <a:r>
              <a:rPr lang="hu-HU" altLang="zh-CN" sz="1000" dirty="0" smtClean="0">
                <a:solidFill>
                  <a:srgbClr val="FFFFFF"/>
                </a:solidFill>
              </a:rPr>
              <a:t>,</a:t>
            </a:r>
            <a:r>
              <a:rPr lang="zh-CN" altLang="en-US" sz="1000" dirty="0" smtClean="0">
                <a:solidFill>
                  <a:srgbClr val="FFFFFF"/>
                </a:solidFill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</a:rPr>
              <a:t>doi</a:t>
            </a:r>
            <a:r>
              <a:rPr lang="en-US" altLang="zh-CN" sz="1000" dirty="0">
                <a:solidFill>
                  <a:srgbClr val="FFFFFF"/>
                </a:solidFill>
              </a:rPr>
              <a:t>:10.1002/2015JA021667.</a:t>
            </a:r>
            <a:endParaRPr lang="en-US" altLang="zh-CN" sz="1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4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6474"/>
          </a:xfrm>
        </p:spPr>
        <p:txBody>
          <a:bodyPr>
            <a:normAutofit/>
          </a:bodyPr>
          <a:lstStyle/>
          <a:p>
            <a:r>
              <a:rPr kumimoji="1" lang="en-US" altLang="zh-CN" dirty="0" err="1" smtClean="0">
                <a:solidFill>
                  <a:srgbClr val="FFFFFF"/>
                </a:solidFill>
              </a:rPr>
              <a:t>Magnetospheric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particle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precipitation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grpSp>
        <p:nvGrpSpPr>
          <p:cNvPr id="33" name="组 32"/>
          <p:cNvGrpSpPr/>
          <p:nvPr/>
        </p:nvGrpSpPr>
        <p:grpSpPr>
          <a:xfrm>
            <a:off x="903212" y="2286883"/>
            <a:ext cx="7298962" cy="4215286"/>
            <a:chOff x="250675" y="1532198"/>
            <a:chExt cx="6464401" cy="3615134"/>
          </a:xfrm>
        </p:grpSpPr>
        <p:grpSp>
          <p:nvGrpSpPr>
            <p:cNvPr id="4" name="组 3"/>
            <p:cNvGrpSpPr/>
            <p:nvPr/>
          </p:nvGrpSpPr>
          <p:grpSpPr>
            <a:xfrm>
              <a:off x="338196" y="1532198"/>
              <a:ext cx="5048279" cy="3615134"/>
              <a:chOff x="1568915" y="1757366"/>
              <a:chExt cx="5048279" cy="3615134"/>
            </a:xfrm>
            <a:effectLst/>
          </p:grpSpPr>
          <p:sp>
            <p:nvSpPr>
              <p:cNvPr id="6" name="弧 5"/>
              <p:cNvSpPr/>
              <p:nvPr/>
            </p:nvSpPr>
            <p:spPr>
              <a:xfrm>
                <a:off x="3109527" y="2883277"/>
                <a:ext cx="2992341" cy="1823514"/>
              </a:xfrm>
              <a:prstGeom prst="arc">
                <a:avLst>
                  <a:gd name="adj1" fmla="val 12670944"/>
                  <a:gd name="adj2" fmla="val 9210462"/>
                </a:avLst>
              </a:prstGeom>
              <a:ln w="1905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7" name="直线连接符 6"/>
              <p:cNvCxnSpPr>
                <a:endCxn id="9" idx="6"/>
              </p:cNvCxnSpPr>
              <p:nvPr/>
            </p:nvCxnSpPr>
            <p:spPr>
              <a:xfrm flipV="1">
                <a:off x="6091195" y="3153547"/>
                <a:ext cx="92472" cy="484926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线连接符 7"/>
              <p:cNvCxnSpPr>
                <a:endCxn id="9" idx="2"/>
              </p:cNvCxnSpPr>
              <p:nvPr/>
            </p:nvCxnSpPr>
            <p:spPr>
              <a:xfrm flipH="1" flipV="1">
                <a:off x="5738147" y="3282727"/>
                <a:ext cx="353048" cy="355746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椭圆 8"/>
              <p:cNvSpPr/>
              <p:nvPr/>
            </p:nvSpPr>
            <p:spPr>
              <a:xfrm rot="20629825">
                <a:off x="5728972" y="3116831"/>
                <a:ext cx="463870" cy="202612"/>
              </a:xfrm>
              <a:prstGeom prst="ellipse">
                <a:avLst/>
              </a:prstGeom>
              <a:noFill/>
              <a:ln w="1905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10" name="直线箭头连接符 9"/>
              <p:cNvCxnSpPr/>
              <p:nvPr/>
            </p:nvCxnSpPr>
            <p:spPr>
              <a:xfrm flipH="1" flipV="1">
                <a:off x="5571248" y="2985003"/>
                <a:ext cx="408808" cy="25956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线箭头连接符 10"/>
              <p:cNvCxnSpPr/>
              <p:nvPr/>
            </p:nvCxnSpPr>
            <p:spPr>
              <a:xfrm flipH="1" flipV="1">
                <a:off x="4467038" y="2745133"/>
                <a:ext cx="478998" cy="3937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线箭头连接符 11"/>
              <p:cNvCxnSpPr/>
              <p:nvPr/>
            </p:nvCxnSpPr>
            <p:spPr>
              <a:xfrm flipH="1">
                <a:off x="3818265" y="2784513"/>
                <a:ext cx="516474" cy="9122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任意形状 12"/>
              <p:cNvSpPr/>
              <p:nvPr/>
            </p:nvSpPr>
            <p:spPr>
              <a:xfrm>
                <a:off x="5791299" y="3638472"/>
                <a:ext cx="655894" cy="331547"/>
              </a:xfrm>
              <a:custGeom>
                <a:avLst/>
                <a:gdLst>
                  <a:gd name="connsiteX0" fmla="*/ 0 w 992683"/>
                  <a:gd name="connsiteY0" fmla="*/ 1153341 h 1182543"/>
                  <a:gd name="connsiteX1" fmla="*/ 87589 w 992683"/>
                  <a:gd name="connsiteY1" fmla="*/ 87595 h 1182543"/>
                  <a:gd name="connsiteX2" fmla="*/ 277367 w 992683"/>
                  <a:gd name="connsiteY2" fmla="*/ 1182539 h 1182543"/>
                  <a:gd name="connsiteX3" fmla="*/ 394153 w 992683"/>
                  <a:gd name="connsiteY3" fmla="*/ 72996 h 1182543"/>
                  <a:gd name="connsiteX4" fmla="*/ 569333 w 992683"/>
                  <a:gd name="connsiteY4" fmla="*/ 1167940 h 1182543"/>
                  <a:gd name="connsiteX5" fmla="*/ 700717 w 992683"/>
                  <a:gd name="connsiteY5" fmla="*/ 29198 h 1182543"/>
                  <a:gd name="connsiteX6" fmla="*/ 934290 w 992683"/>
                  <a:gd name="connsiteY6" fmla="*/ 1153341 h 1182543"/>
                  <a:gd name="connsiteX7" fmla="*/ 992683 w 992683"/>
                  <a:gd name="connsiteY7" fmla="*/ 0 h 1182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2683" h="1182543">
                    <a:moveTo>
                      <a:pt x="0" y="1153341"/>
                    </a:moveTo>
                    <a:cubicBezTo>
                      <a:pt x="20680" y="618035"/>
                      <a:pt x="41361" y="82729"/>
                      <a:pt x="87589" y="87595"/>
                    </a:cubicBezTo>
                    <a:cubicBezTo>
                      <a:pt x="133817" y="92461"/>
                      <a:pt x="226273" y="1184972"/>
                      <a:pt x="277367" y="1182539"/>
                    </a:cubicBezTo>
                    <a:cubicBezTo>
                      <a:pt x="328461" y="1180106"/>
                      <a:pt x="345492" y="75429"/>
                      <a:pt x="394153" y="72996"/>
                    </a:cubicBezTo>
                    <a:cubicBezTo>
                      <a:pt x="442814" y="70563"/>
                      <a:pt x="518239" y="1175240"/>
                      <a:pt x="569333" y="1167940"/>
                    </a:cubicBezTo>
                    <a:cubicBezTo>
                      <a:pt x="620427" y="1160640"/>
                      <a:pt x="639891" y="31631"/>
                      <a:pt x="700717" y="29198"/>
                    </a:cubicBezTo>
                    <a:cubicBezTo>
                      <a:pt x="761543" y="26765"/>
                      <a:pt x="885629" y="1158207"/>
                      <a:pt x="934290" y="1153341"/>
                    </a:cubicBezTo>
                    <a:cubicBezTo>
                      <a:pt x="982951" y="1148475"/>
                      <a:pt x="992683" y="0"/>
                      <a:pt x="992683" y="0"/>
                    </a:cubicBezTo>
                  </a:path>
                </a:pathLst>
              </a:custGeom>
              <a:ln w="1905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14" name="直线连接符 13"/>
              <p:cNvCxnSpPr/>
              <p:nvPr/>
            </p:nvCxnSpPr>
            <p:spPr>
              <a:xfrm>
                <a:off x="4199622" y="2496473"/>
                <a:ext cx="286161" cy="386804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线连接符 14"/>
              <p:cNvCxnSpPr>
                <a:endCxn id="16" idx="4"/>
              </p:cNvCxnSpPr>
              <p:nvPr/>
            </p:nvCxnSpPr>
            <p:spPr>
              <a:xfrm flipH="1">
                <a:off x="4180883" y="2880352"/>
                <a:ext cx="294226" cy="316054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椭圆 15"/>
              <p:cNvSpPr/>
              <p:nvPr/>
            </p:nvSpPr>
            <p:spPr>
              <a:xfrm>
                <a:off x="4076502" y="2496473"/>
                <a:ext cx="208761" cy="699933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17" name="直线箭头连接符 16"/>
              <p:cNvCxnSpPr>
                <a:endCxn id="21" idx="0"/>
              </p:cNvCxnSpPr>
              <p:nvPr/>
            </p:nvCxnSpPr>
            <p:spPr>
              <a:xfrm flipH="1">
                <a:off x="3415651" y="2901696"/>
                <a:ext cx="344910" cy="15870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本框 17"/>
              <p:cNvSpPr txBox="1"/>
              <p:nvPr/>
            </p:nvSpPr>
            <p:spPr>
              <a:xfrm>
                <a:off x="2172534" y="3374744"/>
                <a:ext cx="608466" cy="31674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 smtClean="0">
                    <a:solidFill>
                      <a:srgbClr val="FF6600"/>
                    </a:solidFill>
                  </a:rPr>
                  <a:t>Earth</a:t>
                </a:r>
                <a:endParaRPr kumimoji="1" lang="zh-CN" alt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" name="Oval 10"/>
              <p:cNvSpPr/>
              <p:nvPr/>
            </p:nvSpPr>
            <p:spPr>
              <a:xfrm>
                <a:off x="1568915" y="2774434"/>
                <a:ext cx="1940969" cy="1974083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>
                <a:glow rad="127000">
                  <a:schemeClr val="tx2">
                    <a:lumMod val="40000"/>
                    <a:lumOff val="60000"/>
                    <a:alpha val="61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rgbClr val="FF6600"/>
                  </a:solidFill>
                </a:endParaRPr>
              </a:p>
            </p:txBody>
          </p:sp>
          <p:sp>
            <p:nvSpPr>
              <p:cNvPr id="20" name="TextBox 18"/>
              <p:cNvSpPr txBox="1"/>
              <p:nvPr/>
            </p:nvSpPr>
            <p:spPr>
              <a:xfrm>
                <a:off x="5114692" y="1916971"/>
                <a:ext cx="1502502" cy="501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solidFill>
                      <a:srgbClr val="FF6600"/>
                    </a:solidFill>
                    <a:latin typeface="Comic Sans MS"/>
                    <a:cs typeface="Comic Sans MS"/>
                  </a:rPr>
                  <a:t>Loss cone particles</a:t>
                </a:r>
                <a:endParaRPr kumimoji="1" lang="ja-JP" altLang="en-US" sz="1600" dirty="0">
                  <a:solidFill>
                    <a:srgbClr val="FF66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1" name="Explosion 2 16"/>
              <p:cNvSpPr/>
              <p:nvPr/>
            </p:nvSpPr>
            <p:spPr>
              <a:xfrm>
                <a:off x="3253531" y="3027691"/>
                <a:ext cx="360193" cy="374375"/>
              </a:xfrm>
              <a:prstGeom prst="irregularSeal2">
                <a:avLst/>
              </a:prstGeom>
              <a:solidFill>
                <a:srgbClr val="FF0000">
                  <a:alpha val="55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rgbClr val="FF6600"/>
                  </a:solidFill>
                </a:endParaRPr>
              </a:p>
            </p:txBody>
          </p:sp>
          <p:sp>
            <p:nvSpPr>
              <p:cNvPr id="22" name="TextBox 11"/>
              <p:cNvSpPr txBox="1"/>
              <p:nvPr/>
            </p:nvSpPr>
            <p:spPr>
              <a:xfrm>
                <a:off x="2326642" y="1757366"/>
                <a:ext cx="1958621" cy="501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rgbClr val="FF6600"/>
                    </a:solidFill>
                    <a:latin typeface="Comic Sans MS"/>
                    <a:cs typeface="Comic Sans MS"/>
                  </a:rPr>
                  <a:t>particle</a:t>
                </a:r>
              </a:p>
              <a:p>
                <a:pPr algn="ctr"/>
                <a:r>
                  <a:rPr kumimoji="1" lang="en-US" altLang="zh-CN" sz="1600" dirty="0" smtClean="0">
                    <a:solidFill>
                      <a:srgbClr val="FF6600"/>
                    </a:solidFill>
                    <a:latin typeface="Comic Sans MS"/>
                    <a:cs typeface="Comic Sans MS"/>
                  </a:rPr>
                  <a:t>Precipitation</a:t>
                </a:r>
                <a:endParaRPr kumimoji="1" lang="ja-JP" altLang="en-US" sz="1600" dirty="0">
                  <a:solidFill>
                    <a:srgbClr val="FF66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3" name="TextBox 17"/>
              <p:cNvSpPr txBox="1"/>
              <p:nvPr/>
            </p:nvSpPr>
            <p:spPr>
              <a:xfrm rot="1150005">
                <a:off x="1637924" y="4527009"/>
                <a:ext cx="1034605" cy="3677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r>
                  <a:rPr lang="en-US" altLang="ja-JP" sz="1600" dirty="0" smtClean="0">
                    <a:solidFill>
                      <a:srgbClr val="FF6600"/>
                    </a:solidFill>
                    <a:latin typeface="Comic Sans MS"/>
                    <a:cs typeface="Comic Sans MS"/>
                  </a:rPr>
                  <a:t>Io</a:t>
                </a:r>
                <a:r>
                  <a:rPr kumimoji="1" lang="en-US" altLang="ja-JP" sz="1600" dirty="0" smtClean="0">
                    <a:solidFill>
                      <a:srgbClr val="FF6600"/>
                    </a:solidFill>
                    <a:latin typeface="Comic Sans MS"/>
                    <a:cs typeface="Comic Sans MS"/>
                  </a:rPr>
                  <a:t>nosphere</a:t>
                </a:r>
                <a:endParaRPr kumimoji="1" lang="ja-JP" altLang="en-US" sz="1600" dirty="0">
                  <a:solidFill>
                    <a:srgbClr val="FF66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4" name="TextBox 19"/>
              <p:cNvSpPr txBox="1"/>
              <p:nvPr/>
            </p:nvSpPr>
            <p:spPr>
              <a:xfrm>
                <a:off x="3622291" y="5082148"/>
                <a:ext cx="1741388" cy="290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solidFill>
                      <a:srgbClr val="FF6600"/>
                    </a:solidFill>
                    <a:latin typeface="Comic Sans MS"/>
                    <a:cs typeface="Comic Sans MS"/>
                  </a:rPr>
                  <a:t>Magnetic field line</a:t>
                </a:r>
                <a:endParaRPr kumimoji="1" lang="ja-JP" altLang="en-US" sz="1600" dirty="0">
                  <a:solidFill>
                    <a:srgbClr val="FF660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25" name="Straight Arrow Connector 21"/>
              <p:cNvCxnSpPr/>
              <p:nvPr/>
            </p:nvCxnSpPr>
            <p:spPr>
              <a:xfrm rot="5400000" flipH="1" flipV="1">
                <a:off x="4241197" y="4920844"/>
                <a:ext cx="451679" cy="1"/>
              </a:xfrm>
              <a:prstGeom prst="straightConnector1">
                <a:avLst/>
              </a:prstGeom>
              <a:ln w="28575" cmpd="sng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8-Point Star 9"/>
              <p:cNvSpPr/>
              <p:nvPr/>
            </p:nvSpPr>
            <p:spPr>
              <a:xfrm>
                <a:off x="5646602" y="3336991"/>
                <a:ext cx="910534" cy="1028177"/>
              </a:xfrm>
              <a:prstGeom prst="star8">
                <a:avLst>
                  <a:gd name="adj" fmla="val 27216"/>
                </a:avLst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27" name="Straight Arrow Connector 45"/>
              <p:cNvCxnSpPr/>
              <p:nvPr/>
            </p:nvCxnSpPr>
            <p:spPr>
              <a:xfrm rot="10800000" flipV="1">
                <a:off x="4891759" y="2449393"/>
                <a:ext cx="493979" cy="335118"/>
              </a:xfrm>
              <a:prstGeom prst="straightConnector1">
                <a:avLst/>
              </a:prstGeom>
              <a:ln w="28575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13"/>
              <p:cNvCxnSpPr/>
              <p:nvPr/>
            </p:nvCxnSpPr>
            <p:spPr>
              <a:xfrm flipH="1">
                <a:off x="3324621" y="2415332"/>
                <a:ext cx="41224" cy="437107"/>
              </a:xfrm>
              <a:prstGeom prst="straightConnector1">
                <a:avLst/>
              </a:prstGeom>
              <a:ln w="28575" cmpd="sng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线箭头连接符 28"/>
              <p:cNvCxnSpPr/>
              <p:nvPr/>
            </p:nvCxnSpPr>
            <p:spPr>
              <a:xfrm flipH="1" flipV="1">
                <a:off x="5052766" y="2784513"/>
                <a:ext cx="433100" cy="16637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图片 29" descr="Treetog-Junior-Earth.ic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75" y="2627271"/>
              <a:ext cx="2085722" cy="2085722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文本框 30"/>
            <p:cNvSpPr txBox="1"/>
            <p:nvPr/>
          </p:nvSpPr>
          <p:spPr>
            <a:xfrm>
              <a:off x="5349291" y="3361280"/>
              <a:ext cx="1365785" cy="5015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1600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Wave-particle</a:t>
              </a:r>
              <a:r>
                <a:rPr kumimoji="1" lang="zh-CN" altLang="en-US" sz="1600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 </a:t>
              </a:r>
              <a:endParaRPr kumimoji="1" lang="en-US" altLang="zh-CN" sz="1600" dirty="0" smtClean="0">
                <a:solidFill>
                  <a:srgbClr val="FF6600"/>
                </a:solidFill>
                <a:latin typeface="Comic Sans MS"/>
                <a:cs typeface="Comic Sans MS"/>
              </a:endParaRPr>
            </a:p>
            <a:p>
              <a:r>
                <a:rPr kumimoji="1" lang="en-US" altLang="zh-CN" sz="1600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interactions</a:t>
              </a:r>
              <a:endParaRPr kumimoji="1" lang="zh-CN" altLang="en-US" sz="1600" dirty="0">
                <a:solidFill>
                  <a:srgbClr val="FF66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5" name="TextBox 16"/>
          <p:cNvSpPr txBox="1"/>
          <p:nvPr/>
        </p:nvSpPr>
        <p:spPr>
          <a:xfrm>
            <a:off x="482762" y="906474"/>
            <a:ext cx="8542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chemeClr val="bg1"/>
                </a:solidFill>
                <a:latin typeface="Arial"/>
                <a:cs typeface="Arial"/>
              </a:rPr>
              <a:t>“The </a:t>
            </a:r>
            <a:r>
              <a:rPr lang="en-US" sz="2200" i="1" dirty="0">
                <a:solidFill>
                  <a:schemeClr val="bg1"/>
                </a:solidFill>
                <a:latin typeface="Arial"/>
                <a:cs typeface="Arial"/>
              </a:rPr>
              <a:t>ionosphere and magnetosphere are coupled in so many different </a:t>
            </a:r>
            <a:r>
              <a:rPr lang="en-US" sz="2200" i="1" dirty="0" smtClean="0">
                <a:solidFill>
                  <a:schemeClr val="bg1"/>
                </a:solidFill>
                <a:latin typeface="Arial"/>
                <a:cs typeface="Arial"/>
              </a:rPr>
              <a:t>ways that </a:t>
            </a:r>
            <a:r>
              <a:rPr lang="en-US" sz="2200" i="1" dirty="0">
                <a:solidFill>
                  <a:schemeClr val="bg1"/>
                </a:solidFill>
                <a:latin typeface="Arial"/>
                <a:cs typeface="Arial"/>
              </a:rPr>
              <a:t>nearly every </a:t>
            </a:r>
            <a:r>
              <a:rPr lang="en-US" sz="2200" i="1" dirty="0" err="1">
                <a:solidFill>
                  <a:schemeClr val="bg1"/>
                </a:solidFill>
                <a:latin typeface="Arial"/>
                <a:cs typeface="Arial"/>
              </a:rPr>
              <a:t>magnetospheric</a:t>
            </a:r>
            <a:r>
              <a:rPr lang="en-US" sz="2200" i="1" dirty="0">
                <a:solidFill>
                  <a:schemeClr val="bg1"/>
                </a:solidFill>
                <a:latin typeface="Arial"/>
                <a:cs typeface="Arial"/>
              </a:rPr>
              <a:t> process bears on the ionosphere in some </a:t>
            </a:r>
            <a:r>
              <a:rPr lang="en-US" sz="2200" i="1" dirty="0" smtClean="0">
                <a:solidFill>
                  <a:schemeClr val="bg1"/>
                </a:solidFill>
                <a:latin typeface="Arial"/>
                <a:cs typeface="Arial"/>
              </a:rPr>
              <a:t>way and </a:t>
            </a:r>
            <a:r>
              <a:rPr lang="en-US" sz="2200" i="1" dirty="0">
                <a:solidFill>
                  <a:schemeClr val="bg1"/>
                </a:solidFill>
                <a:latin typeface="Arial"/>
                <a:cs typeface="Arial"/>
              </a:rPr>
              <a:t>every </a:t>
            </a:r>
            <a:r>
              <a:rPr lang="en-US" sz="2200" i="1" dirty="0" err="1">
                <a:solidFill>
                  <a:schemeClr val="bg1"/>
                </a:solidFill>
                <a:latin typeface="Arial"/>
                <a:cs typeface="Arial"/>
              </a:rPr>
              <a:t>ionospheric</a:t>
            </a:r>
            <a:r>
              <a:rPr lang="en-US" sz="2200" i="1" dirty="0">
                <a:solidFill>
                  <a:schemeClr val="bg1"/>
                </a:solidFill>
                <a:latin typeface="Arial"/>
                <a:cs typeface="Arial"/>
              </a:rPr>
              <a:t> process on the </a:t>
            </a:r>
            <a:r>
              <a:rPr lang="en-US" sz="2200" i="1" dirty="0" smtClean="0">
                <a:solidFill>
                  <a:schemeClr val="bg1"/>
                </a:solidFill>
                <a:latin typeface="Arial"/>
                <a:cs typeface="Arial"/>
              </a:rPr>
              <a:t>magnetosphere!” </a:t>
            </a:r>
            <a:r>
              <a:rPr lang="mr-IN" altLang="zh-CN" sz="2200" i="1" dirty="0" smtClean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zh-CN" altLang="en-US" sz="22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CN" sz="2200" i="1" dirty="0" smtClean="0">
                <a:solidFill>
                  <a:schemeClr val="bg1"/>
                </a:solidFill>
                <a:latin typeface="Arial"/>
                <a:cs typeface="Arial"/>
              </a:rPr>
              <a:t>R. Wolf</a:t>
            </a:r>
            <a:endParaRPr lang="en-US" sz="22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6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251" y="0"/>
            <a:ext cx="9144000" cy="906474"/>
          </a:xfrm>
        </p:spPr>
        <p:txBody>
          <a:bodyPr>
            <a:noAutofit/>
          </a:bodyPr>
          <a:lstStyle/>
          <a:p>
            <a:r>
              <a:rPr kumimoji="1" lang="en-US" altLang="zh-CN" sz="4000" dirty="0" smtClean="0">
                <a:solidFill>
                  <a:srgbClr val="FFFFFF"/>
                </a:solidFill>
              </a:rPr>
              <a:t>Magnetosphere-ionosphere coupling</a:t>
            </a:r>
            <a:endParaRPr kumimoji="1" lang="zh-CN" altLang="en-US" sz="4000" dirty="0">
              <a:solidFill>
                <a:srgbClr val="FFFF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9248" y="1352681"/>
            <a:ext cx="5625967" cy="386032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kumimoji="1" lang="en-US" altLang="zh-CN" sz="22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kumimoji="1" lang="en-US" altLang="zh-CN" sz="2200" dirty="0" smtClean="0">
                <a:solidFill>
                  <a:srgbClr val="FFFF00"/>
                </a:solidFill>
              </a:rPr>
              <a:t>1.</a:t>
            </a:r>
            <a:r>
              <a:rPr kumimoji="1" lang="zh-CN" altLang="en-US" sz="2200" dirty="0" smtClean="0">
                <a:solidFill>
                  <a:srgbClr val="FFFF00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00"/>
                </a:solidFill>
              </a:rPr>
              <a:t>Magnetosphere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: MHD/kinetic</a:t>
            </a:r>
            <a:r>
              <a:rPr kumimoji="1" lang="zh-CN" altLang="en-US" sz="2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model</a:t>
            </a:r>
            <a:r>
              <a:rPr kumimoji="1" lang="zh-CN" altLang="en-US" sz="2200" dirty="0" smtClean="0">
                <a:solidFill>
                  <a:srgbClr val="FFFFFF"/>
                </a:solidFill>
              </a:rPr>
              <a:t> (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inner</a:t>
            </a:r>
            <a:r>
              <a:rPr kumimoji="1" lang="zh-CN" altLang="en-US" sz="2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boundary</a:t>
            </a:r>
            <a:r>
              <a:rPr kumimoji="1" lang="zh-CN" altLang="en-US" sz="2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~</a:t>
            </a:r>
            <a:r>
              <a:rPr kumimoji="1" lang="zh-CN" altLang="en-US" sz="2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2.5</a:t>
            </a:r>
            <a:r>
              <a:rPr kumimoji="1" lang="zh-CN" altLang="en-US" sz="2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Re)</a:t>
            </a:r>
            <a:endParaRPr kumimoji="1" lang="en-US" altLang="zh-CN" sz="2200" dirty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endParaRPr kumimoji="1" lang="en-US" altLang="zh-CN" sz="22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kumimoji="1" lang="en-US" altLang="zh-CN" sz="2200" dirty="0" smtClean="0">
                <a:solidFill>
                  <a:srgbClr val="FFFF00"/>
                </a:solidFill>
              </a:rPr>
              <a:t>2.</a:t>
            </a:r>
            <a:r>
              <a:rPr kumimoji="1" lang="zh-CN" altLang="en-US" sz="2200" dirty="0" smtClean="0">
                <a:solidFill>
                  <a:srgbClr val="FFFF00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00"/>
                </a:solidFill>
              </a:rPr>
              <a:t>Ionosphere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: electrostatic</a:t>
            </a:r>
            <a:r>
              <a:rPr kumimoji="1" lang="zh-CN" altLang="en-US" sz="2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solver</a:t>
            </a:r>
            <a:r>
              <a:rPr kumimoji="1" lang="zh-CN" altLang="en-US" sz="2200" dirty="0" smtClean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kumimoji="1" lang="en-US" altLang="zh-CN" sz="2200" dirty="0" smtClean="0">
                <a:solidFill>
                  <a:srgbClr val="FFFFFF"/>
                </a:solidFill>
              </a:rPr>
              <a:t>(a 2D</a:t>
            </a:r>
            <a:r>
              <a:rPr kumimoji="1" lang="zh-CN" altLang="en-US" sz="2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spherical</a:t>
            </a:r>
            <a:r>
              <a:rPr kumimoji="1" lang="zh-CN" altLang="en-US" sz="2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thin current sheet layer</a:t>
            </a:r>
            <a:r>
              <a:rPr kumimoji="1" lang="en-US" altLang="zh-CN" sz="2200" dirty="0">
                <a:solidFill>
                  <a:srgbClr val="FFFFFF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</a:rPr>
              <a:t>at ~110 km)</a:t>
            </a:r>
          </a:p>
          <a:p>
            <a:pPr>
              <a:buFont typeface="Wingdings" charset="2"/>
              <a:buChar char="Ø"/>
            </a:pPr>
            <a:endParaRPr kumimoji="1" lang="en-US" altLang="zh-CN" sz="22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kumimoji="1" lang="en-US" altLang="zh-CN" sz="2200" dirty="0" smtClean="0">
                <a:solidFill>
                  <a:srgbClr val="FFFF00"/>
                </a:solidFill>
              </a:rPr>
              <a:t>3.</a:t>
            </a:r>
            <a:r>
              <a:rPr kumimoji="1" lang="zh-CN" altLang="en-US" sz="2200" dirty="0" smtClean="0">
                <a:solidFill>
                  <a:srgbClr val="FFFF00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00"/>
                </a:solidFill>
              </a:rPr>
              <a:t>“Gap” region: between</a:t>
            </a:r>
            <a:r>
              <a:rPr kumimoji="1" lang="zh-CN" altLang="en-US" sz="2200" dirty="0" smtClean="0">
                <a:solidFill>
                  <a:srgbClr val="FFFF00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00"/>
                </a:solidFill>
              </a:rPr>
              <a:t>the</a:t>
            </a:r>
            <a:r>
              <a:rPr kumimoji="1" lang="zh-CN" altLang="en-US" sz="2200" dirty="0" smtClean="0">
                <a:solidFill>
                  <a:srgbClr val="FFFF00"/>
                </a:solidFill>
              </a:rPr>
              <a:t> </a:t>
            </a:r>
            <a:r>
              <a:rPr kumimoji="1" lang="en-US" altLang="zh-CN" sz="2200" dirty="0" smtClean="0">
                <a:solidFill>
                  <a:srgbClr val="FFFF00"/>
                </a:solidFill>
              </a:rPr>
              <a:t>two</a:t>
            </a:r>
            <a:endParaRPr kumimoji="1" lang="en-US" altLang="zh-CN" sz="2200" dirty="0" smtClean="0">
              <a:solidFill>
                <a:srgbClr val="FFFFFF"/>
              </a:solidFill>
            </a:endParaRPr>
          </a:p>
          <a:p>
            <a:pPr lvl="1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Perfect mapping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along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lines</a:t>
            </a: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Zero potential drop </a:t>
            </a:r>
          </a:p>
          <a:p>
            <a:endParaRPr kumimoji="1" lang="zh-CN" altLang="en-US" sz="2200" dirty="0">
              <a:solidFill>
                <a:srgbClr val="FFFFFF"/>
              </a:solidFill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5883224" y="1517483"/>
            <a:ext cx="3204041" cy="3170944"/>
            <a:chOff x="5945215" y="2115052"/>
            <a:chExt cx="3204041" cy="3170944"/>
          </a:xfrm>
        </p:grpSpPr>
        <p:grpSp>
          <p:nvGrpSpPr>
            <p:cNvPr id="43" name="组 42"/>
            <p:cNvGrpSpPr/>
            <p:nvPr/>
          </p:nvGrpSpPr>
          <p:grpSpPr>
            <a:xfrm>
              <a:off x="5945215" y="2115052"/>
              <a:ext cx="3204041" cy="3170944"/>
              <a:chOff x="265364" y="3713968"/>
              <a:chExt cx="3204041" cy="3170944"/>
            </a:xfrm>
          </p:grpSpPr>
          <p:grpSp>
            <p:nvGrpSpPr>
              <p:cNvPr id="9" name="组 8"/>
              <p:cNvGrpSpPr/>
              <p:nvPr/>
            </p:nvGrpSpPr>
            <p:grpSpPr>
              <a:xfrm>
                <a:off x="270514" y="3713968"/>
                <a:ext cx="3198891" cy="3170944"/>
                <a:chOff x="4229100" y="2829116"/>
                <a:chExt cx="3198891" cy="3170944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4229100" y="2829116"/>
                  <a:ext cx="3136900" cy="3170944"/>
                </a:xfrm>
                <a:prstGeom prst="rect">
                  <a:avLst/>
                </a:prstGeom>
              </p:spPr>
            </p:pic>
            <p:sp>
              <p:nvSpPr>
                <p:cNvPr id="11" name="文本框 10"/>
                <p:cNvSpPr txBox="1"/>
                <p:nvPr/>
              </p:nvSpPr>
              <p:spPr>
                <a:xfrm>
                  <a:off x="6059512" y="2829116"/>
                  <a:ext cx="1306488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300" dirty="0" smtClean="0">
                      <a:solidFill>
                        <a:srgbClr val="0000FF"/>
                      </a:solidFill>
                      <a:latin typeface="Arial"/>
                      <a:cs typeface="Arial"/>
                    </a:rPr>
                    <a:t>Inner boundary at ~2.5 Re</a:t>
                  </a:r>
                  <a:endParaRPr kumimoji="1" lang="zh-CN" altLang="en-US" sz="1300" dirty="0">
                    <a:solidFill>
                      <a:srgbClr val="0000FF"/>
                    </a:solidFill>
                    <a:latin typeface="Arial"/>
                    <a:cs typeface="Arial"/>
                  </a:endParaRPr>
                </a:p>
              </p:txBody>
            </p:sp>
            <p:cxnSp>
              <p:nvCxnSpPr>
                <p:cNvPr id="14" name="直线箭头连接符 13"/>
                <p:cNvCxnSpPr/>
                <p:nvPr/>
              </p:nvCxnSpPr>
              <p:spPr>
                <a:xfrm flipH="1" flipV="1">
                  <a:off x="6160682" y="4204554"/>
                  <a:ext cx="413798" cy="138382"/>
                </a:xfrm>
                <a:prstGeom prst="straightConnector1">
                  <a:avLst/>
                </a:prstGeom>
                <a:ln w="12700" cmpd="sng"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文本框 14"/>
                <p:cNvSpPr txBox="1"/>
                <p:nvPr/>
              </p:nvSpPr>
              <p:spPr>
                <a:xfrm>
                  <a:off x="4775200" y="4342936"/>
                  <a:ext cx="9652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b="1" dirty="0" smtClean="0">
                      <a:solidFill>
                        <a:srgbClr val="FF0000"/>
                      </a:solidFill>
                    </a:rPr>
                    <a:t>“Gap” region</a:t>
                  </a:r>
                  <a:endParaRPr kumimoji="1" lang="zh-CN" altLang="en-US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7" name="直线箭头连接符 16"/>
                <p:cNvCxnSpPr/>
                <p:nvPr/>
              </p:nvCxnSpPr>
              <p:spPr>
                <a:xfrm>
                  <a:off x="6593271" y="3266438"/>
                  <a:ext cx="120046" cy="473891"/>
                </a:xfrm>
                <a:prstGeom prst="straightConnector1">
                  <a:avLst/>
                </a:prstGeom>
                <a:ln w="12700" cmpd="sng"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文本框 11"/>
                <p:cNvSpPr txBox="1"/>
                <p:nvPr/>
              </p:nvSpPr>
              <p:spPr>
                <a:xfrm>
                  <a:off x="6419845" y="4102034"/>
                  <a:ext cx="1008146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300" dirty="0" smtClean="0">
                      <a:solidFill>
                        <a:srgbClr val="0000FF"/>
                      </a:solidFill>
                      <a:latin typeface="Arial"/>
                      <a:cs typeface="Arial"/>
                    </a:rPr>
                    <a:t>Ionosphere (~110km)</a:t>
                  </a:r>
                  <a:endParaRPr kumimoji="1" lang="zh-CN" altLang="en-US" sz="1300" dirty="0">
                    <a:solidFill>
                      <a:srgbClr val="0000F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" name="文本框 5"/>
              <p:cNvSpPr txBox="1"/>
              <p:nvPr/>
            </p:nvSpPr>
            <p:spPr>
              <a:xfrm>
                <a:off x="1440547" y="4409483"/>
                <a:ext cx="1048820" cy="2923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300" dirty="0" smtClean="0">
                    <a:latin typeface="Arial"/>
                    <a:cs typeface="Arial"/>
                  </a:rPr>
                  <a:t>B field lines</a:t>
                </a:r>
                <a:endParaRPr kumimoji="1" lang="zh-CN" alt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265364" y="3796009"/>
                <a:ext cx="142791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3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Magnetosphere Model</a:t>
                </a:r>
                <a:endParaRPr kumimoji="1" lang="zh-CN" altLang="en-US" sz="13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1560594" y="4986886"/>
                <a:ext cx="606546" cy="636078"/>
              </a:xfrm>
              <a:prstGeom prst="ellipse">
                <a:avLst/>
              </a:prstGeom>
              <a:noFill/>
              <a:ln w="38100" cmpd="sng">
                <a:solidFill>
                  <a:schemeClr val="bg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pic>
            <p:nvPicPr>
              <p:cNvPr id="22" name="图片 21" descr="Treetog-Junior-Earth.ico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1686" y="4961063"/>
                <a:ext cx="763550" cy="763550"/>
              </a:xfrm>
              <a:prstGeom prst="rect">
                <a:avLst/>
              </a:prstGeom>
            </p:spPr>
          </p:pic>
          <p:sp>
            <p:nvSpPr>
              <p:cNvPr id="34" name="任意形状 33"/>
              <p:cNvSpPr/>
              <p:nvPr/>
            </p:nvSpPr>
            <p:spPr>
              <a:xfrm>
                <a:off x="265364" y="3772176"/>
                <a:ext cx="0" cy="0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4" name="椭圆 3"/>
            <p:cNvSpPr/>
            <p:nvPr/>
          </p:nvSpPr>
          <p:spPr>
            <a:xfrm>
              <a:off x="6432978" y="2552374"/>
              <a:ext cx="2212205" cy="227109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7185954" y="3343738"/>
              <a:ext cx="701819" cy="70943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324398" y="1005965"/>
            <a:ext cx="6222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6600"/>
                </a:solidFill>
                <a:latin typeface="Arial"/>
                <a:cs typeface="Arial"/>
              </a:rPr>
              <a:t>Typical</a:t>
            </a:r>
            <a:r>
              <a:rPr kumimoji="1" lang="zh-CN" altLang="en-US" sz="24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>
                <a:solidFill>
                  <a:srgbClr val="FF6600"/>
                </a:solidFill>
                <a:latin typeface="Arial"/>
                <a:cs typeface="Arial"/>
              </a:rPr>
              <a:t>modeling</a:t>
            </a:r>
            <a:r>
              <a:rPr kumimoji="1" lang="zh-CN" altLang="en-US" sz="24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>
                <a:solidFill>
                  <a:srgbClr val="FF6600"/>
                </a:solidFill>
                <a:latin typeface="Arial"/>
                <a:cs typeface="Arial"/>
              </a:rPr>
              <a:t>of</a:t>
            </a:r>
            <a:r>
              <a:rPr kumimoji="1" lang="zh-CN" altLang="en-US" sz="24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>
                <a:solidFill>
                  <a:srgbClr val="FF6600"/>
                </a:solidFill>
                <a:latin typeface="Arial"/>
                <a:cs typeface="Arial"/>
              </a:rPr>
              <a:t>the</a:t>
            </a:r>
            <a:r>
              <a:rPr kumimoji="1" lang="zh-CN" altLang="en-US" sz="24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>
                <a:solidFill>
                  <a:srgbClr val="FF6600"/>
                </a:solidFill>
                <a:latin typeface="Arial"/>
                <a:cs typeface="Arial"/>
              </a:rPr>
              <a:t>M-I</a:t>
            </a:r>
            <a:r>
              <a:rPr kumimoji="1" lang="zh-CN" altLang="en-US" sz="24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>
                <a:solidFill>
                  <a:srgbClr val="FF6600"/>
                </a:solidFill>
                <a:latin typeface="Arial"/>
                <a:cs typeface="Arial"/>
              </a:rPr>
              <a:t>system</a:t>
            </a:r>
            <a:r>
              <a:rPr kumimoji="1" lang="zh-CN" altLang="en-US" sz="24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dirty="0" smtClean="0">
                <a:solidFill>
                  <a:srgbClr val="FF6600"/>
                </a:solidFill>
                <a:latin typeface="Arial"/>
                <a:cs typeface="Arial"/>
              </a:rPr>
              <a:t>includes:</a:t>
            </a:r>
            <a:endParaRPr kumimoji="1" lang="en-US" altLang="zh-CN" sz="2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grpSp>
        <p:nvGrpSpPr>
          <p:cNvPr id="23" name="组 22"/>
          <p:cNvGrpSpPr/>
          <p:nvPr/>
        </p:nvGrpSpPr>
        <p:grpSpPr>
          <a:xfrm>
            <a:off x="5370032" y="4888178"/>
            <a:ext cx="3002559" cy="1909082"/>
            <a:chOff x="3839200" y="5099878"/>
            <a:chExt cx="2554287" cy="1562030"/>
          </a:xfrm>
        </p:grpSpPr>
        <p:grpSp>
          <p:nvGrpSpPr>
            <p:cNvPr id="16" name="组 15"/>
            <p:cNvGrpSpPr/>
            <p:nvPr/>
          </p:nvGrpSpPr>
          <p:grpSpPr>
            <a:xfrm>
              <a:off x="3839200" y="5669680"/>
              <a:ext cx="2554287" cy="992228"/>
              <a:chOff x="5741458" y="5500850"/>
              <a:chExt cx="2554287" cy="992228"/>
            </a:xfrm>
          </p:grpSpPr>
          <p:graphicFrame>
            <p:nvGraphicFramePr>
              <p:cNvPr id="46" name="对象 4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7470060"/>
                  </p:ext>
                </p:extLst>
              </p:nvPr>
            </p:nvGraphicFramePr>
            <p:xfrm>
              <a:off x="5741458" y="5500850"/>
              <a:ext cx="2554287" cy="5381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63" name="Equation" r:id="rId6" imgW="1320800" imgH="279400" progId="Equation.DSMT4">
                      <p:embed/>
                    </p:oleObj>
                  </mc:Choice>
                  <mc:Fallback>
                    <p:oleObj name="Equation" r:id="rId6" imgW="1320800" imgH="279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5741458" y="5500850"/>
                            <a:ext cx="2554287" cy="538162"/>
                          </a:xfrm>
                          <a:prstGeom prst="rect">
                            <a:avLst/>
                          </a:prstGeom>
                          <a:solidFill>
                            <a:srgbClr val="FF6600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文本框 12"/>
              <p:cNvSpPr txBox="1"/>
              <p:nvPr/>
            </p:nvSpPr>
            <p:spPr>
              <a:xfrm>
                <a:off x="6153328" y="6165704"/>
                <a:ext cx="1442897" cy="327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 smtClean="0">
                    <a:solidFill>
                      <a:srgbClr val="FFFF00"/>
                    </a:solidFill>
                    <a:latin typeface="Arial"/>
                    <a:cs typeface="Arial"/>
                  </a:rPr>
                  <a:t>Conductance</a:t>
                </a:r>
                <a:endParaRPr kumimoji="1" lang="zh-CN" altLang="en-US" sz="2000" dirty="0">
                  <a:solidFill>
                    <a:srgbClr val="FFFF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9" name="直线箭头连接符 28"/>
              <p:cNvCxnSpPr/>
              <p:nvPr/>
            </p:nvCxnSpPr>
            <p:spPr>
              <a:xfrm flipV="1">
                <a:off x="6333922" y="5878202"/>
                <a:ext cx="1" cy="353909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直线箭头连接符 24"/>
            <p:cNvCxnSpPr/>
            <p:nvPr/>
          </p:nvCxnSpPr>
          <p:spPr>
            <a:xfrm>
              <a:off x="4899655" y="5469210"/>
              <a:ext cx="0" cy="319095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4431664" y="5099878"/>
              <a:ext cx="1006200" cy="327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 smtClean="0">
                  <a:solidFill>
                    <a:srgbClr val="FFFF00"/>
                  </a:solidFill>
                  <a:latin typeface="Arial"/>
                  <a:cs typeface="Arial"/>
                </a:rPr>
                <a:t>Potential </a:t>
              </a:r>
              <a:endParaRPr kumimoji="1" lang="zh-CN" altLang="en-US" sz="20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cxnSp>
          <p:nvCxnSpPr>
            <p:cNvPr id="28" name="直线箭头连接符 27"/>
            <p:cNvCxnSpPr/>
            <p:nvPr/>
          </p:nvCxnSpPr>
          <p:spPr>
            <a:xfrm>
              <a:off x="5671106" y="5469210"/>
              <a:ext cx="0" cy="319095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5504946" y="5106292"/>
              <a:ext cx="690530" cy="327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 smtClean="0">
                  <a:solidFill>
                    <a:srgbClr val="FFFF00"/>
                  </a:solidFill>
                  <a:latin typeface="Arial"/>
                  <a:cs typeface="Arial"/>
                </a:rPr>
                <a:t>FACs</a:t>
              </a:r>
              <a:endParaRPr kumimoji="1" lang="zh-CN" altLang="en-US" sz="20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-270454" y="28572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25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3078"/>
          </a:xfrm>
        </p:spPr>
        <p:txBody>
          <a:bodyPr>
            <a:norm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Outline	</a:t>
            </a:r>
            <a:endParaRPr kumimoji="1" lang="zh-CN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303273" y="1244754"/>
            <a:ext cx="8516920" cy="5562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Introduction 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6600"/>
                </a:solidFill>
              </a:rPr>
              <a:t>Recent advances in modeling and understanding the electrodynamics of MI coupling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Dayside</a:t>
            </a:r>
            <a:r>
              <a:rPr kumimoji="1" lang="zh-CN" alt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magnetosphere</a:t>
            </a:r>
            <a:r>
              <a:rPr kumimoji="1" lang="mr-IN" altLang="zh-CN" dirty="0" smtClean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ionosphere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 err="1" smtClean="0">
                <a:solidFill>
                  <a:srgbClr val="FFFFFF"/>
                </a:solidFill>
                <a:latin typeface="Arial"/>
                <a:cs typeface="Arial"/>
              </a:rPr>
              <a:t>Magnetotail</a:t>
            </a:r>
            <a:r>
              <a:rPr kumimoji="1" lang="mr-IN" altLang="zh-CN" dirty="0" smtClean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ionosphere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Inner magnetosphere</a:t>
            </a:r>
            <a:r>
              <a:rPr kumimoji="1" lang="mr-IN" altLang="zh-CN" dirty="0" smtClean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ionosphere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Challenges </a:t>
            </a:r>
          </a:p>
          <a:p>
            <a:pPr lvl="1">
              <a:buFont typeface="Wingdings" charset="2"/>
              <a:buChar char="Ø"/>
            </a:pP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 Conductance –</a:t>
            </a:r>
            <a:r>
              <a:rPr kumimoji="1" lang="zh-CN" alt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  <a:latin typeface="Arial"/>
                <a:cs typeface="Arial"/>
              </a:rPr>
              <a:t>feedback</a:t>
            </a:r>
            <a:r>
              <a:rPr kumimoji="1" lang="zh-CN" alt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  <a:latin typeface="Arial"/>
                <a:cs typeface="Arial"/>
              </a:rPr>
              <a:t>effects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4" name="矩形 3"/>
          <p:cNvSpPr/>
          <p:nvPr/>
        </p:nvSpPr>
        <p:spPr>
          <a:xfrm>
            <a:off x="6421072" y="2714268"/>
            <a:ext cx="1963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kumimoji="1" lang="en-US" altLang="zh-CN" sz="2800" dirty="0" smtClean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kumimoji="1" lang="en-US" altLang="zh-CN" sz="2800" dirty="0">
                <a:solidFill>
                  <a:srgbClr val="FFFFFF"/>
                </a:solidFill>
                <a:latin typeface="Arial"/>
                <a:cs typeface="Arial"/>
              </a:rPr>
              <a:t>PI/MI</a:t>
            </a:r>
          </a:p>
        </p:txBody>
      </p:sp>
      <p:sp>
        <p:nvSpPr>
          <p:cNvPr id="6" name="矩形 5"/>
          <p:cNvSpPr/>
          <p:nvPr/>
        </p:nvSpPr>
        <p:spPr>
          <a:xfrm>
            <a:off x="4422319" y="3202214"/>
            <a:ext cx="1963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kumimoji="1" lang="en-US" altLang="zh-CN" sz="2800" dirty="0" smtClean="0">
                <a:solidFill>
                  <a:srgbClr val="FFFFFF"/>
                </a:solidFill>
                <a:latin typeface="Arial"/>
                <a:cs typeface="Arial"/>
              </a:rPr>
              <a:t>: SCW</a:t>
            </a:r>
            <a:endParaRPr kumimoji="1" lang="en-US" altLang="zh-CN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38492" y="3723089"/>
            <a:ext cx="1963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kumimoji="1" lang="en-US" altLang="zh-CN" sz="2800" dirty="0" smtClean="0">
                <a:solidFill>
                  <a:srgbClr val="FFFFFF"/>
                </a:solidFill>
                <a:latin typeface="Arial"/>
                <a:cs typeface="Arial"/>
              </a:rPr>
              <a:t>: SAPS</a:t>
            </a:r>
            <a:endParaRPr kumimoji="1" lang="en-US" altLang="zh-CN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7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078"/>
          </a:xfrm>
        </p:spPr>
        <p:txBody>
          <a:bodyPr>
            <a:normAutofit/>
          </a:bodyPr>
          <a:lstStyle/>
          <a:p>
            <a:r>
              <a:rPr kumimoji="1" lang="en-US" altLang="zh-CN" sz="4000" dirty="0" smtClean="0">
                <a:solidFill>
                  <a:srgbClr val="FFFFFF"/>
                </a:solidFill>
              </a:rPr>
              <a:t>SW-dayside-ionosphere</a:t>
            </a:r>
            <a:endParaRPr kumimoji="1" lang="zh-CN" altLang="en-US" sz="4000" dirty="0">
              <a:solidFill>
                <a:srgbClr val="FFFFFF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13345" y="4840449"/>
            <a:ext cx="8546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Travelling </a:t>
            </a:r>
            <a:r>
              <a:rPr kumimoji="1" lang="en-US" altLang="zh-CN" sz="2200" dirty="0">
                <a:solidFill>
                  <a:srgbClr val="FFFFFF"/>
                </a:solidFill>
                <a:latin typeface="Arial"/>
                <a:cs typeface="Arial"/>
              </a:rPr>
              <a:t>convection vortices </a:t>
            </a: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(TCVs)</a:t>
            </a:r>
          </a:p>
          <a:p>
            <a:pPr marL="342900" indent="-34290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Preliminary impulse (PI) </a:t>
            </a:r>
            <a:r>
              <a:rPr kumimoji="1" lang="en-US" altLang="zh-CN" sz="2200" dirty="0" smtClean="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kumimoji="1" lang="en-US" altLang="zh-CN" sz="2200" dirty="0">
                <a:solidFill>
                  <a:srgbClr val="FF6600"/>
                </a:solidFill>
                <a:latin typeface="Arial"/>
                <a:cs typeface="Arial"/>
              </a:rPr>
              <a:t>M</a:t>
            </a: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ain impulse (MI)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[Araki 1994] following storm sudden commencement (SSC) </a:t>
            </a:r>
          </a:p>
          <a:p>
            <a:pPr marL="342900" indent="-34290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kumimoji="1" lang="zh-CN" altLang="en-US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err="1" smtClean="0">
                <a:solidFill>
                  <a:srgbClr val="FFFFFF"/>
                </a:solidFill>
                <a:latin typeface="Arial"/>
                <a:cs typeface="Arial"/>
              </a:rPr>
              <a:t>ionospheric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 currents paly a role.</a:t>
            </a:r>
            <a:endParaRPr kumimoji="1" lang="zh-CN" altLang="en-US" sz="2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4" name="组 13"/>
          <p:cNvGrpSpPr/>
          <p:nvPr/>
        </p:nvGrpSpPr>
        <p:grpSpPr>
          <a:xfrm>
            <a:off x="5591218" y="764288"/>
            <a:ext cx="3576858" cy="3983864"/>
            <a:chOff x="5798537" y="701219"/>
            <a:chExt cx="3576858" cy="398386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t="2970"/>
            <a:stretch/>
          </p:blipFill>
          <p:spPr>
            <a:xfrm>
              <a:off x="5798537" y="1074153"/>
              <a:ext cx="3211201" cy="330315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34327" y="4377306"/>
              <a:ext cx="21410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err="1" smtClean="0">
                  <a:solidFill>
                    <a:srgbClr val="FFFF00"/>
                  </a:solidFill>
                  <a:latin typeface="Arial"/>
                  <a:cs typeface="Arial"/>
                </a:rPr>
                <a:t>Engebretson</a:t>
              </a:r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 et al., 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1999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761542" y="721997"/>
              <a:ext cx="12224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 smtClean="0">
                  <a:solidFill>
                    <a:srgbClr val="FFFFFF"/>
                  </a:solidFill>
                </a:rPr>
                <a:t>afternoon</a:t>
              </a:r>
              <a:endParaRPr kumimoji="1" lang="zh-CN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798537" y="1029924"/>
              <a:ext cx="18466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300" dirty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882954" y="3842227"/>
              <a:ext cx="18466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300" dirty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211215" y="728337"/>
              <a:ext cx="629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6600"/>
                  </a:solidFill>
                  <a:latin typeface="Arial"/>
                  <a:cs typeface="Arial"/>
                </a:rPr>
                <a:t>B</a:t>
              </a:r>
              <a:r>
                <a:rPr kumimoji="1" lang="en-US" altLang="zh-CN" baseline="-25000" dirty="0" smtClean="0">
                  <a:solidFill>
                    <a:srgbClr val="FF6600"/>
                  </a:solidFill>
                  <a:latin typeface="Arial"/>
                  <a:cs typeface="Arial"/>
                </a:rPr>
                <a:t>east</a:t>
              </a:r>
              <a:endParaRPr kumimoji="1" lang="zh-CN" altLang="en-US" baseline="-25000" dirty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984027" y="701219"/>
              <a:ext cx="689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err="1" smtClean="0">
                  <a:solidFill>
                    <a:srgbClr val="FF6600"/>
                  </a:solidFill>
                  <a:latin typeface="Arial"/>
                  <a:cs typeface="Arial"/>
                </a:rPr>
                <a:t>B</a:t>
              </a:r>
              <a:r>
                <a:rPr kumimoji="1" lang="en-US" altLang="zh-CN" baseline="-25000" dirty="0" err="1" smtClean="0">
                  <a:solidFill>
                    <a:srgbClr val="FF6600"/>
                  </a:solidFill>
                  <a:latin typeface="Arial"/>
                  <a:cs typeface="Arial"/>
                </a:rPr>
                <a:t>north</a:t>
              </a:r>
              <a:endParaRPr kumimoji="1" lang="zh-CN" altLang="en-US" baseline="-25000" dirty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3" name="组 12"/>
          <p:cNvGrpSpPr/>
          <p:nvPr/>
        </p:nvGrpSpPr>
        <p:grpSpPr>
          <a:xfrm>
            <a:off x="133499" y="1214083"/>
            <a:ext cx="5138664" cy="3008495"/>
            <a:chOff x="60289" y="1315964"/>
            <a:chExt cx="4642019" cy="2526263"/>
          </a:xfrm>
        </p:grpSpPr>
        <p:pic>
          <p:nvPicPr>
            <p:cNvPr id="3" name="图片 2" descr="Fig-4-Two-SuperDARN-MLT-MLAT-polar-plots-showing-northern-hemisphere-convectio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89" y="1614058"/>
              <a:ext cx="4642019" cy="222816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307865" y="1315964"/>
              <a:ext cx="2554343" cy="310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err="1" smtClean="0">
                  <a:solidFill>
                    <a:schemeClr val="bg1"/>
                  </a:solidFill>
                  <a:latin typeface="Arial"/>
                  <a:cs typeface="Arial"/>
                </a:rPr>
                <a:t>SuperDARN</a:t>
              </a:r>
              <a:r>
                <a:rPr kumimoji="1" lang="en-US" altLang="zh-CN" dirty="0" smtClean="0">
                  <a:solidFill>
                    <a:schemeClr val="bg1"/>
                  </a:solidFill>
                  <a:latin typeface="Arial"/>
                  <a:cs typeface="Arial"/>
                </a:rPr>
                <a:t> observations</a:t>
              </a:r>
              <a:endParaRPr kumimoji="1" lang="zh-CN" alt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4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0"/>
            <a:ext cx="9144000" cy="823078"/>
          </a:xfrm>
          <a:prstGeom prst="rect">
            <a:avLst/>
          </a:prstGeom>
          <a:gradFill flip="none" rotWithShape="1">
            <a:gsLst>
              <a:gs pos="74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078"/>
          </a:xfrm>
        </p:spPr>
        <p:txBody>
          <a:bodyPr>
            <a:normAutofit/>
          </a:bodyPr>
          <a:lstStyle/>
          <a:p>
            <a:r>
              <a:rPr kumimoji="1" lang="en-US" altLang="zh-CN" sz="4000" dirty="0" smtClean="0">
                <a:solidFill>
                  <a:srgbClr val="FFFFFF"/>
                </a:solidFill>
              </a:rPr>
              <a:t>SW-dayside-ionosphere</a:t>
            </a:r>
            <a:endParaRPr kumimoji="1" lang="zh-CN" altLang="en-US" sz="4000" dirty="0">
              <a:solidFill>
                <a:srgbClr val="FFFFFF"/>
              </a:solidFill>
            </a:endParaRPr>
          </a:p>
        </p:txBody>
      </p:sp>
      <p:grpSp>
        <p:nvGrpSpPr>
          <p:cNvPr id="57" name="组 56"/>
          <p:cNvGrpSpPr/>
          <p:nvPr/>
        </p:nvGrpSpPr>
        <p:grpSpPr>
          <a:xfrm>
            <a:off x="1616951" y="1276714"/>
            <a:ext cx="6978328" cy="2362773"/>
            <a:chOff x="216497" y="2968740"/>
            <a:chExt cx="7798014" cy="2749857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7700" y="2978727"/>
              <a:ext cx="2567112" cy="2486890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497" y="2968740"/>
              <a:ext cx="2621203" cy="2496877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4812" y="2978727"/>
              <a:ext cx="2609699" cy="2486890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5904501" y="5410820"/>
              <a:ext cx="19793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i="1" dirty="0" err="1" smtClean="0">
                  <a:solidFill>
                    <a:srgbClr val="FFFF00"/>
                  </a:solidFill>
                  <a:latin typeface="Arial"/>
                  <a:cs typeface="Arial"/>
                </a:rPr>
                <a:t>Samsonov</a:t>
              </a:r>
              <a:r>
                <a:rPr kumimoji="1" lang="en-US" altLang="zh-CN" sz="14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 et al.</a:t>
              </a:r>
              <a:r>
                <a:rPr kumimoji="1" lang="en-US" altLang="zh-CN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, 2013</a:t>
              </a:r>
              <a:endParaRPr kumimoji="1" lang="zh-CN" altLang="en-US" sz="14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59" name="图片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783" y="4078109"/>
            <a:ext cx="2311064" cy="2066363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6826" y="4078109"/>
            <a:ext cx="2319578" cy="2065561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7773391" y="6144472"/>
            <a:ext cx="1261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dirty="0" smtClean="0">
                <a:solidFill>
                  <a:srgbClr val="FFFF00"/>
                </a:solidFill>
                <a:latin typeface="Arial"/>
                <a:cs typeface="Arial"/>
              </a:rPr>
              <a:t>Yu et al. </a:t>
            </a:r>
            <a:r>
              <a:rPr kumimoji="1" lang="en-US" altLang="zh-CN" sz="1400" dirty="0" smtClean="0">
                <a:solidFill>
                  <a:srgbClr val="FFFF00"/>
                </a:solidFill>
              </a:rPr>
              <a:t>2009</a:t>
            </a:r>
            <a:endParaRPr kumimoji="1" lang="zh-CN" altLang="en-US" sz="1400" dirty="0">
              <a:solidFill>
                <a:srgbClr val="FFFF00"/>
              </a:solidFill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5441190" y="5415489"/>
            <a:ext cx="1192238" cy="596187"/>
            <a:chOff x="5117733" y="5648787"/>
            <a:chExt cx="1192238" cy="596187"/>
          </a:xfrm>
        </p:grpSpPr>
        <p:sp>
          <p:nvSpPr>
            <p:cNvPr id="3" name="文本框 2"/>
            <p:cNvSpPr txBox="1"/>
            <p:nvPr/>
          </p:nvSpPr>
          <p:spPr>
            <a:xfrm>
              <a:off x="5686370" y="5937197"/>
              <a:ext cx="623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smtClean="0">
                  <a:solidFill>
                    <a:srgbClr val="008000"/>
                  </a:solidFill>
                  <a:latin typeface="Arial"/>
                  <a:cs typeface="Arial"/>
                </a:rPr>
                <a:t>FACs</a:t>
              </a:r>
              <a:endParaRPr kumimoji="1" lang="zh-CN" altLang="en-US" sz="1400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cxnSp>
          <p:nvCxnSpPr>
            <p:cNvPr id="5" name="直线箭头连接符 4"/>
            <p:cNvCxnSpPr/>
            <p:nvPr/>
          </p:nvCxnSpPr>
          <p:spPr>
            <a:xfrm flipH="1" flipV="1">
              <a:off x="5117733" y="5648787"/>
              <a:ext cx="568637" cy="44229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 14"/>
          <p:cNvGrpSpPr/>
          <p:nvPr/>
        </p:nvGrpSpPr>
        <p:grpSpPr>
          <a:xfrm>
            <a:off x="7741517" y="5163663"/>
            <a:ext cx="1293330" cy="886125"/>
            <a:chOff x="5067188" y="5648787"/>
            <a:chExt cx="1229870" cy="524316"/>
          </a:xfrm>
        </p:grpSpPr>
        <p:sp>
          <p:nvSpPr>
            <p:cNvPr id="16" name="文本框 15"/>
            <p:cNvSpPr txBox="1"/>
            <p:nvPr/>
          </p:nvSpPr>
          <p:spPr>
            <a:xfrm>
              <a:off x="5572643" y="5990993"/>
              <a:ext cx="724415" cy="182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 smtClean="0">
                  <a:solidFill>
                    <a:srgbClr val="008000"/>
                  </a:solidFill>
                  <a:latin typeface="Arial"/>
                  <a:cs typeface="Arial"/>
                </a:rPr>
                <a:t>FACs</a:t>
              </a:r>
              <a:endParaRPr kumimoji="1" lang="zh-CN" altLang="en-US" sz="1400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cxnSp>
          <p:nvCxnSpPr>
            <p:cNvPr id="17" name="直线箭头连接符 16"/>
            <p:cNvCxnSpPr/>
            <p:nvPr/>
          </p:nvCxnSpPr>
          <p:spPr>
            <a:xfrm flipH="1" flipV="1">
              <a:off x="5067188" y="5648787"/>
              <a:ext cx="568637" cy="44229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0" y="3310710"/>
            <a:ext cx="47575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sz="2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Cause: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transient FACs in the ionosphere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zh-CN" sz="2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Different types of FACs: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PI: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FACs connecting to magnetopause current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200" dirty="0" smtClean="0">
                <a:solidFill>
                  <a:srgbClr val="FF6600"/>
                </a:solidFill>
                <a:latin typeface="Arial"/>
                <a:cs typeface="Arial"/>
              </a:rPr>
              <a:t>MI: 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FACs emerged from the </a:t>
            </a:r>
            <a:r>
              <a:rPr kumimoji="1" lang="en-US" altLang="zh-CN" sz="2200" dirty="0" err="1" smtClean="0">
                <a:solidFill>
                  <a:srgbClr val="FFFFFF"/>
                </a:solidFill>
                <a:latin typeface="Arial"/>
                <a:cs typeface="Arial"/>
              </a:rPr>
              <a:t>magnetospheric</a:t>
            </a:r>
            <a:r>
              <a:rPr kumimoji="1" lang="en-US" altLang="zh-CN"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zh-CN" sz="2200" dirty="0" err="1" smtClean="0">
                <a:solidFill>
                  <a:srgbClr val="FFFFFF"/>
                </a:solidFill>
                <a:latin typeface="Arial"/>
                <a:cs typeface="Arial"/>
              </a:rPr>
              <a:t>vorticity</a:t>
            </a:r>
            <a:endParaRPr kumimoji="1" lang="en-US" altLang="zh-CN" sz="2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kumimoji="1" lang="zh-CN" altLang="en-US" sz="2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3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 黑色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主题1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黑色 .thmx</Template>
  <TotalTime>24227</TotalTime>
  <Words>3834</Words>
  <Application>Microsoft Macintosh PowerPoint</Application>
  <PresentationFormat>全屏显示(4:3)</PresentationFormat>
  <Paragraphs>574</Paragraphs>
  <Slides>42</Slides>
  <Notes>39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嵌入的 OLE 服务器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46" baseType="lpstr">
      <vt:lpstr>1_ 黑色 </vt:lpstr>
      <vt:lpstr>主题1</vt:lpstr>
      <vt:lpstr>Equation</vt:lpstr>
      <vt:lpstr>公式</vt:lpstr>
      <vt:lpstr>Global Modeling of the Magnetosphere-Ionosphere Electrodynamic Coupling:  Overview and Challenges</vt:lpstr>
      <vt:lpstr>Outline </vt:lpstr>
      <vt:lpstr>Magnetosphere-ionosphere convection</vt:lpstr>
      <vt:lpstr>Large-scale currents </vt:lpstr>
      <vt:lpstr>Magnetospheric particle precipitation</vt:lpstr>
      <vt:lpstr>Magnetosphere-ionosphere coupling</vt:lpstr>
      <vt:lpstr>Outline </vt:lpstr>
      <vt:lpstr>SW-dayside-ionosphere</vt:lpstr>
      <vt:lpstr>SW-dayside-ionosphere</vt:lpstr>
      <vt:lpstr>SW-dayside-ionosphere</vt:lpstr>
      <vt:lpstr>PowerPoint 演示文稿</vt:lpstr>
      <vt:lpstr>PowerPoint 演示文稿</vt:lpstr>
      <vt:lpstr>PowerPoint 演示文稿</vt:lpstr>
      <vt:lpstr>Inner magnetosphere-ionosphere</vt:lpstr>
      <vt:lpstr>Inner magnetosphere-ionosphere</vt:lpstr>
      <vt:lpstr>Inner magnetosphere-ionosphere</vt:lpstr>
      <vt:lpstr>Summary part 1</vt:lpstr>
      <vt:lpstr>Outline </vt:lpstr>
      <vt:lpstr>Challenges</vt:lpstr>
      <vt:lpstr>Impact of conductance: convection asymmetry</vt:lpstr>
      <vt:lpstr>Impact of conductance: MP/BS location/shape</vt:lpstr>
      <vt:lpstr>Impact of conductance: flow channels/Pi2</vt:lpstr>
      <vt:lpstr>Impact of conductance:magnetic perturbations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Challenges: Impact of “gap” region physics</vt:lpstr>
      <vt:lpstr>Challenges: Impact of parallel electric field</vt:lpstr>
      <vt:lpstr>Summary part 2</vt:lpstr>
      <vt:lpstr>Summary </vt:lpstr>
      <vt:lpstr>PowerPoint 演示文稿</vt:lpstr>
      <vt:lpstr>References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Magnetosphere-ionosphere coupling: modeling perspective</dc:title>
  <dc:creator>Yiqun Yu</dc:creator>
  <cp:lastModifiedBy>Yiqun Yu</cp:lastModifiedBy>
  <cp:revision>1851</cp:revision>
  <dcterms:created xsi:type="dcterms:W3CDTF">2017-05-19T06:09:18Z</dcterms:created>
  <dcterms:modified xsi:type="dcterms:W3CDTF">2017-06-22T03:21:25Z</dcterms:modified>
</cp:coreProperties>
</file>