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34" r:id="rId1"/>
    <p:sldMasterId id="2147483746" r:id="rId2"/>
  </p:sldMasterIdLst>
  <p:notesMasterIdLst>
    <p:notesMasterId r:id="rId30"/>
  </p:notesMasterIdLst>
  <p:sldIdLst>
    <p:sldId id="878" r:id="rId3"/>
    <p:sldId id="921" r:id="rId4"/>
    <p:sldId id="875" r:id="rId5"/>
    <p:sldId id="876" r:id="rId6"/>
    <p:sldId id="906" r:id="rId7"/>
    <p:sldId id="936" r:id="rId8"/>
    <p:sldId id="934" r:id="rId9"/>
    <p:sldId id="935" r:id="rId10"/>
    <p:sldId id="916" r:id="rId11"/>
    <p:sldId id="884" r:id="rId12"/>
    <p:sldId id="885" r:id="rId13"/>
    <p:sldId id="908" r:id="rId14"/>
    <p:sldId id="909" r:id="rId15"/>
    <p:sldId id="919" r:id="rId16"/>
    <p:sldId id="914" r:id="rId17"/>
    <p:sldId id="925" r:id="rId18"/>
    <p:sldId id="924" r:id="rId19"/>
    <p:sldId id="894" r:id="rId20"/>
    <p:sldId id="926" r:id="rId21"/>
    <p:sldId id="938" r:id="rId22"/>
    <p:sldId id="928" r:id="rId23"/>
    <p:sldId id="932" r:id="rId24"/>
    <p:sldId id="937" r:id="rId25"/>
    <p:sldId id="927" r:id="rId26"/>
    <p:sldId id="933" r:id="rId27"/>
    <p:sldId id="930" r:id="rId28"/>
    <p:sldId id="929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339966"/>
    <a:srgbClr val="E3F58A"/>
    <a:srgbClr val="1F497D"/>
    <a:srgbClr val="C6D9F1"/>
    <a:srgbClr val="330066"/>
    <a:srgbClr val="FFFFCC"/>
    <a:srgbClr val="3D25CF"/>
    <a:srgbClr val="99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23" autoAdjust="0"/>
  </p:normalViewPr>
  <p:slideViewPr>
    <p:cSldViewPr>
      <p:cViewPr varScale="1">
        <p:scale>
          <a:sx n="97" d="100"/>
          <a:sy n="97" d="100"/>
        </p:scale>
        <p:origin x="58" y="3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37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4B98E94-FA8C-4499-A170-364FFFDD02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19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28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49" cy="36607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113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37BB-930F-7245-9C9A-17CAFF4F5B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4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CFB5F-3812-C84B-B390-577E6B876D60}" type="slidenum">
              <a:rPr lang="en-US"/>
              <a:pPr/>
              <a:t>18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498" tIns="45249" rIns="90498" bIns="45249"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300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8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0" y="1449306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83910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83910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3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6065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1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3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33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0070C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3"/>
            <a:ext cx="12191997" cy="1600199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828802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Shape 19" descr="NOA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84" y="66675"/>
            <a:ext cx="1291165" cy="968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862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rgbClr val="0070C0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3"/>
            <a:ext cx="12192000" cy="1600199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spcBef>
                <a:spcPts val="0"/>
              </a:spcBef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spcBef>
                  <a:spcPts val="0"/>
                </a:spcBef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Shape 27" descr="NOA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84" y="66675"/>
            <a:ext cx="1291165" cy="968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63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21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8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3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92551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2197" y="2341478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5497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8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3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92551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2197" y="2341478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1077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1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824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8527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1460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91346" y="4650477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91349" y="4773227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8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215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E010DCD-E053-47AD-A951-25BCFFF373F4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spcBef>
                <a:spcPts val="0"/>
              </a:spcBef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spcBef>
                  <a:spcPts val="0"/>
                </a:spcBef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8468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1" r:id="rId3"/>
    <p:sldLayoutId id="21474837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tcenter.org/community-code/model-evaluation-tools-met/download" TargetMode="External"/><Relationship Id="rId13" Type="http://schemas.openxmlformats.org/officeDocument/2006/relationships/image" Target="../media/image53.gif"/><Relationship Id="rId3" Type="http://schemas.openxmlformats.org/officeDocument/2006/relationships/hyperlink" Target="mailto:jensen@ucar.edu" TargetMode="External"/><Relationship Id="rId7" Type="http://schemas.openxmlformats.org/officeDocument/2006/relationships/hyperlink" Target="github.com/NCAR/MET" TargetMode="External"/><Relationship Id="rId12" Type="http://schemas.openxmlformats.org/officeDocument/2006/relationships/image" Target="../media/image52.png"/><Relationship Id="rId2" Type="http://schemas.openxmlformats.org/officeDocument/2006/relationships/hyperlink" Target="mailto:met_help@ucar.ed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github.com/NCAR/METplus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dtcenter.org/community-code/metplus" TargetMode="External"/><Relationship Id="rId10" Type="http://schemas.openxmlformats.org/officeDocument/2006/relationships/image" Target="../media/image51.png"/><Relationship Id="rId4" Type="http://schemas.openxmlformats.org/officeDocument/2006/relationships/hyperlink" Target="mailto:johnhg@ucar.edu" TargetMode="Externa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METplus - A Unified Verification and Validation Tool for a Coupled Modeling System</a:t>
            </a:r>
            <a:endParaRPr lang="en-US" sz="2800" dirty="0"/>
          </a:p>
        </p:txBody>
      </p:sp>
      <p:pic>
        <p:nvPicPr>
          <p:cNvPr id="8" name="Picture 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1" y="233219"/>
            <a:ext cx="1539927" cy="104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057400" y="3200400"/>
            <a:ext cx="8458200" cy="182464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Tara Jensen</a:t>
            </a:r>
            <a:r>
              <a:rPr lang="en-US" baseline="30000" dirty="0" smtClean="0"/>
              <a:t>1</a:t>
            </a:r>
            <a:r>
              <a:rPr lang="en-US" dirty="0" smtClean="0"/>
              <a:t>, J. Vigh</a:t>
            </a:r>
            <a:r>
              <a:rPr lang="en-US" baseline="30000" dirty="0" smtClean="0"/>
              <a:t>1</a:t>
            </a:r>
            <a:r>
              <a:rPr lang="en-US" dirty="0" smtClean="0"/>
              <a:t>,</a:t>
            </a:r>
            <a:r>
              <a:rPr lang="en-US" baseline="30000" dirty="0" smtClean="0"/>
              <a:t> </a:t>
            </a:r>
            <a:r>
              <a:rPr lang="en-US" dirty="0" smtClean="0"/>
              <a:t>N. Maruyama</a:t>
            </a:r>
            <a:r>
              <a:rPr lang="en-US" baseline="30000" dirty="0" smtClean="0"/>
              <a:t>2</a:t>
            </a:r>
            <a:r>
              <a:rPr lang="en-US" dirty="0" smtClean="0"/>
              <a:t>, D. Fuller-Rowell</a:t>
            </a:r>
            <a:r>
              <a:rPr lang="en-US" baseline="30000" dirty="0" smtClean="0"/>
              <a:t>2</a:t>
            </a:r>
            <a:r>
              <a:rPr lang="en-US" dirty="0" smtClean="0"/>
              <a:t>, T. Onsager</a:t>
            </a:r>
            <a:r>
              <a:rPr lang="en-US" baseline="30000" dirty="0"/>
              <a:t>2</a:t>
            </a:r>
            <a:r>
              <a:rPr lang="en-US" dirty="0" smtClean="0"/>
              <a:t>, T. Fuller-Rowell</a:t>
            </a:r>
            <a:r>
              <a:rPr lang="en-US" baseline="30000" dirty="0" smtClean="0"/>
              <a:t>2</a:t>
            </a:r>
            <a:r>
              <a:rPr lang="en-US" dirty="0" smtClean="0"/>
              <a:t>, J. Halley Gotway</a:t>
            </a:r>
            <a:r>
              <a:rPr lang="en-US" baseline="30000" dirty="0"/>
              <a:t>1</a:t>
            </a:r>
            <a:r>
              <a:rPr lang="en-US" dirty="0" smtClean="0"/>
              <a:t>, L. Mays</a:t>
            </a:r>
            <a:r>
              <a:rPr lang="en-US" baseline="30000" dirty="0" smtClean="0"/>
              <a:t>3</a:t>
            </a:r>
            <a:r>
              <a:rPr lang="en-US" dirty="0" smtClean="0"/>
              <a:t>, L. Raestaetter</a:t>
            </a:r>
            <a:r>
              <a:rPr lang="en-US" baseline="30000" dirty="0" smtClean="0"/>
              <a:t>3</a:t>
            </a:r>
          </a:p>
          <a:p>
            <a:endParaRPr lang="en-US" dirty="0" smtClean="0"/>
          </a:p>
          <a:p>
            <a:r>
              <a:rPr lang="en-US" baseline="30000" dirty="0"/>
              <a:t>1</a:t>
            </a:r>
            <a:r>
              <a:rPr lang="en-US" dirty="0" smtClean="0"/>
              <a:t>NCAR/RAL and DTC, </a:t>
            </a:r>
            <a:r>
              <a:rPr lang="en-US" baseline="30000" dirty="0" smtClean="0"/>
              <a:t>2</a:t>
            </a:r>
            <a:r>
              <a:rPr lang="en-US" dirty="0" smtClean="0"/>
              <a:t>CU –CIRES and NOAA SWPC, </a:t>
            </a:r>
            <a:r>
              <a:rPr lang="en-US" baseline="30000" dirty="0" smtClean="0"/>
              <a:t>3</a:t>
            </a:r>
            <a:r>
              <a:rPr lang="en-US" dirty="0" smtClean="0"/>
              <a:t>NASA CCMC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54102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2020 Virtual GEM Summer Workshop</a:t>
            </a:r>
            <a:endParaRPr lang="en-US" sz="2000" b="1" i="1" dirty="0"/>
          </a:p>
          <a:p>
            <a:pPr algn="ctr"/>
            <a:r>
              <a:rPr lang="en-US" sz="2000" b="1" i="1" dirty="0" smtClean="0"/>
              <a:t>July 20-23, </a:t>
            </a:r>
            <a:r>
              <a:rPr lang="en-US" sz="2000" b="1" i="1" dirty="0"/>
              <a:t>2020 </a:t>
            </a:r>
          </a:p>
        </p:txBody>
      </p:sp>
    </p:spTree>
    <p:extLst>
      <p:ext uri="{BB962C8B-B14F-4D97-AF65-F5344CB8AC3E}">
        <p14:creationId xmlns:p14="http://schemas.microsoft.com/office/powerpoint/2010/main" val="40126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648" y="228600"/>
            <a:ext cx="8153400" cy="990600"/>
          </a:xfrm>
        </p:spPr>
        <p:txBody>
          <a:bodyPr/>
          <a:lstStyle/>
          <a:p>
            <a:r>
              <a:rPr lang="en-US" dirty="0" smtClean="0"/>
              <a:t>MET Object Oriented Method: MODE</a:t>
            </a:r>
            <a:endParaRPr lang="en-US" dirty="0"/>
          </a:p>
        </p:txBody>
      </p:sp>
      <p:pic>
        <p:nvPicPr>
          <p:cNvPr id="12" name="Picture 11" descr="tile_mode_fcs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8824" y="2529840"/>
            <a:ext cx="3967179" cy="3569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 descr="tile_mode_fcst_obj_b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8824" y="2529840"/>
            <a:ext cx="3961875" cy="3569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Picture 21" descr="tile_mode_fcst_obj_col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8824" y="2529840"/>
            <a:ext cx="3955997" cy="3569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22" descr="tile_mode_ob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02403" y="2529840"/>
            <a:ext cx="3955996" cy="3569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 descr="tile_mode_obs_obj_b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3" y="2532528"/>
            <a:ext cx="3967179" cy="3569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Picture 24" descr="tile_mode_obs_obj_colo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3" y="2532528"/>
            <a:ext cx="3955997" cy="3569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096000" y="2514600"/>
            <a:ext cx="12192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>
                <a:latin typeface="+mn-lt"/>
              </a:rPr>
              <a:t>OBS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2133600" y="2514600"/>
            <a:ext cx="2667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>
                <a:latin typeface="+mn-lt"/>
              </a:rPr>
              <a:t>ENS FCST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2133600" y="3134380"/>
            <a:ext cx="12192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sz="2800" dirty="0">
              <a:latin typeface="+mn-lt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096000" y="3058180"/>
            <a:ext cx="1600200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+mn-lt"/>
              </a:rPr>
              <a:t>Radius=5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latin typeface="+mn-lt"/>
              </a:rPr>
              <a:t>Thresh&gt;0.25”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133600" y="3048000"/>
            <a:ext cx="1600200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+mn-lt"/>
              </a:rPr>
              <a:t>Radius=5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latin typeface="+mn-lt"/>
              </a:rPr>
              <a:t>Thresh&gt;0.25”</a:t>
            </a:r>
          </a:p>
        </p:txBody>
      </p:sp>
      <p:grpSp>
        <p:nvGrpSpPr>
          <p:cNvPr id="2" name="Group 67"/>
          <p:cNvGrpSpPr/>
          <p:nvPr/>
        </p:nvGrpSpPr>
        <p:grpSpPr>
          <a:xfrm>
            <a:off x="2438400" y="4267202"/>
            <a:ext cx="1600200" cy="426420"/>
            <a:chOff x="914400" y="4800602"/>
            <a:chExt cx="1600200" cy="426420"/>
          </a:xfrm>
        </p:grpSpPr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914400" y="4857690"/>
              <a:ext cx="121920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smtClean="0">
                  <a:latin typeface="+mn-lt"/>
                </a:rPr>
                <a:t>Merging</a:t>
              </a:r>
            </a:p>
          </p:txBody>
        </p:sp>
        <p:cxnSp>
          <p:nvCxnSpPr>
            <p:cNvPr id="39" name="Straight Arrow Connector 38"/>
            <p:cNvCxnSpPr>
              <a:stCxn id="36" idx="3"/>
            </p:cNvCxnSpPr>
            <p:nvPr/>
          </p:nvCxnSpPr>
          <p:spPr>
            <a:xfrm flipV="1">
              <a:off x="2133600" y="4800602"/>
              <a:ext cx="381000" cy="2417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68"/>
          <p:cNvGrpSpPr/>
          <p:nvPr/>
        </p:nvGrpSpPr>
        <p:grpSpPr>
          <a:xfrm>
            <a:off x="5532720" y="5486402"/>
            <a:ext cx="3429000" cy="502620"/>
            <a:chOff x="2971800" y="4724402"/>
            <a:chExt cx="3429000" cy="502620"/>
          </a:xfrm>
        </p:grpSpPr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4678080" y="4857690"/>
              <a:ext cx="134172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smtClean="0">
                  <a:latin typeface="+mn-lt"/>
                </a:rPr>
                <a:t>Matching</a:t>
              </a:r>
            </a:p>
          </p:txBody>
        </p:sp>
        <p:cxnSp>
          <p:nvCxnSpPr>
            <p:cNvPr id="44" name="Straight Arrow Connector 43"/>
            <p:cNvCxnSpPr>
              <a:stCxn id="37" idx="3"/>
            </p:cNvCxnSpPr>
            <p:nvPr/>
          </p:nvCxnSpPr>
          <p:spPr>
            <a:xfrm flipV="1">
              <a:off x="6019800" y="4724402"/>
              <a:ext cx="381000" cy="3179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7" idx="1"/>
            </p:cNvCxnSpPr>
            <p:nvPr/>
          </p:nvCxnSpPr>
          <p:spPr>
            <a:xfrm rot="10800000">
              <a:off x="2971800" y="4724414"/>
              <a:ext cx="1706280" cy="3179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 Box 8"/>
          <p:cNvSpPr txBox="1">
            <a:spLocks noChangeArrowheads="1"/>
          </p:cNvSpPr>
          <p:nvPr/>
        </p:nvSpPr>
        <p:spPr bwMode="auto">
          <a:xfrm>
            <a:off x="2743200" y="5010090"/>
            <a:ext cx="18288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+mn-lt"/>
              </a:rPr>
              <a:t>No false alarms</a:t>
            </a:r>
          </a:p>
        </p:txBody>
      </p:sp>
      <p:grpSp>
        <p:nvGrpSpPr>
          <p:cNvPr id="4" name="Group 78"/>
          <p:cNvGrpSpPr/>
          <p:nvPr/>
        </p:nvGrpSpPr>
        <p:grpSpPr>
          <a:xfrm>
            <a:off x="6705600" y="3733802"/>
            <a:ext cx="1600200" cy="1645620"/>
            <a:chOff x="4953000" y="4267202"/>
            <a:chExt cx="1600200" cy="1645620"/>
          </a:xfrm>
        </p:grpSpPr>
        <p:sp>
          <p:nvSpPr>
            <p:cNvPr id="72" name="Text Box 8"/>
            <p:cNvSpPr txBox="1">
              <a:spLocks noChangeArrowheads="1"/>
            </p:cNvSpPr>
            <p:nvPr/>
          </p:nvSpPr>
          <p:spPr bwMode="auto">
            <a:xfrm>
              <a:off x="4953000" y="5543490"/>
              <a:ext cx="99060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smtClean="0">
                  <a:latin typeface="+mn-lt"/>
                </a:rPr>
                <a:t>Misses</a:t>
              </a:r>
            </a:p>
          </p:txBody>
        </p:sp>
        <p:cxnSp>
          <p:nvCxnSpPr>
            <p:cNvPr id="73" name="Straight Arrow Connector 72"/>
            <p:cNvCxnSpPr>
              <a:stCxn id="72" idx="3"/>
            </p:cNvCxnSpPr>
            <p:nvPr/>
          </p:nvCxnSpPr>
          <p:spPr>
            <a:xfrm flipV="1">
              <a:off x="5943600" y="5562602"/>
              <a:ext cx="609600" cy="1655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3"/>
            </p:cNvCxnSpPr>
            <p:nvPr/>
          </p:nvCxnSpPr>
          <p:spPr>
            <a:xfrm flipV="1">
              <a:off x="5943600" y="4267202"/>
              <a:ext cx="76200" cy="14609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ontent Placeholder 2"/>
          <p:cNvSpPr txBox="1">
            <a:spLocks/>
          </p:cNvSpPr>
          <p:nvPr/>
        </p:nvSpPr>
        <p:spPr>
          <a:xfrm>
            <a:off x="1828800" y="1676400"/>
            <a:ext cx="85344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20040" indent="-320040" algn="ctr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400" dirty="0">
                <a:latin typeface="+mn-lt"/>
              </a:rPr>
              <a:t>Precipitation Forecast versus Analysis Field</a:t>
            </a:r>
          </a:p>
        </p:txBody>
      </p:sp>
      <p:grpSp>
        <p:nvGrpSpPr>
          <p:cNvPr id="6" name="Group 67"/>
          <p:cNvGrpSpPr/>
          <p:nvPr/>
        </p:nvGrpSpPr>
        <p:grpSpPr>
          <a:xfrm>
            <a:off x="6324600" y="4267202"/>
            <a:ext cx="1600200" cy="426420"/>
            <a:chOff x="914400" y="4800602"/>
            <a:chExt cx="1600200" cy="426420"/>
          </a:xfrm>
        </p:grpSpPr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914400" y="4857690"/>
              <a:ext cx="114300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 smtClean="0">
                  <a:latin typeface="+mn-lt"/>
                </a:rPr>
                <a:t>Merging</a:t>
              </a:r>
            </a:p>
          </p:txBody>
        </p:sp>
        <p:cxnSp>
          <p:nvCxnSpPr>
            <p:cNvPr id="33" name="Straight Arrow Connector 32"/>
            <p:cNvCxnSpPr>
              <a:stCxn id="32" idx="3"/>
            </p:cNvCxnSpPr>
            <p:nvPr/>
          </p:nvCxnSpPr>
          <p:spPr>
            <a:xfrm flipV="1">
              <a:off x="2057400" y="4800602"/>
              <a:ext cx="457200" cy="2417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997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/>
          </p:cNvSpPr>
          <p:nvPr>
            <p:ph type="title" idx="4294967295"/>
          </p:nvPr>
        </p:nvSpPr>
        <p:spPr>
          <a:xfrm>
            <a:off x="3276600" y="228600"/>
            <a:ext cx="6096000" cy="533400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Use of Pair Attributes defined by MODE</a:t>
            </a: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2057403" y="1458916"/>
            <a:ext cx="1928813" cy="1665287"/>
          </a:xfrm>
          <a:custGeom>
            <a:avLst/>
            <a:gdLst>
              <a:gd name="T0" fmla="*/ 2610 w 1340756"/>
              <a:gd name="T1" fmla="*/ 1408804 h 952198"/>
              <a:gd name="T2" fmla="*/ 18269 w 1340756"/>
              <a:gd name="T3" fmla="*/ 1351689 h 952198"/>
              <a:gd name="T4" fmla="*/ 582036 w 1340756"/>
              <a:gd name="T5" fmla="*/ 875743 h 952198"/>
              <a:gd name="T6" fmla="*/ 801279 w 1340756"/>
              <a:gd name="T7" fmla="*/ 704401 h 952198"/>
              <a:gd name="T8" fmla="*/ 1349386 w 1340756"/>
              <a:gd name="T9" fmla="*/ 285567 h 952198"/>
              <a:gd name="T10" fmla="*/ 1584290 w 1340756"/>
              <a:gd name="T11" fmla="*/ 114227 h 952198"/>
              <a:gd name="T12" fmla="*/ 1740891 w 1340756"/>
              <a:gd name="T13" fmla="*/ 0 h 952198"/>
              <a:gd name="T14" fmla="*/ 1834852 w 1340756"/>
              <a:gd name="T15" fmla="*/ 76152 h 952198"/>
              <a:gd name="T16" fmla="*/ 1881833 w 1340756"/>
              <a:gd name="T17" fmla="*/ 152302 h 952198"/>
              <a:gd name="T18" fmla="*/ 1913154 w 1340756"/>
              <a:gd name="T19" fmla="*/ 190379 h 952198"/>
              <a:gd name="T20" fmla="*/ 1928813 w 1340756"/>
              <a:gd name="T21" fmla="*/ 266530 h 952198"/>
              <a:gd name="T22" fmla="*/ 1913154 w 1340756"/>
              <a:gd name="T23" fmla="*/ 533061 h 952198"/>
              <a:gd name="T24" fmla="*/ 1866173 w 1340756"/>
              <a:gd name="T25" fmla="*/ 628249 h 952198"/>
              <a:gd name="T26" fmla="*/ 1819192 w 1340756"/>
              <a:gd name="T27" fmla="*/ 704401 h 952198"/>
              <a:gd name="T28" fmla="*/ 1693911 w 1340756"/>
              <a:gd name="T29" fmla="*/ 856705 h 952198"/>
              <a:gd name="T30" fmla="*/ 1552969 w 1340756"/>
              <a:gd name="T31" fmla="*/ 1028045 h 952198"/>
              <a:gd name="T32" fmla="*/ 1365047 w 1340756"/>
              <a:gd name="T33" fmla="*/ 1237462 h 952198"/>
              <a:gd name="T34" fmla="*/ 1302406 w 1340756"/>
              <a:gd name="T35" fmla="*/ 1256500 h 952198"/>
              <a:gd name="T36" fmla="*/ 1192784 w 1340756"/>
              <a:gd name="T37" fmla="*/ 1313614 h 952198"/>
              <a:gd name="T38" fmla="*/ 957881 w 1340756"/>
              <a:gd name="T39" fmla="*/ 1389766 h 952198"/>
              <a:gd name="T40" fmla="*/ 848260 w 1340756"/>
              <a:gd name="T41" fmla="*/ 1427841 h 952198"/>
              <a:gd name="T42" fmla="*/ 722978 w 1340756"/>
              <a:gd name="T43" fmla="*/ 1465917 h 952198"/>
              <a:gd name="T44" fmla="*/ 629017 w 1340756"/>
              <a:gd name="T45" fmla="*/ 1503992 h 952198"/>
              <a:gd name="T46" fmla="*/ 472415 w 1340756"/>
              <a:gd name="T47" fmla="*/ 1523031 h 952198"/>
              <a:gd name="T48" fmla="*/ 33929 w 1340756"/>
              <a:gd name="T49" fmla="*/ 1446879 h 952198"/>
              <a:gd name="T50" fmla="*/ 2610 w 1340756"/>
              <a:gd name="T51" fmla="*/ 1408804 h 9521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40756" h="952198">
                <a:moveTo>
                  <a:pt x="1814" y="805543"/>
                </a:moveTo>
                <a:cubicBezTo>
                  <a:pt x="0" y="796472"/>
                  <a:pt x="4085" y="780466"/>
                  <a:pt x="12699" y="772885"/>
                </a:cubicBezTo>
                <a:cubicBezTo>
                  <a:pt x="358030" y="468992"/>
                  <a:pt x="154490" y="645029"/>
                  <a:pt x="404585" y="500743"/>
                </a:cubicBezTo>
                <a:cubicBezTo>
                  <a:pt x="456895" y="470564"/>
                  <a:pt x="505200" y="433842"/>
                  <a:pt x="556985" y="402771"/>
                </a:cubicBezTo>
                <a:cubicBezTo>
                  <a:pt x="997853" y="138250"/>
                  <a:pt x="433029" y="499922"/>
                  <a:pt x="937985" y="163285"/>
                </a:cubicBezTo>
                <a:cubicBezTo>
                  <a:pt x="968780" y="142755"/>
                  <a:pt x="1064656" y="83621"/>
                  <a:pt x="1101271" y="65314"/>
                </a:cubicBezTo>
                <a:cubicBezTo>
                  <a:pt x="1182812" y="24543"/>
                  <a:pt x="1147112" y="47262"/>
                  <a:pt x="1210128" y="0"/>
                </a:cubicBezTo>
                <a:cubicBezTo>
                  <a:pt x="1231899" y="14514"/>
                  <a:pt x="1255885" y="26159"/>
                  <a:pt x="1275442" y="43543"/>
                </a:cubicBezTo>
                <a:cubicBezTo>
                  <a:pt x="1289002" y="55596"/>
                  <a:pt x="1296484" y="73148"/>
                  <a:pt x="1308099" y="87085"/>
                </a:cubicBezTo>
                <a:cubicBezTo>
                  <a:pt x="1314670" y="94970"/>
                  <a:pt x="1322614" y="101600"/>
                  <a:pt x="1329871" y="108857"/>
                </a:cubicBezTo>
                <a:cubicBezTo>
                  <a:pt x="1333499" y="123371"/>
                  <a:pt x="1340756" y="137439"/>
                  <a:pt x="1340756" y="152400"/>
                </a:cubicBezTo>
                <a:cubicBezTo>
                  <a:pt x="1340756" y="203329"/>
                  <a:pt x="1340363" y="254963"/>
                  <a:pt x="1329871" y="304800"/>
                </a:cubicBezTo>
                <a:cubicBezTo>
                  <a:pt x="1325512" y="325504"/>
                  <a:pt x="1308950" y="341624"/>
                  <a:pt x="1297214" y="359228"/>
                </a:cubicBezTo>
                <a:cubicBezTo>
                  <a:pt x="1287150" y="374324"/>
                  <a:pt x="1276816" y="389397"/>
                  <a:pt x="1264556" y="402771"/>
                </a:cubicBezTo>
                <a:cubicBezTo>
                  <a:pt x="1236816" y="433033"/>
                  <a:pt x="1198592" y="454655"/>
                  <a:pt x="1177471" y="489857"/>
                </a:cubicBezTo>
                <a:cubicBezTo>
                  <a:pt x="1114589" y="594660"/>
                  <a:pt x="1183149" y="497997"/>
                  <a:pt x="1079499" y="587828"/>
                </a:cubicBezTo>
                <a:cubicBezTo>
                  <a:pt x="1076016" y="590847"/>
                  <a:pt x="990569" y="689701"/>
                  <a:pt x="948871" y="707571"/>
                </a:cubicBezTo>
                <a:cubicBezTo>
                  <a:pt x="935120" y="713464"/>
                  <a:pt x="919388" y="713344"/>
                  <a:pt x="905328" y="718457"/>
                </a:cubicBezTo>
                <a:cubicBezTo>
                  <a:pt x="879357" y="727901"/>
                  <a:pt x="855152" y="741820"/>
                  <a:pt x="829128" y="751114"/>
                </a:cubicBezTo>
                <a:cubicBezTo>
                  <a:pt x="779391" y="768877"/>
                  <a:pt x="715991" y="780329"/>
                  <a:pt x="665842" y="794657"/>
                </a:cubicBezTo>
                <a:lnTo>
                  <a:pt x="589642" y="816428"/>
                </a:lnTo>
                <a:cubicBezTo>
                  <a:pt x="560730" y="824138"/>
                  <a:pt x="531327" y="829980"/>
                  <a:pt x="502556" y="838200"/>
                </a:cubicBezTo>
                <a:cubicBezTo>
                  <a:pt x="480490" y="844505"/>
                  <a:pt x="459798" y="855742"/>
                  <a:pt x="437242" y="859971"/>
                </a:cubicBezTo>
                <a:cubicBezTo>
                  <a:pt x="401400" y="866691"/>
                  <a:pt x="364671" y="867228"/>
                  <a:pt x="328385" y="870857"/>
                </a:cubicBezTo>
                <a:cubicBezTo>
                  <a:pt x="203067" y="866215"/>
                  <a:pt x="44400" y="952198"/>
                  <a:pt x="23585" y="827314"/>
                </a:cubicBezTo>
                <a:cubicBezTo>
                  <a:pt x="21795" y="816576"/>
                  <a:pt x="3628" y="814614"/>
                  <a:pt x="1814" y="80554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Freeform 5"/>
          <p:cNvSpPr>
            <a:spLocks noChangeAspect="1"/>
          </p:cNvSpPr>
          <p:nvPr/>
        </p:nvSpPr>
        <p:spPr bwMode="auto">
          <a:xfrm>
            <a:off x="2209803" y="2057400"/>
            <a:ext cx="2651125" cy="1371600"/>
          </a:xfrm>
          <a:custGeom>
            <a:avLst/>
            <a:gdLst>
              <a:gd name="T0" fmla="*/ 173998 w 978629"/>
              <a:gd name="T1" fmla="*/ 642661 h 764192"/>
              <a:gd name="T2" fmla="*/ 1501030 w 978629"/>
              <a:gd name="T3" fmla="*/ 193284 h 764192"/>
              <a:gd name="T4" fmla="*/ 1677967 w 978629"/>
              <a:gd name="T5" fmla="*/ 115133 h 764192"/>
              <a:gd name="T6" fmla="*/ 1795926 w 978629"/>
              <a:gd name="T7" fmla="*/ 56518 h 764192"/>
              <a:gd name="T8" fmla="*/ 1913885 w 978629"/>
              <a:gd name="T9" fmla="*/ 17442 h 764192"/>
              <a:gd name="T10" fmla="*/ 2267758 w 978629"/>
              <a:gd name="T11" fmla="*/ 95595 h 764192"/>
              <a:gd name="T12" fmla="*/ 2415207 w 978629"/>
              <a:gd name="T13" fmla="*/ 115133 h 764192"/>
              <a:gd name="T14" fmla="*/ 2503676 w 978629"/>
              <a:gd name="T15" fmla="*/ 134670 h 764192"/>
              <a:gd name="T16" fmla="*/ 2533166 w 978629"/>
              <a:gd name="T17" fmla="*/ 779428 h 764192"/>
              <a:gd name="T18" fmla="*/ 2562654 w 978629"/>
              <a:gd name="T19" fmla="*/ 857580 h 764192"/>
              <a:gd name="T20" fmla="*/ 2621635 w 978629"/>
              <a:gd name="T21" fmla="*/ 955270 h 764192"/>
              <a:gd name="T22" fmla="*/ 2651125 w 978629"/>
              <a:gd name="T23" fmla="*/ 1013884 h 764192"/>
              <a:gd name="T24" fmla="*/ 2592144 w 978629"/>
              <a:gd name="T25" fmla="*/ 1111575 h 764192"/>
              <a:gd name="T26" fmla="*/ 2415207 w 978629"/>
              <a:gd name="T27" fmla="*/ 1248341 h 764192"/>
              <a:gd name="T28" fmla="*/ 2326739 w 978629"/>
              <a:gd name="T29" fmla="*/ 1306955 h 764192"/>
              <a:gd name="T30" fmla="*/ 2208780 w 978629"/>
              <a:gd name="T31" fmla="*/ 1326494 h 764192"/>
              <a:gd name="T32" fmla="*/ 1795926 w 978629"/>
              <a:gd name="T33" fmla="*/ 1365569 h 764192"/>
              <a:gd name="T34" fmla="*/ 763789 w 978629"/>
              <a:gd name="T35" fmla="*/ 1346033 h 764192"/>
              <a:gd name="T36" fmla="*/ 675321 w 978629"/>
              <a:gd name="T37" fmla="*/ 1306955 h 764192"/>
              <a:gd name="T38" fmla="*/ 557362 w 978629"/>
              <a:gd name="T39" fmla="*/ 1287417 h 764192"/>
              <a:gd name="T40" fmla="*/ 409913 w 978629"/>
              <a:gd name="T41" fmla="*/ 1189727 h 764192"/>
              <a:gd name="T42" fmla="*/ 173998 w 978629"/>
              <a:gd name="T43" fmla="*/ 1013884 h 764192"/>
              <a:gd name="T44" fmla="*/ 26548 w 978629"/>
              <a:gd name="T45" fmla="*/ 838042 h 764192"/>
              <a:gd name="T46" fmla="*/ 144507 w 978629"/>
              <a:gd name="T47" fmla="*/ 623123 h 764192"/>
              <a:gd name="T48" fmla="*/ 173998 w 978629"/>
              <a:gd name="T49" fmla="*/ 642661 h 764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78629" h="764192">
                <a:moveTo>
                  <a:pt x="64229" y="358061"/>
                </a:moveTo>
                <a:cubicBezTo>
                  <a:pt x="246740" y="297222"/>
                  <a:pt x="287018" y="285732"/>
                  <a:pt x="554086" y="107689"/>
                </a:cubicBezTo>
                <a:cubicBezTo>
                  <a:pt x="575857" y="93175"/>
                  <a:pt x="597964" y="79152"/>
                  <a:pt x="619400" y="64147"/>
                </a:cubicBezTo>
                <a:cubicBezTo>
                  <a:pt x="634263" y="53743"/>
                  <a:pt x="647558" y="41105"/>
                  <a:pt x="662943" y="31489"/>
                </a:cubicBezTo>
                <a:cubicBezTo>
                  <a:pt x="676704" y="22888"/>
                  <a:pt x="691972" y="16975"/>
                  <a:pt x="706486" y="9718"/>
                </a:cubicBezTo>
                <a:cubicBezTo>
                  <a:pt x="832588" y="34939"/>
                  <a:pt x="677330" y="0"/>
                  <a:pt x="837114" y="53261"/>
                </a:cubicBezTo>
                <a:cubicBezTo>
                  <a:pt x="854667" y="59112"/>
                  <a:pt x="873593" y="59660"/>
                  <a:pt x="891543" y="64147"/>
                </a:cubicBezTo>
                <a:cubicBezTo>
                  <a:pt x="902675" y="66930"/>
                  <a:pt x="913314" y="71404"/>
                  <a:pt x="924200" y="75032"/>
                </a:cubicBezTo>
                <a:cubicBezTo>
                  <a:pt x="927829" y="194775"/>
                  <a:pt x="928620" y="314638"/>
                  <a:pt x="935086" y="434261"/>
                </a:cubicBezTo>
                <a:cubicBezTo>
                  <a:pt x="935894" y="449200"/>
                  <a:pt x="941240" y="463611"/>
                  <a:pt x="945971" y="477804"/>
                </a:cubicBezTo>
                <a:cubicBezTo>
                  <a:pt x="952150" y="496342"/>
                  <a:pt x="960882" y="513936"/>
                  <a:pt x="967743" y="532232"/>
                </a:cubicBezTo>
                <a:cubicBezTo>
                  <a:pt x="971772" y="542976"/>
                  <a:pt x="975000" y="554003"/>
                  <a:pt x="978629" y="564889"/>
                </a:cubicBezTo>
                <a:cubicBezTo>
                  <a:pt x="971372" y="583032"/>
                  <a:pt x="967696" y="603059"/>
                  <a:pt x="956857" y="619318"/>
                </a:cubicBezTo>
                <a:cubicBezTo>
                  <a:pt x="938300" y="647153"/>
                  <a:pt x="913922" y="670652"/>
                  <a:pt x="891543" y="695518"/>
                </a:cubicBezTo>
                <a:cubicBezTo>
                  <a:pt x="881245" y="706961"/>
                  <a:pt x="872252" y="720537"/>
                  <a:pt x="858886" y="728175"/>
                </a:cubicBezTo>
                <a:cubicBezTo>
                  <a:pt x="845896" y="735598"/>
                  <a:pt x="829728" y="734951"/>
                  <a:pt x="815343" y="739061"/>
                </a:cubicBezTo>
                <a:cubicBezTo>
                  <a:pt x="727387" y="764192"/>
                  <a:pt x="854459" y="743423"/>
                  <a:pt x="662943" y="760832"/>
                </a:cubicBezTo>
                <a:cubicBezTo>
                  <a:pt x="535943" y="757204"/>
                  <a:pt x="408601" y="759946"/>
                  <a:pt x="281943" y="749947"/>
                </a:cubicBezTo>
                <a:cubicBezTo>
                  <a:pt x="268901" y="748917"/>
                  <a:pt x="261311" y="733329"/>
                  <a:pt x="249286" y="728175"/>
                </a:cubicBezTo>
                <a:cubicBezTo>
                  <a:pt x="235535" y="722281"/>
                  <a:pt x="220257" y="720918"/>
                  <a:pt x="205743" y="717289"/>
                </a:cubicBezTo>
                <a:cubicBezTo>
                  <a:pt x="142849" y="675361"/>
                  <a:pt x="199694" y="719304"/>
                  <a:pt x="151314" y="662861"/>
                </a:cubicBezTo>
                <a:cubicBezTo>
                  <a:pt x="87126" y="587976"/>
                  <a:pt x="125366" y="652227"/>
                  <a:pt x="64229" y="564889"/>
                </a:cubicBezTo>
                <a:cubicBezTo>
                  <a:pt x="40302" y="530708"/>
                  <a:pt x="27933" y="503184"/>
                  <a:pt x="9800" y="466918"/>
                </a:cubicBezTo>
                <a:cubicBezTo>
                  <a:pt x="22596" y="364556"/>
                  <a:pt x="0" y="400518"/>
                  <a:pt x="53343" y="347175"/>
                </a:cubicBezTo>
                <a:lnTo>
                  <a:pt x="64229" y="358061"/>
                </a:lnTo>
                <a:close/>
              </a:path>
            </a:pathLst>
          </a:custGeom>
          <a:solidFill>
            <a:srgbClr val="339966">
              <a:alpha val="49804"/>
            </a:srgbClr>
          </a:solidFill>
          <a:ln w="12700">
            <a:solidFill>
              <a:srgbClr val="953735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" name="Oval 6"/>
          <p:cNvSpPr/>
          <p:nvPr/>
        </p:nvSpPr>
        <p:spPr>
          <a:xfrm>
            <a:off x="9677400" y="228600"/>
            <a:ext cx="762000" cy="7620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7"/>
          <p:cNvSpPr/>
          <p:nvPr/>
        </p:nvSpPr>
        <p:spPr>
          <a:xfrm>
            <a:off x="1981200" y="304800"/>
            <a:ext cx="762000" cy="762000"/>
          </a:xfrm>
          <a:prstGeom prst="ellipse">
            <a:avLst/>
          </a:prstGeom>
          <a:solidFill>
            <a:srgbClr val="339966">
              <a:alpha val="49804"/>
            </a:srgbClr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8"/>
          <p:cNvSpPr>
            <a:spLocks/>
          </p:cNvSpPr>
          <p:nvPr/>
        </p:nvSpPr>
        <p:spPr bwMode="auto">
          <a:xfrm>
            <a:off x="3352803" y="4506916"/>
            <a:ext cx="1928813" cy="1665287"/>
          </a:xfrm>
          <a:custGeom>
            <a:avLst/>
            <a:gdLst>
              <a:gd name="T0" fmla="*/ 2610 w 1340756"/>
              <a:gd name="T1" fmla="*/ 1408804 h 952198"/>
              <a:gd name="T2" fmla="*/ 18269 w 1340756"/>
              <a:gd name="T3" fmla="*/ 1351689 h 952198"/>
              <a:gd name="T4" fmla="*/ 582036 w 1340756"/>
              <a:gd name="T5" fmla="*/ 875743 h 952198"/>
              <a:gd name="T6" fmla="*/ 801279 w 1340756"/>
              <a:gd name="T7" fmla="*/ 704401 h 952198"/>
              <a:gd name="T8" fmla="*/ 1349386 w 1340756"/>
              <a:gd name="T9" fmla="*/ 285567 h 952198"/>
              <a:gd name="T10" fmla="*/ 1584290 w 1340756"/>
              <a:gd name="T11" fmla="*/ 114227 h 952198"/>
              <a:gd name="T12" fmla="*/ 1740891 w 1340756"/>
              <a:gd name="T13" fmla="*/ 0 h 952198"/>
              <a:gd name="T14" fmla="*/ 1834852 w 1340756"/>
              <a:gd name="T15" fmla="*/ 76152 h 952198"/>
              <a:gd name="T16" fmla="*/ 1881833 w 1340756"/>
              <a:gd name="T17" fmla="*/ 152302 h 952198"/>
              <a:gd name="T18" fmla="*/ 1913154 w 1340756"/>
              <a:gd name="T19" fmla="*/ 190379 h 952198"/>
              <a:gd name="T20" fmla="*/ 1928813 w 1340756"/>
              <a:gd name="T21" fmla="*/ 266530 h 952198"/>
              <a:gd name="T22" fmla="*/ 1913154 w 1340756"/>
              <a:gd name="T23" fmla="*/ 533061 h 952198"/>
              <a:gd name="T24" fmla="*/ 1866173 w 1340756"/>
              <a:gd name="T25" fmla="*/ 628249 h 952198"/>
              <a:gd name="T26" fmla="*/ 1819192 w 1340756"/>
              <a:gd name="T27" fmla="*/ 704401 h 952198"/>
              <a:gd name="T28" fmla="*/ 1693911 w 1340756"/>
              <a:gd name="T29" fmla="*/ 856705 h 952198"/>
              <a:gd name="T30" fmla="*/ 1552969 w 1340756"/>
              <a:gd name="T31" fmla="*/ 1028045 h 952198"/>
              <a:gd name="T32" fmla="*/ 1365047 w 1340756"/>
              <a:gd name="T33" fmla="*/ 1237462 h 952198"/>
              <a:gd name="T34" fmla="*/ 1302406 w 1340756"/>
              <a:gd name="T35" fmla="*/ 1256500 h 952198"/>
              <a:gd name="T36" fmla="*/ 1192784 w 1340756"/>
              <a:gd name="T37" fmla="*/ 1313614 h 952198"/>
              <a:gd name="T38" fmla="*/ 957881 w 1340756"/>
              <a:gd name="T39" fmla="*/ 1389766 h 952198"/>
              <a:gd name="T40" fmla="*/ 848260 w 1340756"/>
              <a:gd name="T41" fmla="*/ 1427841 h 952198"/>
              <a:gd name="T42" fmla="*/ 722978 w 1340756"/>
              <a:gd name="T43" fmla="*/ 1465917 h 952198"/>
              <a:gd name="T44" fmla="*/ 629017 w 1340756"/>
              <a:gd name="T45" fmla="*/ 1503992 h 952198"/>
              <a:gd name="T46" fmla="*/ 472415 w 1340756"/>
              <a:gd name="T47" fmla="*/ 1523031 h 952198"/>
              <a:gd name="T48" fmla="*/ 33929 w 1340756"/>
              <a:gd name="T49" fmla="*/ 1446879 h 952198"/>
              <a:gd name="T50" fmla="*/ 2610 w 1340756"/>
              <a:gd name="T51" fmla="*/ 1408804 h 9521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40756" h="952198">
                <a:moveTo>
                  <a:pt x="1814" y="805543"/>
                </a:moveTo>
                <a:cubicBezTo>
                  <a:pt x="0" y="796472"/>
                  <a:pt x="4085" y="780466"/>
                  <a:pt x="12699" y="772885"/>
                </a:cubicBezTo>
                <a:cubicBezTo>
                  <a:pt x="358030" y="468992"/>
                  <a:pt x="154490" y="645029"/>
                  <a:pt x="404585" y="500743"/>
                </a:cubicBezTo>
                <a:cubicBezTo>
                  <a:pt x="456895" y="470564"/>
                  <a:pt x="505200" y="433842"/>
                  <a:pt x="556985" y="402771"/>
                </a:cubicBezTo>
                <a:cubicBezTo>
                  <a:pt x="997853" y="138250"/>
                  <a:pt x="433029" y="499922"/>
                  <a:pt x="937985" y="163285"/>
                </a:cubicBezTo>
                <a:cubicBezTo>
                  <a:pt x="968780" y="142755"/>
                  <a:pt x="1064656" y="83621"/>
                  <a:pt x="1101271" y="65314"/>
                </a:cubicBezTo>
                <a:cubicBezTo>
                  <a:pt x="1182812" y="24543"/>
                  <a:pt x="1147112" y="47262"/>
                  <a:pt x="1210128" y="0"/>
                </a:cubicBezTo>
                <a:cubicBezTo>
                  <a:pt x="1231899" y="14514"/>
                  <a:pt x="1255885" y="26159"/>
                  <a:pt x="1275442" y="43543"/>
                </a:cubicBezTo>
                <a:cubicBezTo>
                  <a:pt x="1289002" y="55596"/>
                  <a:pt x="1296484" y="73148"/>
                  <a:pt x="1308099" y="87085"/>
                </a:cubicBezTo>
                <a:cubicBezTo>
                  <a:pt x="1314670" y="94970"/>
                  <a:pt x="1322614" y="101600"/>
                  <a:pt x="1329871" y="108857"/>
                </a:cubicBezTo>
                <a:cubicBezTo>
                  <a:pt x="1333499" y="123371"/>
                  <a:pt x="1340756" y="137439"/>
                  <a:pt x="1340756" y="152400"/>
                </a:cubicBezTo>
                <a:cubicBezTo>
                  <a:pt x="1340756" y="203329"/>
                  <a:pt x="1340363" y="254963"/>
                  <a:pt x="1329871" y="304800"/>
                </a:cubicBezTo>
                <a:cubicBezTo>
                  <a:pt x="1325512" y="325504"/>
                  <a:pt x="1308950" y="341624"/>
                  <a:pt x="1297214" y="359228"/>
                </a:cubicBezTo>
                <a:cubicBezTo>
                  <a:pt x="1287150" y="374324"/>
                  <a:pt x="1276816" y="389397"/>
                  <a:pt x="1264556" y="402771"/>
                </a:cubicBezTo>
                <a:cubicBezTo>
                  <a:pt x="1236816" y="433033"/>
                  <a:pt x="1198592" y="454655"/>
                  <a:pt x="1177471" y="489857"/>
                </a:cubicBezTo>
                <a:cubicBezTo>
                  <a:pt x="1114589" y="594660"/>
                  <a:pt x="1183149" y="497997"/>
                  <a:pt x="1079499" y="587828"/>
                </a:cubicBezTo>
                <a:cubicBezTo>
                  <a:pt x="1076016" y="590847"/>
                  <a:pt x="990569" y="689701"/>
                  <a:pt x="948871" y="707571"/>
                </a:cubicBezTo>
                <a:cubicBezTo>
                  <a:pt x="935120" y="713464"/>
                  <a:pt x="919388" y="713344"/>
                  <a:pt x="905328" y="718457"/>
                </a:cubicBezTo>
                <a:cubicBezTo>
                  <a:pt x="879357" y="727901"/>
                  <a:pt x="855152" y="741820"/>
                  <a:pt x="829128" y="751114"/>
                </a:cubicBezTo>
                <a:cubicBezTo>
                  <a:pt x="779391" y="768877"/>
                  <a:pt x="715991" y="780329"/>
                  <a:pt x="665842" y="794657"/>
                </a:cubicBezTo>
                <a:lnTo>
                  <a:pt x="589642" y="816428"/>
                </a:lnTo>
                <a:cubicBezTo>
                  <a:pt x="560730" y="824138"/>
                  <a:pt x="531327" y="829980"/>
                  <a:pt x="502556" y="838200"/>
                </a:cubicBezTo>
                <a:cubicBezTo>
                  <a:pt x="480490" y="844505"/>
                  <a:pt x="459798" y="855742"/>
                  <a:pt x="437242" y="859971"/>
                </a:cubicBezTo>
                <a:cubicBezTo>
                  <a:pt x="401400" y="866691"/>
                  <a:pt x="364671" y="867228"/>
                  <a:pt x="328385" y="870857"/>
                </a:cubicBezTo>
                <a:cubicBezTo>
                  <a:pt x="203067" y="866215"/>
                  <a:pt x="44400" y="952198"/>
                  <a:pt x="23585" y="827314"/>
                </a:cubicBezTo>
                <a:cubicBezTo>
                  <a:pt x="21795" y="816576"/>
                  <a:pt x="3628" y="814614"/>
                  <a:pt x="1814" y="80554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" name="Freeform 9"/>
          <p:cNvSpPr>
            <a:spLocks noChangeAspect="1"/>
          </p:cNvSpPr>
          <p:nvPr/>
        </p:nvSpPr>
        <p:spPr bwMode="auto">
          <a:xfrm>
            <a:off x="3505203" y="5105400"/>
            <a:ext cx="2651125" cy="1371600"/>
          </a:xfrm>
          <a:custGeom>
            <a:avLst/>
            <a:gdLst>
              <a:gd name="T0" fmla="*/ 173998 w 978629"/>
              <a:gd name="T1" fmla="*/ 642661 h 764192"/>
              <a:gd name="T2" fmla="*/ 1501030 w 978629"/>
              <a:gd name="T3" fmla="*/ 193284 h 764192"/>
              <a:gd name="T4" fmla="*/ 1677967 w 978629"/>
              <a:gd name="T5" fmla="*/ 115133 h 764192"/>
              <a:gd name="T6" fmla="*/ 1795926 w 978629"/>
              <a:gd name="T7" fmla="*/ 56518 h 764192"/>
              <a:gd name="T8" fmla="*/ 1913885 w 978629"/>
              <a:gd name="T9" fmla="*/ 17442 h 764192"/>
              <a:gd name="T10" fmla="*/ 2267758 w 978629"/>
              <a:gd name="T11" fmla="*/ 95595 h 764192"/>
              <a:gd name="T12" fmla="*/ 2415207 w 978629"/>
              <a:gd name="T13" fmla="*/ 115133 h 764192"/>
              <a:gd name="T14" fmla="*/ 2503676 w 978629"/>
              <a:gd name="T15" fmla="*/ 134670 h 764192"/>
              <a:gd name="T16" fmla="*/ 2533166 w 978629"/>
              <a:gd name="T17" fmla="*/ 779428 h 764192"/>
              <a:gd name="T18" fmla="*/ 2562654 w 978629"/>
              <a:gd name="T19" fmla="*/ 857580 h 764192"/>
              <a:gd name="T20" fmla="*/ 2621635 w 978629"/>
              <a:gd name="T21" fmla="*/ 955270 h 764192"/>
              <a:gd name="T22" fmla="*/ 2651125 w 978629"/>
              <a:gd name="T23" fmla="*/ 1013884 h 764192"/>
              <a:gd name="T24" fmla="*/ 2592144 w 978629"/>
              <a:gd name="T25" fmla="*/ 1111575 h 764192"/>
              <a:gd name="T26" fmla="*/ 2415207 w 978629"/>
              <a:gd name="T27" fmla="*/ 1248341 h 764192"/>
              <a:gd name="T28" fmla="*/ 2326739 w 978629"/>
              <a:gd name="T29" fmla="*/ 1306955 h 764192"/>
              <a:gd name="T30" fmla="*/ 2208780 w 978629"/>
              <a:gd name="T31" fmla="*/ 1326494 h 764192"/>
              <a:gd name="T32" fmla="*/ 1795926 w 978629"/>
              <a:gd name="T33" fmla="*/ 1365569 h 764192"/>
              <a:gd name="T34" fmla="*/ 763789 w 978629"/>
              <a:gd name="T35" fmla="*/ 1346033 h 764192"/>
              <a:gd name="T36" fmla="*/ 675321 w 978629"/>
              <a:gd name="T37" fmla="*/ 1306955 h 764192"/>
              <a:gd name="T38" fmla="*/ 557362 w 978629"/>
              <a:gd name="T39" fmla="*/ 1287417 h 764192"/>
              <a:gd name="T40" fmla="*/ 409913 w 978629"/>
              <a:gd name="T41" fmla="*/ 1189727 h 764192"/>
              <a:gd name="T42" fmla="*/ 173998 w 978629"/>
              <a:gd name="T43" fmla="*/ 1013884 h 764192"/>
              <a:gd name="T44" fmla="*/ 26548 w 978629"/>
              <a:gd name="T45" fmla="*/ 838042 h 764192"/>
              <a:gd name="T46" fmla="*/ 144507 w 978629"/>
              <a:gd name="T47" fmla="*/ 623123 h 764192"/>
              <a:gd name="T48" fmla="*/ 173998 w 978629"/>
              <a:gd name="T49" fmla="*/ 642661 h 764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78629" h="764192">
                <a:moveTo>
                  <a:pt x="64229" y="358061"/>
                </a:moveTo>
                <a:cubicBezTo>
                  <a:pt x="246740" y="297222"/>
                  <a:pt x="287018" y="285732"/>
                  <a:pt x="554086" y="107689"/>
                </a:cubicBezTo>
                <a:cubicBezTo>
                  <a:pt x="575857" y="93175"/>
                  <a:pt x="597964" y="79152"/>
                  <a:pt x="619400" y="64147"/>
                </a:cubicBezTo>
                <a:cubicBezTo>
                  <a:pt x="634263" y="53743"/>
                  <a:pt x="647558" y="41105"/>
                  <a:pt x="662943" y="31489"/>
                </a:cubicBezTo>
                <a:cubicBezTo>
                  <a:pt x="676704" y="22888"/>
                  <a:pt x="691972" y="16975"/>
                  <a:pt x="706486" y="9718"/>
                </a:cubicBezTo>
                <a:cubicBezTo>
                  <a:pt x="832588" y="34939"/>
                  <a:pt x="677330" y="0"/>
                  <a:pt x="837114" y="53261"/>
                </a:cubicBezTo>
                <a:cubicBezTo>
                  <a:pt x="854667" y="59112"/>
                  <a:pt x="873593" y="59660"/>
                  <a:pt x="891543" y="64147"/>
                </a:cubicBezTo>
                <a:cubicBezTo>
                  <a:pt x="902675" y="66930"/>
                  <a:pt x="913314" y="71404"/>
                  <a:pt x="924200" y="75032"/>
                </a:cubicBezTo>
                <a:cubicBezTo>
                  <a:pt x="927829" y="194775"/>
                  <a:pt x="928620" y="314638"/>
                  <a:pt x="935086" y="434261"/>
                </a:cubicBezTo>
                <a:cubicBezTo>
                  <a:pt x="935894" y="449200"/>
                  <a:pt x="941240" y="463611"/>
                  <a:pt x="945971" y="477804"/>
                </a:cubicBezTo>
                <a:cubicBezTo>
                  <a:pt x="952150" y="496342"/>
                  <a:pt x="960882" y="513936"/>
                  <a:pt x="967743" y="532232"/>
                </a:cubicBezTo>
                <a:cubicBezTo>
                  <a:pt x="971772" y="542976"/>
                  <a:pt x="975000" y="554003"/>
                  <a:pt x="978629" y="564889"/>
                </a:cubicBezTo>
                <a:cubicBezTo>
                  <a:pt x="971372" y="583032"/>
                  <a:pt x="967696" y="603059"/>
                  <a:pt x="956857" y="619318"/>
                </a:cubicBezTo>
                <a:cubicBezTo>
                  <a:pt x="938300" y="647153"/>
                  <a:pt x="913922" y="670652"/>
                  <a:pt x="891543" y="695518"/>
                </a:cubicBezTo>
                <a:cubicBezTo>
                  <a:pt x="881245" y="706961"/>
                  <a:pt x="872252" y="720537"/>
                  <a:pt x="858886" y="728175"/>
                </a:cubicBezTo>
                <a:cubicBezTo>
                  <a:pt x="845896" y="735598"/>
                  <a:pt x="829728" y="734951"/>
                  <a:pt x="815343" y="739061"/>
                </a:cubicBezTo>
                <a:cubicBezTo>
                  <a:pt x="727387" y="764192"/>
                  <a:pt x="854459" y="743423"/>
                  <a:pt x="662943" y="760832"/>
                </a:cubicBezTo>
                <a:cubicBezTo>
                  <a:pt x="535943" y="757204"/>
                  <a:pt x="408601" y="759946"/>
                  <a:pt x="281943" y="749947"/>
                </a:cubicBezTo>
                <a:cubicBezTo>
                  <a:pt x="268901" y="748917"/>
                  <a:pt x="261311" y="733329"/>
                  <a:pt x="249286" y="728175"/>
                </a:cubicBezTo>
                <a:cubicBezTo>
                  <a:pt x="235535" y="722281"/>
                  <a:pt x="220257" y="720918"/>
                  <a:pt x="205743" y="717289"/>
                </a:cubicBezTo>
                <a:cubicBezTo>
                  <a:pt x="142849" y="675361"/>
                  <a:pt x="199694" y="719304"/>
                  <a:pt x="151314" y="662861"/>
                </a:cubicBezTo>
                <a:cubicBezTo>
                  <a:pt x="87126" y="587976"/>
                  <a:pt x="125366" y="652227"/>
                  <a:pt x="64229" y="564889"/>
                </a:cubicBezTo>
                <a:cubicBezTo>
                  <a:pt x="40302" y="530708"/>
                  <a:pt x="27933" y="503184"/>
                  <a:pt x="9800" y="466918"/>
                </a:cubicBezTo>
                <a:cubicBezTo>
                  <a:pt x="22596" y="364556"/>
                  <a:pt x="0" y="400518"/>
                  <a:pt x="53343" y="347175"/>
                </a:cubicBezTo>
                <a:lnTo>
                  <a:pt x="64229" y="358061"/>
                </a:lnTo>
                <a:close/>
              </a:path>
            </a:pathLst>
          </a:custGeom>
          <a:solidFill>
            <a:srgbClr val="339966">
              <a:alpha val="49804"/>
            </a:srgbClr>
          </a:solidFill>
          <a:ln w="12700">
            <a:solidFill>
              <a:srgbClr val="953735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9" name="Freeform 10"/>
          <p:cNvSpPr>
            <a:spLocks/>
          </p:cNvSpPr>
          <p:nvPr/>
        </p:nvSpPr>
        <p:spPr bwMode="auto">
          <a:xfrm>
            <a:off x="7010403" y="1447800"/>
            <a:ext cx="1928813" cy="1665288"/>
          </a:xfrm>
          <a:custGeom>
            <a:avLst/>
            <a:gdLst>
              <a:gd name="T0" fmla="*/ 2610 w 1340756"/>
              <a:gd name="T1" fmla="*/ 1408805 h 952198"/>
              <a:gd name="T2" fmla="*/ 18269 w 1340756"/>
              <a:gd name="T3" fmla="*/ 1351690 h 952198"/>
              <a:gd name="T4" fmla="*/ 582036 w 1340756"/>
              <a:gd name="T5" fmla="*/ 875744 h 952198"/>
              <a:gd name="T6" fmla="*/ 801279 w 1340756"/>
              <a:gd name="T7" fmla="*/ 704402 h 952198"/>
              <a:gd name="T8" fmla="*/ 1349386 w 1340756"/>
              <a:gd name="T9" fmla="*/ 285567 h 952198"/>
              <a:gd name="T10" fmla="*/ 1584290 w 1340756"/>
              <a:gd name="T11" fmla="*/ 114227 h 952198"/>
              <a:gd name="T12" fmla="*/ 1740891 w 1340756"/>
              <a:gd name="T13" fmla="*/ 0 h 952198"/>
              <a:gd name="T14" fmla="*/ 1834852 w 1340756"/>
              <a:gd name="T15" fmla="*/ 76152 h 952198"/>
              <a:gd name="T16" fmla="*/ 1881833 w 1340756"/>
              <a:gd name="T17" fmla="*/ 152302 h 952198"/>
              <a:gd name="T18" fmla="*/ 1913154 w 1340756"/>
              <a:gd name="T19" fmla="*/ 190379 h 952198"/>
              <a:gd name="T20" fmla="*/ 1928813 w 1340756"/>
              <a:gd name="T21" fmla="*/ 266531 h 952198"/>
              <a:gd name="T22" fmla="*/ 1913154 w 1340756"/>
              <a:gd name="T23" fmla="*/ 533061 h 952198"/>
              <a:gd name="T24" fmla="*/ 1866173 w 1340756"/>
              <a:gd name="T25" fmla="*/ 628250 h 952198"/>
              <a:gd name="T26" fmla="*/ 1819192 w 1340756"/>
              <a:gd name="T27" fmla="*/ 704402 h 952198"/>
              <a:gd name="T28" fmla="*/ 1693911 w 1340756"/>
              <a:gd name="T29" fmla="*/ 856705 h 952198"/>
              <a:gd name="T30" fmla="*/ 1552969 w 1340756"/>
              <a:gd name="T31" fmla="*/ 1028046 h 952198"/>
              <a:gd name="T32" fmla="*/ 1365047 w 1340756"/>
              <a:gd name="T33" fmla="*/ 1237463 h 952198"/>
              <a:gd name="T34" fmla="*/ 1302406 w 1340756"/>
              <a:gd name="T35" fmla="*/ 1256501 h 952198"/>
              <a:gd name="T36" fmla="*/ 1192784 w 1340756"/>
              <a:gd name="T37" fmla="*/ 1313615 h 952198"/>
              <a:gd name="T38" fmla="*/ 957881 w 1340756"/>
              <a:gd name="T39" fmla="*/ 1389766 h 952198"/>
              <a:gd name="T40" fmla="*/ 848260 w 1340756"/>
              <a:gd name="T41" fmla="*/ 1427841 h 952198"/>
              <a:gd name="T42" fmla="*/ 722978 w 1340756"/>
              <a:gd name="T43" fmla="*/ 1465918 h 952198"/>
              <a:gd name="T44" fmla="*/ 629017 w 1340756"/>
              <a:gd name="T45" fmla="*/ 1503993 h 952198"/>
              <a:gd name="T46" fmla="*/ 472415 w 1340756"/>
              <a:gd name="T47" fmla="*/ 1523032 h 952198"/>
              <a:gd name="T48" fmla="*/ 33929 w 1340756"/>
              <a:gd name="T49" fmla="*/ 1446880 h 952198"/>
              <a:gd name="T50" fmla="*/ 2610 w 1340756"/>
              <a:gd name="T51" fmla="*/ 1408805 h 95219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40756" h="952198">
                <a:moveTo>
                  <a:pt x="1814" y="805543"/>
                </a:moveTo>
                <a:cubicBezTo>
                  <a:pt x="0" y="796472"/>
                  <a:pt x="4085" y="780466"/>
                  <a:pt x="12699" y="772885"/>
                </a:cubicBezTo>
                <a:cubicBezTo>
                  <a:pt x="358030" y="468992"/>
                  <a:pt x="154490" y="645029"/>
                  <a:pt x="404585" y="500743"/>
                </a:cubicBezTo>
                <a:cubicBezTo>
                  <a:pt x="456895" y="470564"/>
                  <a:pt x="505200" y="433842"/>
                  <a:pt x="556985" y="402771"/>
                </a:cubicBezTo>
                <a:cubicBezTo>
                  <a:pt x="997853" y="138250"/>
                  <a:pt x="433029" y="499922"/>
                  <a:pt x="937985" y="163285"/>
                </a:cubicBezTo>
                <a:cubicBezTo>
                  <a:pt x="968780" y="142755"/>
                  <a:pt x="1064656" y="83621"/>
                  <a:pt x="1101271" y="65314"/>
                </a:cubicBezTo>
                <a:cubicBezTo>
                  <a:pt x="1182812" y="24543"/>
                  <a:pt x="1147112" y="47262"/>
                  <a:pt x="1210128" y="0"/>
                </a:cubicBezTo>
                <a:cubicBezTo>
                  <a:pt x="1231899" y="14514"/>
                  <a:pt x="1255885" y="26159"/>
                  <a:pt x="1275442" y="43543"/>
                </a:cubicBezTo>
                <a:cubicBezTo>
                  <a:pt x="1289002" y="55596"/>
                  <a:pt x="1296484" y="73148"/>
                  <a:pt x="1308099" y="87085"/>
                </a:cubicBezTo>
                <a:cubicBezTo>
                  <a:pt x="1314670" y="94970"/>
                  <a:pt x="1322614" y="101600"/>
                  <a:pt x="1329871" y="108857"/>
                </a:cubicBezTo>
                <a:cubicBezTo>
                  <a:pt x="1333499" y="123371"/>
                  <a:pt x="1340756" y="137439"/>
                  <a:pt x="1340756" y="152400"/>
                </a:cubicBezTo>
                <a:cubicBezTo>
                  <a:pt x="1340756" y="203329"/>
                  <a:pt x="1340363" y="254963"/>
                  <a:pt x="1329871" y="304800"/>
                </a:cubicBezTo>
                <a:cubicBezTo>
                  <a:pt x="1325512" y="325504"/>
                  <a:pt x="1308950" y="341624"/>
                  <a:pt x="1297214" y="359228"/>
                </a:cubicBezTo>
                <a:cubicBezTo>
                  <a:pt x="1287150" y="374324"/>
                  <a:pt x="1276816" y="389397"/>
                  <a:pt x="1264556" y="402771"/>
                </a:cubicBezTo>
                <a:cubicBezTo>
                  <a:pt x="1236816" y="433033"/>
                  <a:pt x="1198592" y="454655"/>
                  <a:pt x="1177471" y="489857"/>
                </a:cubicBezTo>
                <a:cubicBezTo>
                  <a:pt x="1114589" y="594660"/>
                  <a:pt x="1183149" y="497997"/>
                  <a:pt x="1079499" y="587828"/>
                </a:cubicBezTo>
                <a:cubicBezTo>
                  <a:pt x="1076016" y="590847"/>
                  <a:pt x="990569" y="689701"/>
                  <a:pt x="948871" y="707571"/>
                </a:cubicBezTo>
                <a:cubicBezTo>
                  <a:pt x="935120" y="713464"/>
                  <a:pt x="919388" y="713344"/>
                  <a:pt x="905328" y="718457"/>
                </a:cubicBezTo>
                <a:cubicBezTo>
                  <a:pt x="879357" y="727901"/>
                  <a:pt x="855152" y="741820"/>
                  <a:pt x="829128" y="751114"/>
                </a:cubicBezTo>
                <a:cubicBezTo>
                  <a:pt x="779391" y="768877"/>
                  <a:pt x="715991" y="780329"/>
                  <a:pt x="665842" y="794657"/>
                </a:cubicBezTo>
                <a:lnTo>
                  <a:pt x="589642" y="816428"/>
                </a:lnTo>
                <a:cubicBezTo>
                  <a:pt x="560730" y="824138"/>
                  <a:pt x="531327" y="829980"/>
                  <a:pt x="502556" y="838200"/>
                </a:cubicBezTo>
                <a:cubicBezTo>
                  <a:pt x="480490" y="844505"/>
                  <a:pt x="459798" y="855742"/>
                  <a:pt x="437242" y="859971"/>
                </a:cubicBezTo>
                <a:cubicBezTo>
                  <a:pt x="401400" y="866691"/>
                  <a:pt x="364671" y="867228"/>
                  <a:pt x="328385" y="870857"/>
                </a:cubicBezTo>
                <a:cubicBezTo>
                  <a:pt x="203067" y="866215"/>
                  <a:pt x="44400" y="952198"/>
                  <a:pt x="23585" y="827314"/>
                </a:cubicBezTo>
                <a:cubicBezTo>
                  <a:pt x="21795" y="816576"/>
                  <a:pt x="3628" y="814614"/>
                  <a:pt x="1814" y="80554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0" name="Freeform 11"/>
          <p:cNvSpPr>
            <a:spLocks noChangeAspect="1"/>
          </p:cNvSpPr>
          <p:nvPr/>
        </p:nvSpPr>
        <p:spPr bwMode="auto">
          <a:xfrm>
            <a:off x="7162803" y="2046288"/>
            <a:ext cx="2651125" cy="1371600"/>
          </a:xfrm>
          <a:custGeom>
            <a:avLst/>
            <a:gdLst>
              <a:gd name="T0" fmla="*/ 173998 w 978629"/>
              <a:gd name="T1" fmla="*/ 642661 h 764192"/>
              <a:gd name="T2" fmla="*/ 1501030 w 978629"/>
              <a:gd name="T3" fmla="*/ 193284 h 764192"/>
              <a:gd name="T4" fmla="*/ 1677967 w 978629"/>
              <a:gd name="T5" fmla="*/ 115133 h 764192"/>
              <a:gd name="T6" fmla="*/ 1795926 w 978629"/>
              <a:gd name="T7" fmla="*/ 56518 h 764192"/>
              <a:gd name="T8" fmla="*/ 1913885 w 978629"/>
              <a:gd name="T9" fmla="*/ 17442 h 764192"/>
              <a:gd name="T10" fmla="*/ 2267758 w 978629"/>
              <a:gd name="T11" fmla="*/ 95595 h 764192"/>
              <a:gd name="T12" fmla="*/ 2415207 w 978629"/>
              <a:gd name="T13" fmla="*/ 115133 h 764192"/>
              <a:gd name="T14" fmla="*/ 2503676 w 978629"/>
              <a:gd name="T15" fmla="*/ 134670 h 764192"/>
              <a:gd name="T16" fmla="*/ 2533166 w 978629"/>
              <a:gd name="T17" fmla="*/ 779428 h 764192"/>
              <a:gd name="T18" fmla="*/ 2562654 w 978629"/>
              <a:gd name="T19" fmla="*/ 857580 h 764192"/>
              <a:gd name="T20" fmla="*/ 2621635 w 978629"/>
              <a:gd name="T21" fmla="*/ 955270 h 764192"/>
              <a:gd name="T22" fmla="*/ 2651125 w 978629"/>
              <a:gd name="T23" fmla="*/ 1013884 h 764192"/>
              <a:gd name="T24" fmla="*/ 2592144 w 978629"/>
              <a:gd name="T25" fmla="*/ 1111575 h 764192"/>
              <a:gd name="T26" fmla="*/ 2415207 w 978629"/>
              <a:gd name="T27" fmla="*/ 1248341 h 764192"/>
              <a:gd name="T28" fmla="*/ 2326739 w 978629"/>
              <a:gd name="T29" fmla="*/ 1306955 h 764192"/>
              <a:gd name="T30" fmla="*/ 2208780 w 978629"/>
              <a:gd name="T31" fmla="*/ 1326494 h 764192"/>
              <a:gd name="T32" fmla="*/ 1795926 w 978629"/>
              <a:gd name="T33" fmla="*/ 1365569 h 764192"/>
              <a:gd name="T34" fmla="*/ 763789 w 978629"/>
              <a:gd name="T35" fmla="*/ 1346033 h 764192"/>
              <a:gd name="T36" fmla="*/ 675321 w 978629"/>
              <a:gd name="T37" fmla="*/ 1306955 h 764192"/>
              <a:gd name="T38" fmla="*/ 557362 w 978629"/>
              <a:gd name="T39" fmla="*/ 1287417 h 764192"/>
              <a:gd name="T40" fmla="*/ 409913 w 978629"/>
              <a:gd name="T41" fmla="*/ 1189727 h 764192"/>
              <a:gd name="T42" fmla="*/ 173998 w 978629"/>
              <a:gd name="T43" fmla="*/ 1013884 h 764192"/>
              <a:gd name="T44" fmla="*/ 26548 w 978629"/>
              <a:gd name="T45" fmla="*/ 838042 h 764192"/>
              <a:gd name="T46" fmla="*/ 144507 w 978629"/>
              <a:gd name="T47" fmla="*/ 623123 h 764192"/>
              <a:gd name="T48" fmla="*/ 173998 w 978629"/>
              <a:gd name="T49" fmla="*/ 642661 h 764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78629" h="764192">
                <a:moveTo>
                  <a:pt x="64229" y="358061"/>
                </a:moveTo>
                <a:cubicBezTo>
                  <a:pt x="246740" y="297222"/>
                  <a:pt x="287018" y="285732"/>
                  <a:pt x="554086" y="107689"/>
                </a:cubicBezTo>
                <a:cubicBezTo>
                  <a:pt x="575857" y="93175"/>
                  <a:pt x="597964" y="79152"/>
                  <a:pt x="619400" y="64147"/>
                </a:cubicBezTo>
                <a:cubicBezTo>
                  <a:pt x="634263" y="53743"/>
                  <a:pt x="647558" y="41105"/>
                  <a:pt x="662943" y="31489"/>
                </a:cubicBezTo>
                <a:cubicBezTo>
                  <a:pt x="676704" y="22888"/>
                  <a:pt x="691972" y="16975"/>
                  <a:pt x="706486" y="9718"/>
                </a:cubicBezTo>
                <a:cubicBezTo>
                  <a:pt x="832588" y="34939"/>
                  <a:pt x="677330" y="0"/>
                  <a:pt x="837114" y="53261"/>
                </a:cubicBezTo>
                <a:cubicBezTo>
                  <a:pt x="854667" y="59112"/>
                  <a:pt x="873593" y="59660"/>
                  <a:pt x="891543" y="64147"/>
                </a:cubicBezTo>
                <a:cubicBezTo>
                  <a:pt x="902675" y="66930"/>
                  <a:pt x="913314" y="71404"/>
                  <a:pt x="924200" y="75032"/>
                </a:cubicBezTo>
                <a:cubicBezTo>
                  <a:pt x="927829" y="194775"/>
                  <a:pt x="928620" y="314638"/>
                  <a:pt x="935086" y="434261"/>
                </a:cubicBezTo>
                <a:cubicBezTo>
                  <a:pt x="935894" y="449200"/>
                  <a:pt x="941240" y="463611"/>
                  <a:pt x="945971" y="477804"/>
                </a:cubicBezTo>
                <a:cubicBezTo>
                  <a:pt x="952150" y="496342"/>
                  <a:pt x="960882" y="513936"/>
                  <a:pt x="967743" y="532232"/>
                </a:cubicBezTo>
                <a:cubicBezTo>
                  <a:pt x="971772" y="542976"/>
                  <a:pt x="975000" y="554003"/>
                  <a:pt x="978629" y="564889"/>
                </a:cubicBezTo>
                <a:cubicBezTo>
                  <a:pt x="971372" y="583032"/>
                  <a:pt x="967696" y="603059"/>
                  <a:pt x="956857" y="619318"/>
                </a:cubicBezTo>
                <a:cubicBezTo>
                  <a:pt x="938300" y="647153"/>
                  <a:pt x="913922" y="670652"/>
                  <a:pt x="891543" y="695518"/>
                </a:cubicBezTo>
                <a:cubicBezTo>
                  <a:pt x="881245" y="706961"/>
                  <a:pt x="872252" y="720537"/>
                  <a:pt x="858886" y="728175"/>
                </a:cubicBezTo>
                <a:cubicBezTo>
                  <a:pt x="845896" y="735598"/>
                  <a:pt x="829728" y="734951"/>
                  <a:pt x="815343" y="739061"/>
                </a:cubicBezTo>
                <a:cubicBezTo>
                  <a:pt x="727387" y="764192"/>
                  <a:pt x="854459" y="743423"/>
                  <a:pt x="662943" y="760832"/>
                </a:cubicBezTo>
                <a:cubicBezTo>
                  <a:pt x="535943" y="757204"/>
                  <a:pt x="408601" y="759946"/>
                  <a:pt x="281943" y="749947"/>
                </a:cubicBezTo>
                <a:cubicBezTo>
                  <a:pt x="268901" y="748917"/>
                  <a:pt x="261311" y="733329"/>
                  <a:pt x="249286" y="728175"/>
                </a:cubicBezTo>
                <a:cubicBezTo>
                  <a:pt x="235535" y="722281"/>
                  <a:pt x="220257" y="720918"/>
                  <a:pt x="205743" y="717289"/>
                </a:cubicBezTo>
                <a:cubicBezTo>
                  <a:pt x="142849" y="675361"/>
                  <a:pt x="199694" y="719304"/>
                  <a:pt x="151314" y="662861"/>
                </a:cubicBezTo>
                <a:cubicBezTo>
                  <a:pt x="87126" y="587976"/>
                  <a:pt x="125366" y="652227"/>
                  <a:pt x="64229" y="564889"/>
                </a:cubicBezTo>
                <a:cubicBezTo>
                  <a:pt x="40302" y="530708"/>
                  <a:pt x="27933" y="503184"/>
                  <a:pt x="9800" y="466918"/>
                </a:cubicBezTo>
                <a:cubicBezTo>
                  <a:pt x="22596" y="364556"/>
                  <a:pt x="0" y="400518"/>
                  <a:pt x="53343" y="347175"/>
                </a:cubicBezTo>
                <a:lnTo>
                  <a:pt x="64229" y="358061"/>
                </a:lnTo>
                <a:close/>
              </a:path>
            </a:pathLst>
          </a:custGeom>
          <a:solidFill>
            <a:srgbClr val="339966">
              <a:alpha val="49804"/>
            </a:srgbClr>
          </a:solidFill>
          <a:ln w="12700">
            <a:solidFill>
              <a:srgbClr val="953735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24" name="Line 12"/>
          <p:cNvCxnSpPr>
            <a:cxnSpLocks noChangeShapeType="1"/>
          </p:cNvCxnSpPr>
          <p:nvPr/>
        </p:nvCxnSpPr>
        <p:spPr bwMode="auto">
          <a:xfrm>
            <a:off x="3124200" y="2362200"/>
            <a:ext cx="609600" cy="457200"/>
          </a:xfrm>
          <a:prstGeom prst="line">
            <a:avLst/>
          </a:prstGeom>
          <a:noFill/>
          <a:ln w="38100" cap="rnd">
            <a:solidFill>
              <a:schemeClr val="accent2"/>
            </a:solidFill>
            <a:round/>
            <a:headEnd type="oval" w="med" len="med"/>
            <a:tailEnd type="oval" w="med" len="med"/>
          </a:ln>
        </p:spPr>
      </p:cxnSp>
      <p:sp>
        <p:nvSpPr>
          <p:cNvPr id="26" name="Text Box 13"/>
          <p:cNvSpPr txBox="1"/>
          <p:nvPr/>
        </p:nvSpPr>
        <p:spPr>
          <a:xfrm>
            <a:off x="1981200" y="3429003"/>
            <a:ext cx="326243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/>
              <a:t>Centroid</a:t>
            </a:r>
            <a:r>
              <a:rPr lang="en-US" b="1" dirty="0"/>
              <a:t> Distance:  </a:t>
            </a:r>
            <a:r>
              <a:rPr lang="en-US" dirty="0">
                <a:solidFill>
                  <a:schemeClr val="accent2"/>
                </a:solidFill>
              </a:rPr>
              <a:t>Provides</a:t>
            </a:r>
          </a:p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a quantitative sense of spatial</a:t>
            </a:r>
          </a:p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</a:rPr>
              <a:t>displacement </a:t>
            </a:r>
            <a:r>
              <a:rPr lang="en-US" dirty="0">
                <a:solidFill>
                  <a:schemeClr val="accent2"/>
                </a:solidFill>
              </a:rPr>
              <a:t>of </a:t>
            </a:r>
            <a:r>
              <a:rPr lang="en-US" dirty="0" smtClean="0">
                <a:solidFill>
                  <a:schemeClr val="accent2"/>
                </a:solidFill>
              </a:rPr>
              <a:t>forecast.</a:t>
            </a:r>
            <a:endParaRPr lang="en-US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b="1" i="1" dirty="0" smtClean="0"/>
              <a:t>0 is optimal</a:t>
            </a:r>
            <a:endParaRPr lang="en-US" b="1" i="1" dirty="0"/>
          </a:p>
        </p:txBody>
      </p:sp>
      <p:sp>
        <p:nvSpPr>
          <p:cNvPr id="27" name="Text Box 14"/>
          <p:cNvSpPr txBox="1"/>
          <p:nvPr/>
        </p:nvSpPr>
        <p:spPr>
          <a:xfrm>
            <a:off x="1842941" y="1066803"/>
            <a:ext cx="11464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2"/>
                </a:solidFill>
              </a:rPr>
              <a:t>Forecast</a:t>
            </a:r>
          </a:p>
          <a:p>
            <a:pPr algn="ctr">
              <a:defRPr/>
            </a:pPr>
            <a:r>
              <a:rPr lang="en-US" b="1" dirty="0">
                <a:solidFill>
                  <a:schemeClr val="accent2"/>
                </a:solidFill>
              </a:rPr>
              <a:t>Field</a:t>
            </a:r>
          </a:p>
        </p:txBody>
      </p:sp>
      <p:sp>
        <p:nvSpPr>
          <p:cNvPr id="28" name="Text Box 15"/>
          <p:cNvSpPr txBox="1"/>
          <p:nvPr/>
        </p:nvSpPr>
        <p:spPr>
          <a:xfrm>
            <a:off x="9361407" y="990603"/>
            <a:ext cx="11336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Analysis</a:t>
            </a:r>
            <a:endParaRPr lang="en-US" b="1" dirty="0">
              <a:solidFill>
                <a:schemeClr val="accent2"/>
              </a:solidFill>
            </a:endParaRPr>
          </a:p>
          <a:p>
            <a:pPr algn="ctr">
              <a:defRPr/>
            </a:pPr>
            <a:r>
              <a:rPr lang="en-US" b="1" dirty="0">
                <a:solidFill>
                  <a:schemeClr val="accent2"/>
                </a:solidFill>
              </a:rPr>
              <a:t>Field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477000" y="1676400"/>
            <a:ext cx="3429000" cy="1600200"/>
            <a:chOff x="4953000" y="1676626"/>
            <a:chExt cx="3429000" cy="1600199"/>
          </a:xfrm>
        </p:grpSpPr>
        <p:cxnSp>
          <p:nvCxnSpPr>
            <p:cNvPr id="32" name="Line 24"/>
            <p:cNvCxnSpPr>
              <a:cxnSpLocks noChangeShapeType="1"/>
            </p:cNvCxnSpPr>
            <p:nvPr/>
          </p:nvCxnSpPr>
          <p:spPr bwMode="auto">
            <a:xfrm rot="10800000" flipV="1">
              <a:off x="5029200" y="1676626"/>
              <a:ext cx="2743200" cy="1600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</p:cxnSp>
        <p:cxnSp>
          <p:nvCxnSpPr>
            <p:cNvPr id="35" name="Line 25"/>
            <p:cNvCxnSpPr>
              <a:cxnSpLocks noChangeShapeType="1"/>
            </p:cNvCxnSpPr>
            <p:nvPr/>
          </p:nvCxnSpPr>
          <p:spPr bwMode="auto">
            <a:xfrm rot="10800000" flipV="1">
              <a:off x="4953000" y="2667225"/>
              <a:ext cx="3429000" cy="44608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</p:cxnSp>
      </p:grpSp>
      <p:sp>
        <p:nvSpPr>
          <p:cNvPr id="41" name="Text Box 18"/>
          <p:cNvSpPr txBox="1"/>
          <p:nvPr/>
        </p:nvSpPr>
        <p:spPr>
          <a:xfrm>
            <a:off x="7151691" y="3581403"/>
            <a:ext cx="318971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/>
              <a:t>Axis Angle:</a:t>
            </a:r>
            <a:r>
              <a:rPr lang="en-US" b="1" dirty="0" smtClean="0">
                <a:solidFill>
                  <a:srgbClr val="FFC000"/>
                </a:solidFill>
              </a:rPr>
              <a:t>  </a:t>
            </a:r>
            <a:r>
              <a:rPr lang="en-US" dirty="0" smtClean="0">
                <a:solidFill>
                  <a:schemeClr val="accent2"/>
                </a:solidFill>
              </a:rPr>
              <a:t>For non-circular</a:t>
            </a:r>
          </a:p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</a:rPr>
              <a:t>objects – gives measure of</a:t>
            </a:r>
          </a:p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</a:rPr>
              <a:t>orientation errors.  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i="1" dirty="0" smtClean="0"/>
              <a:t>0 </a:t>
            </a:r>
            <a:r>
              <a:rPr lang="en-US" b="1" i="1" dirty="0"/>
              <a:t>is optimal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42" name="Text Box 19"/>
          <p:cNvSpPr txBox="1"/>
          <p:nvPr/>
        </p:nvSpPr>
        <p:spPr>
          <a:xfrm>
            <a:off x="6705603" y="5124450"/>
            <a:ext cx="391645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Area Ratio:</a:t>
            </a:r>
            <a:r>
              <a:rPr lang="en-US" b="1" dirty="0">
                <a:solidFill>
                  <a:srgbClr val="FF9900"/>
                </a:solidFill>
              </a:rPr>
              <a:t>  </a:t>
            </a:r>
            <a:r>
              <a:rPr lang="en-US" dirty="0">
                <a:solidFill>
                  <a:schemeClr val="accent2"/>
                </a:solidFill>
              </a:rPr>
              <a:t>Provides an</a:t>
            </a:r>
          </a:p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objective measure  of whether</a:t>
            </a:r>
          </a:p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there is an over- or under-</a:t>
            </a:r>
          </a:p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prediction of areal extent of </a:t>
            </a:r>
            <a:r>
              <a:rPr lang="en-US" dirty="0" smtClean="0">
                <a:solidFill>
                  <a:schemeClr val="accent2"/>
                </a:solidFill>
              </a:rPr>
              <a:t>forecast.</a:t>
            </a:r>
            <a:endParaRPr lang="en-US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b="1" i="1" dirty="0" smtClean="0"/>
              <a:t>1 is optimal</a:t>
            </a:r>
            <a:endParaRPr lang="en-US" b="1" i="1" dirty="0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905000" y="4800600"/>
            <a:ext cx="2852174" cy="1532930"/>
            <a:chOff x="381000" y="4800600"/>
            <a:chExt cx="2851700" cy="1532930"/>
          </a:xfrm>
        </p:grpSpPr>
        <p:sp>
          <p:nvSpPr>
            <p:cNvPr id="44053" name="Text Box 21"/>
            <p:cNvSpPr txBox="1">
              <a:spLocks noChangeArrowheads="1"/>
            </p:cNvSpPr>
            <p:nvPr/>
          </p:nvSpPr>
          <p:spPr bwMode="auto">
            <a:xfrm>
              <a:off x="3048000" y="4800600"/>
              <a:ext cx="1847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latin typeface="Perpetua"/>
              </a:endParaRPr>
            </a:p>
          </p:txBody>
        </p:sp>
        <p:sp>
          <p:nvSpPr>
            <p:cNvPr id="44055" name="Text Box 23"/>
            <p:cNvSpPr txBox="1">
              <a:spLocks noChangeArrowheads="1"/>
            </p:cNvSpPr>
            <p:nvPr/>
          </p:nvSpPr>
          <p:spPr bwMode="auto">
            <a:xfrm>
              <a:off x="381000" y="5410200"/>
              <a:ext cx="1429321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atin typeface="Perpetua"/>
                </a:rPr>
                <a:t>Area Ratio</a:t>
              </a:r>
              <a:r>
                <a:rPr lang="en-US" b="1" dirty="0">
                  <a:solidFill>
                    <a:srgbClr val="FFC000"/>
                  </a:solidFill>
                  <a:latin typeface="Perpetua"/>
                </a:rPr>
                <a:t> </a:t>
              </a:r>
              <a:r>
                <a:rPr lang="en-US" b="1" dirty="0" smtClean="0">
                  <a:solidFill>
                    <a:schemeClr val="accent2"/>
                  </a:solidFill>
                  <a:latin typeface="Perpetua"/>
                </a:rPr>
                <a:t>=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 dirty="0" smtClean="0">
                  <a:solidFill>
                    <a:schemeClr val="accent2"/>
                  </a:solidFill>
                  <a:latin typeface="Perpetua"/>
                </a:rPr>
                <a:t>F Area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chemeClr val="accent2"/>
                  </a:solidFill>
                  <a:latin typeface="Perpetua"/>
                </a:rPr>
                <a:t>A </a:t>
              </a:r>
              <a:r>
                <a:rPr lang="en-US" b="1" dirty="0">
                  <a:solidFill>
                    <a:schemeClr val="accent2"/>
                  </a:solidFill>
                  <a:latin typeface="Perpetua"/>
                </a:rPr>
                <a:t>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1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1"/>
            <a:ext cx="7886700" cy="5967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MET Tool: MODE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43179"/>
            <a:ext cx="4572000" cy="5916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61652"/>
            <a:ext cx="4572000" cy="5916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1" y="879902"/>
            <a:ext cx="35612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WAM-IPE  &gt;45 </a:t>
            </a:r>
            <a:r>
              <a:rPr lang="en-US" sz="2400" dirty="0" err="1"/>
              <a:t>TECunits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419886" y="879901"/>
            <a:ext cx="33177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/>
              <a:t>GloTEC</a:t>
            </a:r>
            <a:r>
              <a:rPr lang="en-US" sz="2400" dirty="0"/>
              <a:t>  &gt;45 </a:t>
            </a:r>
            <a:r>
              <a:rPr lang="en-US" sz="2400" dirty="0" err="1"/>
              <a:t>TECunits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063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1"/>
            <a:ext cx="7886700" cy="5967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MET Tool: MODE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743179"/>
            <a:ext cx="4571999" cy="5916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761652"/>
            <a:ext cx="4571999" cy="59167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1" y="879902"/>
            <a:ext cx="35612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WAM-IPE  &gt;45 </a:t>
            </a:r>
            <a:r>
              <a:rPr lang="en-US" sz="2400" dirty="0" err="1"/>
              <a:t>TECunits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19886" y="879901"/>
            <a:ext cx="33177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/>
              <a:t>GloTEC</a:t>
            </a:r>
            <a:r>
              <a:rPr lang="en-US" sz="2400" dirty="0"/>
              <a:t>  &gt;45 </a:t>
            </a:r>
            <a:r>
              <a:rPr lang="en-US" sz="2400" dirty="0" err="1"/>
              <a:t>TECunits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98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1"/>
            <a:ext cx="7886700" cy="5967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MET Tool: MODE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743178"/>
            <a:ext cx="4571999" cy="5916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761651"/>
            <a:ext cx="4571999" cy="59167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1" y="879902"/>
            <a:ext cx="35612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WAM-IPE  &gt;45 </a:t>
            </a:r>
            <a:r>
              <a:rPr lang="en-US" sz="2400" dirty="0" err="1"/>
              <a:t>TECunits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19886" y="879901"/>
            <a:ext cx="33177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/>
              <a:t>GloTEC</a:t>
            </a:r>
            <a:r>
              <a:rPr lang="en-US" sz="2400" dirty="0"/>
              <a:t>  &gt;35 </a:t>
            </a:r>
            <a:r>
              <a:rPr lang="en-US" sz="2400" dirty="0" err="1"/>
              <a:t>TECunits</a:t>
            </a:r>
            <a:endParaRPr 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7717192" y="879900"/>
            <a:ext cx="2020462" cy="538490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1" y="2133600"/>
            <a:ext cx="205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WAM-IPE bias confirmed by other more traditional statistics over several cases</a:t>
            </a:r>
          </a:p>
          <a:p>
            <a:endParaRPr lang="en-US" dirty="0"/>
          </a:p>
          <a:p>
            <a:r>
              <a:rPr lang="en-US" dirty="0" smtClean="0"/>
              <a:t>This information was fed back to SWPC developers who were able to made adjustments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63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Series Analysis Tool in MET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Computes statistics at each grid-point across a series of time or height or whatever series makes sense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-152400"/>
            <a:ext cx="10363200" cy="1143000"/>
          </a:xfrm>
        </p:spPr>
        <p:txBody>
          <a:bodyPr/>
          <a:lstStyle/>
          <a:p>
            <a:r>
              <a:rPr lang="en-US" dirty="0" err="1" smtClean="0"/>
              <a:t>GloTEC</a:t>
            </a:r>
            <a:r>
              <a:rPr lang="en-US" dirty="0" smtClean="0"/>
              <a:t> With and Without COSMIC RO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930813"/>
            <a:ext cx="7315200" cy="3488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3657600"/>
            <a:ext cx="7315200" cy="348878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20" y="2262872"/>
            <a:ext cx="7315200" cy="3488787"/>
          </a:xfrm>
        </p:spPr>
      </p:pic>
    </p:spTree>
    <p:extLst>
      <p:ext uri="{BB962C8B-B14F-4D97-AF65-F5344CB8AC3E}">
        <p14:creationId xmlns:p14="http://schemas.microsoft.com/office/powerpoint/2010/main" val="309027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Tools and Future Work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2938462"/>
          </a:xfrm>
        </p:spPr>
        <p:txBody>
          <a:bodyPr>
            <a:normAutofit/>
          </a:bodyPr>
          <a:lstStyle/>
          <a:p>
            <a:r>
              <a:rPr lang="en-US" dirty="0" smtClean="0"/>
              <a:t>Masking to evaluate over Regions of Interest</a:t>
            </a:r>
          </a:p>
          <a:p>
            <a:r>
              <a:rPr lang="en-US" dirty="0" smtClean="0"/>
              <a:t>Evaluations of Ensembles</a:t>
            </a:r>
          </a:p>
          <a:p>
            <a:r>
              <a:rPr lang="en-US" dirty="0" smtClean="0"/>
              <a:t>Computing Climatology Based Percentile Thresholds</a:t>
            </a:r>
          </a:p>
          <a:p>
            <a:r>
              <a:rPr lang="en-US" dirty="0"/>
              <a:t>Neighborhood Methods for </a:t>
            </a:r>
            <a:r>
              <a:rPr lang="en-US" dirty="0" smtClean="0"/>
              <a:t>Point Data</a:t>
            </a:r>
          </a:p>
          <a:p>
            <a:r>
              <a:rPr lang="en-US" dirty="0" smtClean="0"/>
              <a:t>Computation of Statistics from Time Series Data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0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7" charset="-128"/>
              </a:rPr>
              <a:t>Gen-</a:t>
            </a:r>
            <a:r>
              <a:rPr lang="en-US" dirty="0" err="1" smtClean="0">
                <a:ea typeface="ＭＳ Ｐゴシック" pitchFamily="-107" charset="-128"/>
              </a:rPr>
              <a:t>Vx</a:t>
            </a:r>
            <a:r>
              <a:rPr lang="en-US" dirty="0" smtClean="0">
                <a:ea typeface="ＭＳ Ｐゴシック" pitchFamily="-107" charset="-128"/>
              </a:rPr>
              <a:t>-Mask: types</a:t>
            </a:r>
            <a:endParaRPr lang="en-US" dirty="0">
              <a:ea typeface="ＭＳ Ｐゴシック" pitchFamily="-107" charset="-12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8800" y="1332610"/>
            <a:ext cx="8229600" cy="4759325"/>
          </a:xfrm>
        </p:spPr>
        <p:txBody>
          <a:bodyPr/>
          <a:lstStyle/>
          <a:p>
            <a:r>
              <a:rPr lang="en-US" sz="2200" dirty="0" err="1" smtClean="0"/>
              <a:t>Lat</a:t>
            </a:r>
            <a:r>
              <a:rPr lang="en-US" sz="2200" dirty="0" smtClean="0"/>
              <a:t>/Lon </a:t>
            </a:r>
            <a:r>
              <a:rPr lang="en-US" sz="2200" dirty="0"/>
              <a:t>File</a:t>
            </a:r>
          </a:p>
          <a:p>
            <a:pPr lvl="1"/>
            <a:r>
              <a:rPr lang="en-US" sz="2200" dirty="0"/>
              <a:t>Polyline (poly)</a:t>
            </a:r>
          </a:p>
          <a:p>
            <a:pPr lvl="1"/>
            <a:r>
              <a:rPr lang="en-US" sz="2200" dirty="0"/>
              <a:t>Box</a:t>
            </a:r>
          </a:p>
          <a:p>
            <a:pPr lvl="1"/>
            <a:r>
              <a:rPr lang="en-US" sz="2200" dirty="0"/>
              <a:t>Circle</a:t>
            </a:r>
          </a:p>
          <a:p>
            <a:pPr lvl="1"/>
            <a:r>
              <a:rPr lang="en-US" sz="2200" dirty="0"/>
              <a:t>Track</a:t>
            </a:r>
          </a:p>
          <a:p>
            <a:r>
              <a:rPr lang="en-US" sz="2200" dirty="0" smtClean="0"/>
              <a:t>Gridded </a:t>
            </a:r>
            <a:r>
              <a:rPr lang="en-US" sz="2200" dirty="0"/>
              <a:t>data file</a:t>
            </a:r>
          </a:p>
          <a:p>
            <a:pPr lvl="1"/>
            <a:r>
              <a:rPr lang="en-US" sz="2200" dirty="0"/>
              <a:t>Grid</a:t>
            </a:r>
          </a:p>
          <a:p>
            <a:pPr lvl="1"/>
            <a:r>
              <a:rPr lang="en-US" sz="2200" dirty="0" smtClean="0"/>
              <a:t>Data (e.g. qc flag, terrain, etc…)</a:t>
            </a:r>
            <a:endParaRPr lang="en-US" sz="2200" dirty="0"/>
          </a:p>
          <a:p>
            <a:pPr lvl="1"/>
            <a:r>
              <a:rPr lang="en-US" sz="2200" dirty="0" err="1"/>
              <a:t>Lat</a:t>
            </a:r>
            <a:r>
              <a:rPr lang="en-US" sz="2200" dirty="0"/>
              <a:t> or Lon bands </a:t>
            </a:r>
          </a:p>
          <a:p>
            <a:r>
              <a:rPr lang="en-US" sz="2400" dirty="0" smtClean="0"/>
              <a:t>Gridded </a:t>
            </a:r>
            <a:r>
              <a:rPr lang="en-US" sz="2400" dirty="0"/>
              <a:t>data file or timestamp</a:t>
            </a:r>
          </a:p>
          <a:p>
            <a:pPr lvl="1"/>
            <a:r>
              <a:rPr lang="en-US" sz="2200" dirty="0"/>
              <a:t>Solar Altitude (</a:t>
            </a:r>
            <a:r>
              <a:rPr lang="en-US" sz="2200" dirty="0" err="1"/>
              <a:t>solar_alt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Solar Azimuth (</a:t>
            </a:r>
            <a:r>
              <a:rPr lang="en-US" sz="2200" dirty="0" err="1"/>
              <a:t>solar_azi</a:t>
            </a:r>
            <a:r>
              <a:rPr lang="en-US" sz="22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971800"/>
            <a:ext cx="6035040" cy="4663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7711" r="25555" b="7844"/>
          <a:stretch/>
        </p:blipFill>
        <p:spPr>
          <a:xfrm rot="5400000">
            <a:off x="7383305" y="-354975"/>
            <a:ext cx="2929720" cy="577327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359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Example: Data Density Flag Masking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Difference in TEC without and with RO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46" y="2057400"/>
            <a:ext cx="7098708" cy="4424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7071" y="2047240"/>
            <a:ext cx="1821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More difference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 data sparse</a:t>
            </a:r>
          </a:p>
          <a:p>
            <a:pPr algn="ctr"/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58400" y="4773671"/>
            <a:ext cx="1676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Less difference</a:t>
            </a:r>
          </a:p>
          <a:p>
            <a:pPr algn="ctr"/>
            <a:r>
              <a:rPr lang="en-US" dirty="0" smtClean="0"/>
              <a:t>when ground-based observations</a:t>
            </a:r>
          </a:p>
          <a:p>
            <a:pPr algn="ctr"/>
            <a:r>
              <a:rPr lang="en-US" dirty="0" smtClean="0"/>
              <a:t>available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1645" y="5731152"/>
            <a:ext cx="2209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QF = number</a:t>
            </a:r>
          </a:p>
          <a:p>
            <a:r>
              <a:rPr lang="en-US" dirty="0"/>
              <a:t>o</a:t>
            </a:r>
            <a:r>
              <a:rPr lang="en-US" dirty="0" smtClean="0"/>
              <a:t>f voxel’s passing through a grid point</a:t>
            </a:r>
          </a:p>
        </p:txBody>
      </p:sp>
    </p:spTree>
    <p:extLst>
      <p:ext uri="{BB962C8B-B14F-4D97-AF65-F5344CB8AC3E}">
        <p14:creationId xmlns:p14="http://schemas.microsoft.com/office/powerpoint/2010/main" val="21997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81177"/>
            <a:ext cx="4476159" cy="3357119"/>
          </a:xfrm>
          <a:prstGeom prst="rect">
            <a:avLst/>
          </a:prstGeom>
        </p:spPr>
      </p:pic>
      <p:pic>
        <p:nvPicPr>
          <p:cNvPr id="15" name="Picture 14" descr="obs_APCP_06_20110511_060000V_DAIL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6" y="4067361"/>
            <a:ext cx="1371600" cy="1320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fcst_PROB_06_APCPgt12.70000_060000L_20110511_060000V_DAIL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06" y="4067360"/>
            <a:ext cx="1371600" cy="1320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mode_PROB_06_lores_060000L_20110511_060000V_060000A_DAILY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8" y="5410967"/>
            <a:ext cx="1371600" cy="12697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3473" y="3736631"/>
            <a:ext cx="2798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66B3"/>
                </a:solidFill>
                <a:latin typeface="Franklin Gothic Book"/>
              </a:rPr>
              <a:t>Object Based and Spatial Methods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884315" y="4609090"/>
            <a:ext cx="2813393" cy="1765617"/>
            <a:chOff x="1025283" y="1894178"/>
            <a:chExt cx="12191369" cy="4272095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1025283" y="1894178"/>
              <a:ext cx="2600546" cy="3027900"/>
            </a:xfrm>
            <a:prstGeom prst="straightConnector1">
              <a:avLst/>
            </a:prstGeom>
            <a:ln w="25400">
              <a:solidFill>
                <a:srgbClr val="FFFF00"/>
              </a:solidFill>
              <a:prstDash val="dash"/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4724400" y="2133600"/>
              <a:ext cx="2667000" cy="2971800"/>
            </a:xfrm>
            <a:prstGeom prst="straightConnector1">
              <a:avLst/>
            </a:prstGeom>
            <a:ln w="25400">
              <a:solidFill>
                <a:srgbClr val="FFFF00"/>
              </a:solidFill>
              <a:prstDash val="dash"/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276138" y="4155589"/>
              <a:ext cx="5940514" cy="2010684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Franklin Gothic Book"/>
                </a:rPr>
                <a:t>Bad forecast or</a:t>
              </a:r>
            </a:p>
            <a:p>
              <a:pPr>
                <a:defRPr/>
              </a:pPr>
              <a:r>
                <a:rPr lang="en-US" sz="1200" dirty="0">
                  <a:solidFill>
                    <a:prstClr val="black"/>
                  </a:solidFill>
                  <a:latin typeface="Franklin Gothic Book"/>
                </a:rPr>
                <a:t>Good forecast</a:t>
              </a:r>
              <a:br>
                <a:rPr lang="en-US" sz="1200" dirty="0">
                  <a:solidFill>
                    <a:prstClr val="black"/>
                  </a:solidFill>
                  <a:latin typeface="Franklin Gothic Book"/>
                </a:rPr>
              </a:br>
              <a:r>
                <a:rPr lang="en-US" sz="1200" dirty="0">
                  <a:solidFill>
                    <a:prstClr val="black"/>
                  </a:solidFill>
                  <a:latin typeface="Franklin Gothic Book"/>
                </a:rPr>
                <a:t>with displacement</a:t>
              </a:r>
              <a:br>
                <a:rPr lang="en-US" sz="1200" dirty="0">
                  <a:solidFill>
                    <a:prstClr val="black"/>
                  </a:solidFill>
                  <a:latin typeface="Franklin Gothic Book"/>
                </a:rPr>
              </a:br>
              <a:r>
                <a:rPr lang="en-US" sz="1200" dirty="0">
                  <a:solidFill>
                    <a:prstClr val="black"/>
                  </a:solidFill>
                  <a:latin typeface="Franklin Gothic Book"/>
                </a:rPr>
                <a:t>error?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962373" y="3987631"/>
            <a:ext cx="45409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Franklin Gothic Book"/>
              </a:rPr>
              <a:t>Python wrappers around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: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MET (core)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Book"/>
              </a:rPr>
              <a:t>MET 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database and display </a:t>
            </a:r>
            <a:r>
              <a:rPr lang="en-US" sz="1600" dirty="0" smtClean="0">
                <a:solidFill>
                  <a:prstClr val="black"/>
                </a:solidFill>
                <a:latin typeface="Franklin Gothic Book"/>
              </a:rPr>
              <a:t>systems (core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)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Plotting</a:t>
            </a:r>
          </a:p>
          <a:p>
            <a:pPr lvl="1" indent="-18288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Franklin Gothic Book"/>
              </a:rPr>
              <a:t>METviewer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 User Interface</a:t>
            </a:r>
          </a:p>
          <a:p>
            <a:pPr lvl="1" indent="-18288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Franklin Gothic Book"/>
              </a:rPr>
              <a:t>METviewer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 Batch Engine</a:t>
            </a:r>
          </a:p>
          <a:p>
            <a:pPr lvl="1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Python plotting scripts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Communication between MET </a:t>
            </a:r>
            <a:r>
              <a:rPr lang="en-US" sz="1600">
                <a:solidFill>
                  <a:prstClr val="black"/>
                </a:solidFill>
                <a:latin typeface="Franklin Gothic Book"/>
              </a:rPr>
              <a:t>&amp; </a:t>
            </a:r>
            <a:r>
              <a:rPr lang="en-US" sz="1600" smtClean="0">
                <a:solidFill>
                  <a:prstClr val="black"/>
                </a:solidFill>
                <a:latin typeface="Franklin Gothic Book"/>
              </a:rPr>
              <a:t>Python 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algorithms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Book"/>
              </a:rPr>
              <a:t>Extensions </a:t>
            </a:r>
            <a:r>
              <a:rPr lang="en-US" sz="1600" dirty="0" smtClean="0">
                <a:solidFill>
                  <a:prstClr val="black"/>
                </a:solidFill>
                <a:latin typeface="Franklin Gothic Book"/>
              </a:rPr>
              <a:t>to other verification packages</a:t>
            </a:r>
            <a:endParaRPr lang="en-US" sz="16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" y="762000"/>
            <a:ext cx="36746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Franklin Gothic Book"/>
              </a:rPr>
              <a:t>Selected to be the NOAA </a:t>
            </a:r>
            <a:r>
              <a:rPr lang="en-US" sz="1600" b="1" dirty="0" smtClean="0">
                <a:solidFill>
                  <a:prstClr val="black"/>
                </a:solidFill>
                <a:latin typeface="Franklin Gothic Book"/>
              </a:rPr>
              <a:t>Unified Forecast System (UFS) </a:t>
            </a:r>
            <a:r>
              <a:rPr lang="en-US" sz="1600" b="1" dirty="0">
                <a:solidFill>
                  <a:prstClr val="black"/>
                </a:solidFill>
                <a:latin typeface="Franklin Gothic Book"/>
              </a:rPr>
              <a:t>verification capability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Book"/>
              </a:rPr>
              <a:t>Will be used part of</a:t>
            </a:r>
            <a:r>
              <a:rPr lang="en-US" sz="1600" b="1" dirty="0" smtClean="0">
                <a:solidFill>
                  <a:prstClr val="black"/>
                </a:solidFill>
                <a:latin typeface="Franklin Gothic Book"/>
              </a:rPr>
              <a:t> NCAR’s System for Integrated Modeling of the Atmosphere (SIMA)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Franklin Gothic Book"/>
              </a:rPr>
              <a:t>Over 100 </a:t>
            </a:r>
            <a:r>
              <a:rPr lang="en-US" sz="1600" b="1" dirty="0">
                <a:solidFill>
                  <a:prstClr val="black"/>
                </a:solidFill>
                <a:latin typeface="Franklin Gothic Book"/>
              </a:rPr>
              <a:t>traditional statistics 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using both point and gridded datasets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Franklin Gothic Book"/>
              </a:rPr>
              <a:t>8 Spatial and Diagnostic methods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Franklin Gothic Book"/>
              </a:rPr>
              <a:t>Applied to many spatial and temporal scales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Franklin Gothic Book"/>
              </a:rPr>
              <a:t>Applied to many </a:t>
            </a:r>
            <a:r>
              <a:rPr lang="en-US" sz="1600" b="1" dirty="0" smtClean="0">
                <a:solidFill>
                  <a:prstClr val="black"/>
                </a:solidFill>
                <a:latin typeface="Franklin Gothic Book"/>
              </a:rPr>
              <a:t>applications</a:t>
            </a:r>
            <a:endParaRPr lang="en-US" sz="1600" b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1777" y="4019827"/>
            <a:ext cx="3674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Originally developed to </a:t>
            </a:r>
            <a:r>
              <a:rPr lang="en-US" sz="1600" b="1" dirty="0">
                <a:solidFill>
                  <a:prstClr val="black"/>
                </a:solidFill>
                <a:latin typeface="Franklin Gothic Book"/>
              </a:rPr>
              <a:t>replicate and extend the EMC mesoscale and NHC </a:t>
            </a:r>
            <a:r>
              <a:rPr lang="en-US" sz="1600" b="1" dirty="0" smtClean="0">
                <a:solidFill>
                  <a:prstClr val="black"/>
                </a:solidFill>
                <a:latin typeface="Franklin Gothic Book"/>
              </a:rPr>
              <a:t>tropospheric verification </a:t>
            </a:r>
            <a:r>
              <a:rPr lang="en-US" sz="1600" b="1" dirty="0">
                <a:solidFill>
                  <a:prstClr val="black"/>
                </a:solidFill>
                <a:latin typeface="Franklin Gothic Book"/>
              </a:rPr>
              <a:t>systems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Franklin Gothic Book"/>
              </a:rPr>
              <a:t>Platform independent and extensible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Franklin Gothic Book"/>
              </a:rPr>
              <a:t>Outstanding helpdesk support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Franklin Gothic Book"/>
              </a:rPr>
              <a:t>Online and in-person tutorial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Franklin Gothic Book"/>
              </a:rPr>
              <a:t>Container Support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3500+ users; Int’l and US</a:t>
            </a:r>
            <a:endParaRPr lang="en-US" sz="1600" b="1" dirty="0" smtClean="0">
              <a:solidFill>
                <a:prstClr val="black"/>
              </a:solidFill>
              <a:latin typeface="Franklin Gothic Book"/>
            </a:endParaRP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endParaRPr lang="en-US" sz="1600" b="1" dirty="0" smtClean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/>
          </p:nvPr>
        </p:nvSpPr>
        <p:spPr>
          <a:xfrm>
            <a:off x="600653" y="-305307"/>
            <a:ext cx="7772400" cy="1143000"/>
          </a:xfrm>
        </p:spPr>
        <p:txBody>
          <a:bodyPr/>
          <a:lstStyle/>
          <a:p>
            <a:pPr algn="l"/>
            <a:r>
              <a:rPr lang="en-US" b="1" dirty="0" smtClean="0"/>
              <a:t>METplus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45049"/>
            <a:ext cx="3576419" cy="349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270" y="273053"/>
            <a:ext cx="8469530" cy="6241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MET Ensemble and Probability Evaluation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787122" y="874353"/>
            <a:ext cx="3733800" cy="76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Ensemble Characteristics (Ensemble Stat)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787121" y="1636353"/>
            <a:ext cx="3733800" cy="3886200"/>
          </a:xfrm>
        </p:spPr>
        <p:txBody>
          <a:bodyPr/>
          <a:lstStyle/>
          <a:p>
            <a:r>
              <a:rPr lang="en-US" dirty="0" smtClean="0"/>
              <a:t>CRPS, CRPSS</a:t>
            </a:r>
          </a:p>
          <a:p>
            <a:r>
              <a:rPr lang="en-US" dirty="0" smtClean="0"/>
              <a:t>Ignorance Score</a:t>
            </a:r>
          </a:p>
          <a:p>
            <a:r>
              <a:rPr lang="en-US" dirty="0" smtClean="0"/>
              <a:t>Spread-Skill</a:t>
            </a:r>
          </a:p>
          <a:p>
            <a:r>
              <a:rPr lang="en-US" b="1" dirty="0">
                <a:solidFill>
                  <a:srgbClr val="7030A0"/>
                </a:solidFill>
              </a:rPr>
              <a:t>Rank </a:t>
            </a:r>
            <a:r>
              <a:rPr lang="en-US" b="1" dirty="0" smtClean="0">
                <a:solidFill>
                  <a:srgbClr val="7030A0"/>
                </a:solidFill>
              </a:rPr>
              <a:t>Histogram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PIT, RELP</a:t>
            </a:r>
            <a:endParaRPr lang="en-US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629400" y="890800"/>
            <a:ext cx="3733800" cy="762000"/>
          </a:xfrm>
        </p:spPr>
        <p:txBody>
          <a:bodyPr/>
          <a:lstStyle/>
          <a:p>
            <a:r>
              <a:rPr lang="en-US" dirty="0" smtClean="0"/>
              <a:t>Probability Measures </a:t>
            </a:r>
          </a:p>
          <a:p>
            <a:r>
              <a:rPr lang="en-US" dirty="0" smtClean="0"/>
              <a:t>(Grid and Point stat)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Brier Score + Decomposition</a:t>
            </a:r>
          </a:p>
          <a:p>
            <a:r>
              <a:rPr lang="en-US" dirty="0"/>
              <a:t>Brier Skill Score</a:t>
            </a:r>
          </a:p>
          <a:p>
            <a:r>
              <a:rPr lang="en-US" dirty="0"/>
              <a:t>ROC and Area Under ROC</a:t>
            </a:r>
          </a:p>
          <a:p>
            <a:r>
              <a:rPr lang="en-US" dirty="0" smtClean="0"/>
              <a:t>Reliability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b="6536"/>
          <a:stretch>
            <a:fillRect/>
          </a:stretch>
        </p:blipFill>
        <p:spPr bwMode="auto">
          <a:xfrm>
            <a:off x="1787121" y="4109438"/>
            <a:ext cx="3626656" cy="261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7"/>
          <a:stretch/>
        </p:blipFill>
        <p:spPr bwMode="auto">
          <a:xfrm>
            <a:off x="8686800" y="1683280"/>
            <a:ext cx="1828800" cy="1537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09" y="1365828"/>
            <a:ext cx="2033795" cy="1743661"/>
          </a:xfrm>
          <a:prstGeom prst="rect">
            <a:avLst/>
          </a:prstGeom>
        </p:spPr>
      </p:pic>
      <p:pic>
        <p:nvPicPr>
          <p:cNvPr id="13" name="Content Placeholder 6" descr="box_auc_sref-caps_full_12,7.png"/>
          <p:cNvPicPr>
            <a:picLocks noChangeAspect="1"/>
          </p:cNvPicPr>
          <p:nvPr/>
        </p:nvPicPr>
        <p:blipFill>
          <a:blip r:embed="rId5" cstate="print"/>
          <a:srcRect r="4444" b="8333"/>
          <a:stretch>
            <a:fillRect/>
          </a:stretch>
        </p:blipFill>
        <p:spPr>
          <a:xfrm>
            <a:off x="5672726" y="4958724"/>
            <a:ext cx="2387722" cy="1769969"/>
          </a:xfrm>
          <a:prstGeom prst="rect">
            <a:avLst/>
          </a:prstGeom>
        </p:spPr>
      </p:pic>
      <p:pic>
        <p:nvPicPr>
          <p:cNvPr id="14" name="Content Placeholder 5" descr="hmt_reliability_1inch_annotat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1" y="4429673"/>
            <a:ext cx="2150352" cy="21235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41273" y="4109438"/>
            <a:ext cx="3779651" cy="251996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686" t="34444" r="4690" b="34444"/>
          <a:stretch/>
        </p:blipFill>
        <p:spPr>
          <a:xfrm>
            <a:off x="2339558" y="4496924"/>
            <a:ext cx="3429000" cy="2160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72" y="-152400"/>
            <a:ext cx="1115872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Philosophy: One Tool - Many Applications – </a:t>
            </a:r>
            <a:r>
              <a:rPr lang="en-US" dirty="0" err="1" smtClean="0"/>
              <a:t>GridDiag</a:t>
            </a:r>
            <a:r>
              <a:rPr lang="en-US" dirty="0" smtClean="0"/>
              <a:t> Tool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00" y="4336700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2511" y="4419839"/>
            <a:ext cx="1297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Space</a:t>
            </a:r>
            <a:br>
              <a:rPr lang="en-US" sz="2400" b="1" dirty="0"/>
            </a:br>
            <a:r>
              <a:rPr lang="en-US" sz="2400" b="1" dirty="0"/>
              <a:t>Weather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1219201"/>
            <a:ext cx="4953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Inventories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Develops the </a:t>
            </a:r>
            <a:r>
              <a:rPr lang="en-US" sz="2200" dirty="0" smtClean="0"/>
              <a:t>PDF (one or two-dimensional)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User configurable bins for PDF and percentiles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Writes out – or holds in memory – bins or percentiles for use by other tools ( Grid-Stat, Point-Stat, MODE, MTD)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72" y="1146563"/>
            <a:ext cx="3657600" cy="3144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5833" y="1337164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S2S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534400" y="4336700"/>
            <a:ext cx="2971800" cy="2311399"/>
            <a:chOff x="609600" y="2832101"/>
            <a:chExt cx="2971800" cy="2311399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2832101"/>
              <a:ext cx="2971800" cy="2311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9"/>
            <p:cNvSpPr txBox="1"/>
            <p:nvPr/>
          </p:nvSpPr>
          <p:spPr>
            <a:xfrm>
              <a:off x="1572768" y="4562856"/>
              <a:ext cx="19239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r>
                <a:rPr lang="en-US" sz="2000" dirty="0"/>
                <a:t>Updraft </a:t>
              </a:r>
              <a:r>
                <a:rPr lang="en-US" sz="2000" dirty="0" err="1"/>
                <a:t>Helicity</a:t>
              </a:r>
              <a:endParaRPr lang="en-US" sz="2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91869" y="1782575"/>
            <a:ext cx="1272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Correlate</a:t>
            </a:r>
          </a:p>
          <a:p>
            <a:r>
              <a:rPr lang="en-US" dirty="0" smtClean="0"/>
              <a:t>distributions</a:t>
            </a:r>
          </a:p>
          <a:p>
            <a:r>
              <a:rPr lang="en-US" dirty="0" smtClean="0"/>
              <a:t>of two fields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39981" y="5144125"/>
            <a:ext cx="11188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 </a:t>
            </a:r>
          </a:p>
          <a:p>
            <a:r>
              <a:rPr lang="en-US" dirty="0" smtClean="0"/>
              <a:t>measures</a:t>
            </a:r>
          </a:p>
          <a:p>
            <a:r>
              <a:rPr lang="en-US" dirty="0" smtClean="0"/>
              <a:t>to regional</a:t>
            </a:r>
          </a:p>
          <a:p>
            <a:r>
              <a:rPr lang="en-US" dirty="0" smtClean="0"/>
              <a:t>max values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17237" y="4824958"/>
            <a:ext cx="11586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</a:t>
            </a:r>
          </a:p>
          <a:p>
            <a:r>
              <a:rPr lang="en-US" dirty="0" smtClean="0"/>
              <a:t>fields based</a:t>
            </a:r>
          </a:p>
          <a:p>
            <a:r>
              <a:rPr lang="en-US" dirty="0" smtClean="0"/>
              <a:t>on their</a:t>
            </a:r>
          </a:p>
          <a:p>
            <a:r>
              <a:rPr lang="en-US" dirty="0"/>
              <a:t>s</a:t>
            </a:r>
            <a:r>
              <a:rPr lang="en-US" dirty="0" smtClean="0"/>
              <a:t>ample </a:t>
            </a:r>
          </a:p>
          <a:p>
            <a:r>
              <a:rPr lang="en-US" dirty="0" smtClean="0"/>
              <a:t>climatology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3" y="1383865"/>
            <a:ext cx="8758617" cy="5474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1" y="76459"/>
            <a:ext cx="6477000" cy="1314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From CCMC: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36" dirty="0" smtClean="0"/>
              <a:t>Coronal </a:t>
            </a:r>
            <a:r>
              <a:rPr lang="en-US" sz="1536" dirty="0"/>
              <a:t>Mass Ejections (CMEs). </a:t>
            </a:r>
            <a:endParaRPr lang="en-US" sz="1536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36" dirty="0" smtClean="0"/>
              <a:t>Validating </a:t>
            </a:r>
            <a:r>
              <a:rPr lang="en-US" sz="1536" dirty="0"/>
              <a:t>the arrival time </a:t>
            </a:r>
            <a:r>
              <a:rPr lang="en-US" sz="1536" dirty="0" smtClean="0"/>
              <a:t>and Peak </a:t>
            </a:r>
            <a:r>
              <a:rPr lang="en-US" sz="1536" dirty="0"/>
              <a:t>observed CME speed (or density, or magnetic field) compared to the predicted speed as it passes over the spacecraft.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315200" y="1244107"/>
            <a:ext cx="702653" cy="1097873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172200" y="1383866"/>
            <a:ext cx="4419600" cy="486453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29167" y="874775"/>
            <a:ext cx="3762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Interesting Features in Time 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8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37868"/>
            <a:ext cx="7886700" cy="5967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HiRA</a:t>
            </a:r>
            <a:r>
              <a:rPr lang="en-US" dirty="0" smtClean="0"/>
              <a:t> Framework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606780" y="3264213"/>
            <a:ext cx="3923649" cy="3349256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0" dirty="0"/>
              <a:t>Deterministic forecasts matched to point observations.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0" dirty="0"/>
              <a:t>Neighborhood fraction of events in place of probability forecast.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0" dirty="0"/>
              <a:t>Allows for some spatial / temporal uncertainty in either model or observation by giving credit for being ‘close’.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0" dirty="0"/>
              <a:t>Allows for comparison of deterministic and ensemble forecasts via the same set of probabilistic statistics.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0" dirty="0"/>
              <a:t>Also allows for comparison of models with different grid resolutions via adjustment of neighborhood size.</a:t>
            </a:r>
          </a:p>
          <a:p>
            <a:pPr marL="257175" indent="-257175"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208"/>
          <a:stretch/>
        </p:blipFill>
        <p:spPr>
          <a:xfrm>
            <a:off x="5775960" y="1374270"/>
            <a:ext cx="1920240" cy="176125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819" b="18501"/>
          <a:stretch/>
        </p:blipFill>
        <p:spPr>
          <a:xfrm>
            <a:off x="5767493" y="3483622"/>
            <a:ext cx="1920240" cy="1645920"/>
          </a:xfrm>
        </p:spPr>
      </p:pic>
      <p:sp>
        <p:nvSpPr>
          <p:cNvPr id="3" name="TextBox 2"/>
          <p:cNvSpPr txBox="1"/>
          <p:nvPr/>
        </p:nvSpPr>
        <p:spPr>
          <a:xfrm>
            <a:off x="7875074" y="1054568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 Original Model Forecast</a:t>
            </a:r>
          </a:p>
          <a:p>
            <a:r>
              <a:rPr lang="en-US" dirty="0"/>
              <a:t>White boxes </a:t>
            </a:r>
            <a:r>
              <a:rPr lang="en-US" dirty="0" smtClean="0"/>
              <a:t>&lt;= value</a:t>
            </a:r>
            <a:endParaRPr lang="en-US" dirty="0"/>
          </a:p>
          <a:p>
            <a:r>
              <a:rPr lang="en-US" dirty="0"/>
              <a:t>Colored boxes &gt; value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4800" y="3227271"/>
            <a:ext cx="24291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 </a:t>
            </a:r>
            <a:r>
              <a:rPr lang="en-US" b="1" dirty="0" err="1"/>
              <a:t>HiRA</a:t>
            </a:r>
            <a:r>
              <a:rPr lang="en-US" b="1" dirty="0"/>
              <a:t> applied to model </a:t>
            </a:r>
            <a:endParaRPr lang="en-US" dirty="0"/>
          </a:p>
          <a:p>
            <a:r>
              <a:rPr lang="en-US" dirty="0"/>
              <a:t>Blue boxes = events</a:t>
            </a:r>
          </a:p>
          <a:p>
            <a:endParaRPr lang="en-US" dirty="0"/>
          </a:p>
          <a:p>
            <a:r>
              <a:rPr lang="en-US" b="1" dirty="0" err="1"/>
              <a:t>HiRA</a:t>
            </a:r>
            <a:r>
              <a:rPr lang="en-US" b="1" dirty="0"/>
              <a:t> proportion </a:t>
            </a:r>
          </a:p>
          <a:p>
            <a:pPr marL="128588" indent="-128588">
              <a:buFont typeface="Arial" charset="0"/>
              <a:buChar char="•"/>
            </a:pPr>
            <a:r>
              <a:rPr lang="en-US" dirty="0"/>
              <a:t>Neighborhood size 1: 1/1</a:t>
            </a:r>
          </a:p>
          <a:p>
            <a:pPr marL="128588" indent="-128588">
              <a:buFont typeface="Arial" charset="0"/>
              <a:buChar char="•"/>
            </a:pPr>
            <a:r>
              <a:rPr lang="en-US" dirty="0"/>
              <a:t>Neighborhood size 9: 1/9 </a:t>
            </a:r>
          </a:p>
          <a:p>
            <a:pPr marL="128588" indent="-128588">
              <a:buFont typeface="Arial" charset="0"/>
              <a:buChar char="•"/>
            </a:pPr>
            <a:r>
              <a:rPr lang="en-US" dirty="0"/>
              <a:t>Neighborhood size 25: 4/25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1607" y="6366589"/>
            <a:ext cx="196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Mittermaier, 2014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177138" y="1176723"/>
            <a:ext cx="1780309" cy="1210018"/>
            <a:chOff x="-27709" y="3367652"/>
            <a:chExt cx="1780309" cy="1210018"/>
          </a:xfrm>
        </p:grpSpPr>
        <p:sp>
          <p:nvSpPr>
            <p:cNvPr id="12" name="Rectangle 11"/>
            <p:cNvSpPr/>
            <p:nvPr/>
          </p:nvSpPr>
          <p:spPr>
            <a:xfrm>
              <a:off x="685800" y="3733800"/>
              <a:ext cx="1066800" cy="84387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27709" y="3367652"/>
              <a:ext cx="127470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STB      </a:t>
              </a:r>
              <a:r>
                <a:rPr lang="en-US" sz="7200" dirty="0"/>
                <a:t>.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83121" y="1695274"/>
            <a:ext cx="1858934" cy="1200329"/>
            <a:chOff x="1378277" y="3886200"/>
            <a:chExt cx="1858934" cy="1200329"/>
          </a:xfrm>
        </p:grpSpPr>
        <p:sp>
          <p:nvSpPr>
            <p:cNvPr id="15" name="Rectangle 14"/>
            <p:cNvSpPr/>
            <p:nvPr/>
          </p:nvSpPr>
          <p:spPr>
            <a:xfrm>
              <a:off x="1378277" y="4242659"/>
              <a:ext cx="1066800" cy="84387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03430" y="3886200"/>
              <a:ext cx="163378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/>
                <a:t>.</a:t>
              </a:r>
              <a:r>
                <a:rPr lang="en-US" dirty="0" smtClean="0"/>
                <a:t>          Earth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81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152400"/>
            <a:ext cx="2819400" cy="11430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80" y="1713345"/>
            <a:ext cx="6845775" cy="4267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026162" y="3200400"/>
            <a:ext cx="1556238" cy="107266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MET: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Stat-Analysis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Multidocument 10"/>
          <p:cNvSpPr/>
          <p:nvPr/>
        </p:nvSpPr>
        <p:spPr>
          <a:xfrm>
            <a:off x="10199077" y="4953000"/>
            <a:ext cx="1154723" cy="1296863"/>
          </a:xfrm>
          <a:prstGeom prst="flowChartMultidocumen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Statistics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0" y="1676400"/>
            <a:ext cx="3505200" cy="38100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239000" y="2209800"/>
            <a:ext cx="2286000" cy="381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nip Diagonal Corner Rectangle 18"/>
          <p:cNvSpPr/>
          <p:nvPr/>
        </p:nvSpPr>
        <p:spPr>
          <a:xfrm>
            <a:off x="9753600" y="1371600"/>
            <a:ext cx="2057400" cy="1295400"/>
          </a:xfrm>
          <a:prstGeom prst="snip2Diag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Python – Read Time Series and format to pass to MET Tool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68" y="4800599"/>
            <a:ext cx="236566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Arrow Connector 20"/>
          <p:cNvCxnSpPr>
            <a:stCxn id="19" idx="1"/>
            <a:endCxn id="10" idx="0"/>
          </p:cNvCxnSpPr>
          <p:nvPr/>
        </p:nvCxnSpPr>
        <p:spPr>
          <a:xfrm>
            <a:off x="10782300" y="2667000"/>
            <a:ext cx="21981" cy="533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1" idx="0"/>
          </p:cNvCxnSpPr>
          <p:nvPr/>
        </p:nvCxnSpPr>
        <p:spPr>
          <a:xfrm>
            <a:off x="10804281" y="4273061"/>
            <a:ext cx="51598" cy="6799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9525000" y="5601431"/>
            <a:ext cx="685800" cy="124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791200" y="1244107"/>
            <a:ext cx="1524000" cy="1194293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391400" y="99301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Peaks in Solar Wind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4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51217"/>
            <a:ext cx="77724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Rapid Intensification (RI)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3828" y="1295400"/>
            <a:ext cx="11008572" cy="562322"/>
          </a:xfrm>
        </p:spPr>
        <p:txBody>
          <a:bodyPr>
            <a:normAutofit/>
          </a:bodyPr>
          <a:lstStyle/>
          <a:p>
            <a:r>
              <a:rPr lang="en-US" dirty="0" smtClean="0"/>
              <a:t>Original support for tropical cyclone verification then expanded for other applications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>
          <a:xfrm>
            <a:off x="5715000" y="2209800"/>
            <a:ext cx="4800600" cy="3733800"/>
            <a:chOff x="3200401" y="1066800"/>
            <a:chExt cx="2153186" cy="1514447"/>
          </a:xfrm>
        </p:grpSpPr>
        <p:sp>
          <p:nvSpPr>
            <p:cNvPr id="5" name="Rectangle 4"/>
            <p:cNvSpPr/>
            <p:nvPr/>
          </p:nvSpPr>
          <p:spPr>
            <a:xfrm>
              <a:off x="3200401" y="1066800"/>
              <a:ext cx="2153186" cy="15144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Perpetu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7729" y="1120015"/>
              <a:ext cx="2057400" cy="143286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653301" y="3901389"/>
            <a:ext cx="368379" cy="95724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1675" y="3570268"/>
            <a:ext cx="368379" cy="957246"/>
          </a:xfrm>
          <a:prstGeom prst="rect">
            <a:avLst/>
          </a:prstGeom>
          <a:noFill/>
          <a:ln w="19050">
            <a:solidFill>
              <a:srgbClr val="3D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330066"/>
              </a:solidFill>
              <a:latin typeface="Perpetu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561208" y="4477791"/>
            <a:ext cx="2935802" cy="1015663"/>
            <a:chOff x="5037208" y="4477790"/>
            <a:chExt cx="2935802" cy="1015663"/>
          </a:xfrm>
        </p:grpSpPr>
        <p:sp>
          <p:nvSpPr>
            <p:cNvPr id="10" name="TextBox 9"/>
            <p:cNvSpPr txBox="1"/>
            <p:nvPr/>
          </p:nvSpPr>
          <p:spPr>
            <a:xfrm>
              <a:off x="5716754" y="4477790"/>
              <a:ext cx="22562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rgbClr val="00B050"/>
                  </a:solidFill>
                  <a:latin typeface="Franklin Gothic Book"/>
                  <a:ea typeface="+mn-ea"/>
                </a:rPr>
                <a:t>Hit:</a:t>
              </a:r>
              <a:r>
                <a:rPr lang="en-US" sz="1500" dirty="0">
                  <a:solidFill>
                    <a:srgbClr val="C00000"/>
                  </a:solidFill>
                  <a:latin typeface="Franklin Gothic Book"/>
                  <a:ea typeface="+mn-ea"/>
                </a:rPr>
                <a:t> </a:t>
              </a:r>
              <a:r>
                <a:rPr lang="en-US" sz="1500" dirty="0">
                  <a:latin typeface="Franklin Gothic Book"/>
                  <a:ea typeface="+mn-ea"/>
                </a:rPr>
                <a:t>Flexible</a:t>
              </a:r>
              <a:r>
                <a:rPr lang="en-US" sz="1500" dirty="0">
                  <a:solidFill>
                    <a:srgbClr val="C00000"/>
                  </a:solidFill>
                  <a:latin typeface="Franklin Gothic Book"/>
                  <a:ea typeface="+mn-ea"/>
                </a:rPr>
                <a:t> </a:t>
              </a:r>
              <a:r>
                <a:rPr lang="en-US" sz="1500" dirty="0">
                  <a:solidFill>
                    <a:prstClr val="black"/>
                  </a:solidFill>
                  <a:latin typeface="Franklin Gothic Book"/>
                  <a:ea typeface="+mn-ea"/>
                </a:rPr>
                <a:t>Event Definition </a:t>
              </a:r>
              <a:r>
                <a:rPr lang="en-US" sz="1400" dirty="0">
                  <a:solidFill>
                    <a:prstClr val="black"/>
                  </a:solidFill>
                  <a:latin typeface="Franklin Gothic Book"/>
                  <a:ea typeface="+mn-ea"/>
                </a:rPr>
                <a:t>(i.e., </a:t>
              </a:r>
              <a:r>
                <a:rPr lang="en-US" sz="1400" dirty="0" err="1">
                  <a:solidFill>
                    <a:prstClr val="black"/>
                  </a:solidFill>
                  <a:latin typeface="Franklin Gothic Book"/>
                  <a:ea typeface="+mn-ea"/>
                </a:rPr>
                <a:t>Fcst</a:t>
              </a:r>
              <a:r>
                <a:rPr lang="en-US" sz="1400" dirty="0">
                  <a:solidFill>
                    <a:prstClr val="black"/>
                  </a:solidFill>
                  <a:latin typeface="Franklin Gothic Book"/>
                  <a:ea typeface="+mn-ea"/>
                </a:rPr>
                <a:t> and Observed Track both fall into an 18 hour window)</a:t>
              </a:r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037208" y="4745337"/>
              <a:ext cx="388845" cy="702184"/>
            </a:xfrm>
            <a:prstGeom prst="leftBrace">
              <a:avLst/>
            </a:prstGeom>
            <a:ln>
              <a:solidFill>
                <a:srgbClr val="00B05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Perpetua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16164" y="4125014"/>
            <a:ext cx="3657600" cy="230832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prstClr val="white"/>
                </a:solidFill>
                <a:latin typeface="Perpetua"/>
                <a:ea typeface="+mn-ea"/>
              </a:rPr>
              <a:t>Also applicable to any intensity change event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dirty="0">
                <a:solidFill>
                  <a:prstClr val="white"/>
                </a:solidFill>
                <a:latin typeface="Perpetua"/>
                <a:ea typeface="+mn-ea"/>
              </a:rPr>
              <a:t>Renewable Energy Ramps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dirty="0">
                <a:solidFill>
                  <a:prstClr val="white"/>
                </a:solidFill>
                <a:latin typeface="Perpetua"/>
                <a:ea typeface="+mn-ea"/>
              </a:rPr>
              <a:t>Solar Wind during CMEs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dirty="0" err="1">
                <a:solidFill>
                  <a:prstClr val="white"/>
                </a:solidFill>
                <a:latin typeface="Perpetua"/>
                <a:ea typeface="+mn-ea"/>
              </a:rPr>
              <a:t>Magenetic</a:t>
            </a:r>
            <a:r>
              <a:rPr lang="en-US" sz="2400" b="1" i="1" dirty="0">
                <a:solidFill>
                  <a:prstClr val="white"/>
                </a:solidFill>
                <a:latin typeface="Perpetua"/>
                <a:ea typeface="+mn-ea"/>
              </a:rPr>
              <a:t> Field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dirty="0">
                <a:solidFill>
                  <a:prstClr val="white"/>
                </a:solidFill>
                <a:latin typeface="Perpetua"/>
                <a:ea typeface="+mn-ea"/>
              </a:rPr>
              <a:t>Temperature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4575" y="6041268"/>
            <a:ext cx="4062394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Perpetua"/>
                <a:ea typeface="+mn-ea"/>
              </a:rPr>
              <a:t>Categorical statistics </a:t>
            </a:r>
            <a:r>
              <a:rPr lang="en-US" dirty="0">
                <a:solidFill>
                  <a:prstClr val="black"/>
                </a:solidFill>
                <a:latin typeface="Perpetua"/>
                <a:ea typeface="+mn-ea"/>
              </a:rPr>
              <a:t>for RI or Rapid Weakening events (RW) can be computed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1209" y="288734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D25CF"/>
                </a:solidFill>
              </a:rPr>
              <a:t>OBS</a:t>
            </a:r>
            <a:endParaRPr lang="en-US" dirty="0">
              <a:solidFill>
                <a:srgbClr val="3D25C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2923" y="349742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FCST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5105" y="3327139"/>
            <a:ext cx="461665" cy="134908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Speed (m/s)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914400" y="2209801"/>
            <a:ext cx="3075169" cy="1601515"/>
            <a:chOff x="422838" y="2140405"/>
            <a:chExt cx="3075169" cy="1601515"/>
          </a:xfrm>
        </p:grpSpPr>
        <p:sp>
          <p:nvSpPr>
            <p:cNvPr id="25" name="Oval 24"/>
            <p:cNvSpPr/>
            <p:nvPr/>
          </p:nvSpPr>
          <p:spPr>
            <a:xfrm>
              <a:off x="422838" y="2140405"/>
              <a:ext cx="3075169" cy="1601515"/>
            </a:xfrm>
            <a:prstGeom prst="ellipse">
              <a:avLst/>
            </a:prstGeom>
            <a:noFill/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582" y="2400594"/>
              <a:ext cx="30194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Events identified by automated algorithm or user defined criteria of </a:t>
              </a:r>
            </a:p>
            <a:p>
              <a:pPr algn="ctr"/>
              <a:r>
                <a:rPr lang="en-US" dirty="0" smtClean="0"/>
                <a:t>D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 smtClean="0"/>
                <a:t> / DT</a:t>
              </a: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>
            <a:off x="6705601" y="3256678"/>
            <a:ext cx="316079" cy="70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219590" y="3747976"/>
            <a:ext cx="456598" cy="1265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265993" y="4069288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Miss</a:t>
            </a:r>
          </a:p>
        </p:txBody>
      </p:sp>
    </p:spTree>
    <p:extLst>
      <p:ext uri="{BB962C8B-B14F-4D97-AF65-F5344CB8AC3E}">
        <p14:creationId xmlns:p14="http://schemas.microsoft.com/office/powerpoint/2010/main" val="2662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6553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 for Aurora Forecasts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74" y="1300018"/>
            <a:ext cx="4648200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438" y="6096000"/>
            <a:ext cx="465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Working with SWPC and CCMC on Aurora</a:t>
            </a:r>
          </a:p>
          <a:p>
            <a:r>
              <a:rPr lang="en-US" dirty="0" smtClean="0"/>
              <a:t>Forecast Evaluation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1300018"/>
            <a:ext cx="4648200" cy="4648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24800" y="2667000"/>
            <a:ext cx="2362200" cy="2514600"/>
          </a:xfrm>
          <a:prstGeom prst="ellipse">
            <a:avLst/>
          </a:prstGeom>
          <a:noFill/>
          <a:ln w="5715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86800" y="3467100"/>
            <a:ext cx="838200" cy="914400"/>
          </a:xfrm>
          <a:prstGeom prst="ellipse">
            <a:avLst/>
          </a:prstGeom>
          <a:noFill/>
          <a:ln w="5715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70820" y="3254786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Outer Ring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Edge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38180" y="4014053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Inner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Ring Edge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1691" y="606115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MODE to characterize the Inner and Outer Ring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86761" y="-188627"/>
            <a:ext cx="2743200" cy="1143000"/>
          </a:xfrm>
        </p:spPr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862DE-2382-B04E-AB51-A4DE94E1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01081" y="1066800"/>
            <a:ext cx="8305800" cy="50292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All help requests go through MET Helpdesk: </a:t>
            </a:r>
            <a:r>
              <a:rPr lang="en-US" b="1" i="1" dirty="0">
                <a:hlinkClick r:id="rId2"/>
              </a:rPr>
              <a:t>met_help@ucar.edu</a:t>
            </a:r>
            <a:endParaRPr lang="en-US" b="1" dirty="0"/>
          </a:p>
          <a:p>
            <a:r>
              <a:rPr lang="en-US" b="1" dirty="0"/>
              <a:t>Contacts: </a:t>
            </a:r>
            <a:r>
              <a:rPr lang="en-US" dirty="0"/>
              <a:t>Tara Jensen – </a:t>
            </a:r>
            <a:r>
              <a:rPr lang="en-US" dirty="0">
                <a:hlinkClick r:id="rId3"/>
              </a:rPr>
              <a:t>jensen@ucar.edu</a:t>
            </a:r>
            <a:r>
              <a:rPr lang="en-US" dirty="0"/>
              <a:t> and John Halley </a:t>
            </a:r>
            <a:r>
              <a:rPr lang="en-US" dirty="0" err="1"/>
              <a:t>Gotway</a:t>
            </a:r>
            <a:r>
              <a:rPr lang="en-US" dirty="0"/>
              <a:t> – </a:t>
            </a:r>
            <a:r>
              <a:rPr lang="en-US" dirty="0">
                <a:hlinkClick r:id="rId4"/>
              </a:rPr>
              <a:t>johnhg@ucar.edu </a:t>
            </a:r>
            <a:endParaRPr lang="en-US" dirty="0"/>
          </a:p>
          <a:p>
            <a:r>
              <a:rPr lang="en-US" b="1" dirty="0"/>
              <a:t>Users Page: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dtcenter.org/community-code/metplus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METplus </a:t>
            </a:r>
            <a:r>
              <a:rPr lang="en-US" b="1" dirty="0"/>
              <a:t>GitHub: </a:t>
            </a:r>
            <a:r>
              <a:rPr lang="en-US" dirty="0" smtClean="0">
                <a:hlinkClick r:id="rId6" action="ppaction://hlinkfile"/>
              </a:rPr>
              <a:t>github.com/NCAR/METplus</a:t>
            </a:r>
            <a:endParaRPr lang="en-US" dirty="0" smtClean="0"/>
          </a:p>
          <a:p>
            <a:r>
              <a:rPr lang="en-US" b="1" dirty="0" smtClean="0"/>
              <a:t>MET         </a:t>
            </a:r>
            <a:r>
              <a:rPr lang="en-US" b="1" dirty="0"/>
              <a:t>GitHub: </a:t>
            </a:r>
            <a:r>
              <a:rPr lang="en-US" dirty="0" smtClean="0">
                <a:hlinkClick r:id="rId7" action="ppaction://hlinkfile"/>
              </a:rPr>
              <a:t>github.com/NCAR/MET</a:t>
            </a:r>
            <a:endParaRPr lang="en-US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US Pre-compiled </a:t>
            </a:r>
            <a:r>
              <a:rPr lang="en-US" b="1" dirty="0"/>
              <a:t>installations available on:</a:t>
            </a:r>
            <a:r>
              <a:rPr lang="en-US" dirty="0"/>
              <a:t> Cheyenne, Casper, Stampede2, Hera, Jet, Gaea, WCOSS (all 6 platforms) – see </a:t>
            </a:r>
            <a:r>
              <a:rPr lang="en-US" dirty="0">
                <a:hlinkClick r:id="rId8"/>
              </a:rPr>
              <a:t>https://dtcenter.org/community-code/model-evaluation-tools-met/download</a:t>
            </a:r>
            <a:r>
              <a:rPr lang="en-US" dirty="0"/>
              <a:t> and follow the link to Existing Builds for more details</a:t>
            </a:r>
            <a:endParaRPr lang="en-US" b="1" dirty="0"/>
          </a:p>
          <a:p>
            <a:endParaRPr lang="en-US" dirty="0"/>
          </a:p>
          <a:p>
            <a:endParaRPr lang="en-US" b="1" dirty="0"/>
          </a:p>
          <a:p>
            <a:pPr lvl="1"/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60651" y="5616714"/>
            <a:ext cx="8883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METplus work is funded by the DTC partners (NOAA, Air Force, NCAR and NSF), </a:t>
            </a:r>
            <a:r>
              <a:rPr lang="en-US" sz="2000" b="1" i="1" dirty="0" smtClean="0"/>
              <a:t>NOAA WPO, OSTI, and NESDIS, NASA, US Naval Research Lab, and Met Office (coming soon)</a:t>
            </a:r>
            <a:endParaRPr lang="en-US" sz="2000" b="1" i="1" dirty="0"/>
          </a:p>
        </p:txBody>
      </p:sp>
      <p:pic>
        <p:nvPicPr>
          <p:cNvPr id="9" name="Picture 8" descr="DTC_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5099" y="288049"/>
            <a:ext cx="1901957" cy="544001"/>
          </a:xfrm>
          <a:prstGeom prst="rect">
            <a:avLst/>
          </a:prstGeom>
        </p:spPr>
      </p:pic>
      <p:pic>
        <p:nvPicPr>
          <p:cNvPr id="10" name="Picture 9" descr="noaa-logo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691" y="192842"/>
            <a:ext cx="738184" cy="748469"/>
          </a:xfrm>
          <a:prstGeom prst="rect">
            <a:avLst/>
          </a:prstGeom>
        </p:spPr>
      </p:pic>
      <p:pic>
        <p:nvPicPr>
          <p:cNvPr id="11" name="Picture 7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288048"/>
            <a:ext cx="815908" cy="55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ir_force_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931" y="197021"/>
            <a:ext cx="720650" cy="725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81" y="177133"/>
            <a:ext cx="777240" cy="777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20" y="2894822"/>
            <a:ext cx="2971800" cy="11584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9433" y="1900234"/>
            <a:ext cx="9474367" cy="7667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72400" y="1930726"/>
            <a:ext cx="3581400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Where to get coordinated release and documentation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5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209800" y="18052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3200" b="1" dirty="0"/>
              <a:t>WAM-IPE Model Development</a:t>
            </a:r>
            <a:br>
              <a:rPr lang="en-US" sz="3200" b="1" dirty="0"/>
            </a:b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Shape 39"/>
          <p:cNvSpPr txBox="1"/>
          <p:nvPr/>
        </p:nvSpPr>
        <p:spPr>
          <a:xfrm>
            <a:off x="1828800" y="1752600"/>
            <a:ext cx="8365500" cy="477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7620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Whole Atmosphere Model (WAM) coupled with the Ionosphere </a:t>
            </a:r>
            <a:r>
              <a:rPr lang="en-US" sz="2000" b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Plasmasphere</a:t>
            </a:r>
            <a:r>
              <a:rPr lang="en-US" sz="20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Electrodynamics (IPE) model with WAM Data Assimilation System (WDAS) running on WCOSS-Dev </a:t>
            </a:r>
            <a:endParaRPr lang="en-US" sz="24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457200" fontAlgn="auto">
              <a:spcBef>
                <a:spcPts val="0"/>
              </a:spcBef>
              <a:spcAft>
                <a:spcPts val="0"/>
              </a:spcAft>
              <a:defRPr/>
            </a:pP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4444" b="34444"/>
          <a:stretch/>
        </p:blipFill>
        <p:spPr>
          <a:xfrm>
            <a:off x="5486403" y="3523864"/>
            <a:ext cx="5000625" cy="3175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200400"/>
            <a:ext cx="5181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Whole Atmosphere Model: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Extended GFS (up to 600 km)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Drives ionosphere model (one way coupling)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Imparts terrestrial weather structures onto the ionosphere.</a:t>
            </a:r>
          </a:p>
          <a:p>
            <a:pPr marL="457200" lvl="3" indent="-22383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planetary, tidal, gravity waves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Forecasts of Ionospheric/Thermosphere conditions support users of GPS/GNSS, HF Radio, Satellite Com.  Satellite Drag,…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371882"/>
            <a:ext cx="457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Rodney </a:t>
            </a:r>
            <a:r>
              <a:rPr lang="en-US" dirty="0" err="1" smtClean="0"/>
              <a:t>Viereck</a:t>
            </a:r>
            <a:r>
              <a:rPr lang="en-US" dirty="0" smtClean="0"/>
              <a:t>, NOAA SWPC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2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002" y="196342"/>
            <a:ext cx="8229600" cy="1143000"/>
          </a:xfrm>
        </p:spPr>
        <p:txBody>
          <a:bodyPr/>
          <a:lstStyle/>
          <a:p>
            <a:r>
              <a:rPr lang="en-US" sz="3200" b="1" dirty="0" err="1"/>
              <a:t>GloTEC</a:t>
            </a:r>
            <a:r>
              <a:rPr lang="en-US" sz="3200" b="1" dirty="0"/>
              <a:t> Model and COSMIC 2 Data</a:t>
            </a:r>
            <a:br>
              <a:rPr lang="en-US" sz="3200" b="1" dirty="0"/>
            </a:br>
            <a:r>
              <a:rPr lang="en-US" sz="2000" b="1" dirty="0"/>
              <a:t>Assimilative model of the ionosphere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44311" y="1753437"/>
            <a:ext cx="8742914" cy="23717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kern="12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sym typeface="Arial"/>
              </a:rPr>
              <a:t>Global Total Electron Content (</a:t>
            </a:r>
            <a:r>
              <a:rPr lang="en-US" sz="2400" b="1" dirty="0" err="1">
                <a:solidFill>
                  <a:srgbClr val="FFFFFF"/>
                </a:solidFill>
                <a:sym typeface="Arial"/>
              </a:rPr>
              <a:t>GloTEC</a:t>
            </a:r>
            <a:r>
              <a:rPr lang="en-US" sz="2400" b="1" dirty="0">
                <a:solidFill>
                  <a:srgbClr val="FFFFFF"/>
                </a:solidFill>
                <a:sym typeface="Arial"/>
              </a:rPr>
              <a:t>):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sym typeface="Arial"/>
              </a:rPr>
              <a:t>Combines ground-based and space-base (COSMIC) GPS/GNSS observations to create a 3D assimilative map of the ionosphere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sym typeface="Arial"/>
              </a:rPr>
              <a:t>Proves specification of parameters relevant to a number of users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sym typeface="Arial"/>
              </a:rPr>
              <a:t>GPS/GNSS, HF Communication, Satellite Communication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4444" b="34444"/>
          <a:stretch/>
        </p:blipFill>
        <p:spPr>
          <a:xfrm>
            <a:off x="5715000" y="4125185"/>
            <a:ext cx="4956874" cy="273603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20008"/>
            <a:ext cx="4751284" cy="2735437"/>
          </a:xfrm>
        </p:spPr>
      </p:pic>
      <p:sp>
        <p:nvSpPr>
          <p:cNvPr id="8" name="TextBox 7"/>
          <p:cNvSpPr txBox="1"/>
          <p:nvPr/>
        </p:nvSpPr>
        <p:spPr>
          <a:xfrm rot="5400000">
            <a:off x="10090070" y="5199313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TEC Units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3" y="6642714"/>
            <a:ext cx="2129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GloTEC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Total Electron Content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225" y="3781841"/>
            <a:ext cx="457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Rodney </a:t>
            </a:r>
            <a:r>
              <a:rPr lang="en-US" dirty="0" err="1" smtClean="0"/>
              <a:t>Viereck</a:t>
            </a:r>
            <a:r>
              <a:rPr lang="en-US" dirty="0" smtClean="0"/>
              <a:t>, NOAA SWPC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/>
          <p:cNvCxnSpPr/>
          <p:nvPr/>
        </p:nvCxnSpPr>
        <p:spPr>
          <a:xfrm flipV="1">
            <a:off x="7849107" y="2143890"/>
            <a:ext cx="1102807" cy="197091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5858" y="-76200"/>
            <a:ext cx="8527342" cy="1143000"/>
          </a:xfrm>
        </p:spPr>
        <p:txBody>
          <a:bodyPr/>
          <a:lstStyle/>
          <a:p>
            <a:r>
              <a:rPr lang="en-US" dirty="0" smtClean="0"/>
              <a:t>MET Example: WAM-IPE vs </a:t>
            </a:r>
            <a:r>
              <a:rPr lang="en-US" dirty="0" err="1" smtClean="0"/>
              <a:t>GloTEC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5459D80-F6AF-4590-8E73-2F013678FE42}" type="slidenum">
              <a:rPr lang="en-US" sz="1400">
                <a:solidFill>
                  <a:srgbClr val="FFFFFF"/>
                </a:solidFill>
                <a:latin typeface="Franklin Gothic Book"/>
                <a:ea typeface="+mj-ea"/>
                <a:cs typeface="+mj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1400">
              <a:solidFill>
                <a:srgbClr val="FFFFFF"/>
              </a:solidFill>
              <a:latin typeface="Franklin Gothic Book"/>
              <a:ea typeface="+mj-ea"/>
              <a:cs typeface="+mj-cs"/>
            </a:endParaRPr>
          </a:p>
        </p:txBody>
      </p:sp>
      <p:sp>
        <p:nvSpPr>
          <p:cNvPr id="11" name="Rectangle 5"/>
          <p:cNvSpPr>
            <a:spLocks noChangeAspect="1" noChangeArrowheads="1"/>
          </p:cNvSpPr>
          <p:nvPr/>
        </p:nvSpPr>
        <p:spPr bwMode="auto">
          <a:xfrm>
            <a:off x="9010650" y="1676402"/>
            <a:ext cx="971550" cy="4876801"/>
          </a:xfrm>
          <a:prstGeom prst="rect">
            <a:avLst/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prstClr val="black"/>
              </a:solidFill>
              <a:latin typeface="Perpetua"/>
              <a:ea typeface="+mn-ea"/>
            </a:endParaRPr>
          </a:p>
        </p:txBody>
      </p:sp>
      <p:sp>
        <p:nvSpPr>
          <p:cNvPr id="12" name="Oval 26"/>
          <p:cNvSpPr>
            <a:spLocks noChangeAspect="1" noChangeArrowheads="1"/>
          </p:cNvSpPr>
          <p:nvPr/>
        </p:nvSpPr>
        <p:spPr bwMode="auto">
          <a:xfrm>
            <a:off x="9066213" y="3114675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Wavelet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</p:txBody>
      </p:sp>
      <p:sp>
        <p:nvSpPr>
          <p:cNvPr id="13" name="Oval 36"/>
          <p:cNvSpPr>
            <a:spLocks noChangeAspect="1" noChangeArrowheads="1"/>
          </p:cNvSpPr>
          <p:nvPr/>
        </p:nvSpPr>
        <p:spPr bwMode="auto">
          <a:xfrm>
            <a:off x="9066213" y="1681163"/>
            <a:ext cx="857250" cy="628650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>
                <a:solidFill>
                  <a:srgbClr val="000000"/>
                </a:solidFill>
                <a:latin typeface="Verdana" panose="020B0604030504040204" pitchFamily="34" charset="0"/>
              </a:rPr>
              <a:t>MODE</a:t>
            </a:r>
          </a:p>
        </p:txBody>
      </p:sp>
      <p:sp>
        <p:nvSpPr>
          <p:cNvPr id="14" name="Oval 37"/>
          <p:cNvSpPr>
            <a:spLocks noChangeAspect="1" noChangeArrowheads="1"/>
          </p:cNvSpPr>
          <p:nvPr/>
        </p:nvSpPr>
        <p:spPr bwMode="auto">
          <a:xfrm>
            <a:off x="9066213" y="3800475"/>
            <a:ext cx="857250" cy="628650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Grid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</p:txBody>
      </p:sp>
      <p:sp>
        <p:nvSpPr>
          <p:cNvPr id="15" name="Oval 38"/>
          <p:cNvSpPr>
            <a:spLocks noChangeAspect="1" noChangeArrowheads="1"/>
          </p:cNvSpPr>
          <p:nvPr/>
        </p:nvSpPr>
        <p:spPr bwMode="auto">
          <a:xfrm>
            <a:off x="9066213" y="5157787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Ensemble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</p:txBody>
      </p:sp>
      <p:sp>
        <p:nvSpPr>
          <p:cNvPr id="16" name="Oval 39"/>
          <p:cNvSpPr>
            <a:spLocks noChangeAspect="1" noChangeArrowheads="1"/>
          </p:cNvSpPr>
          <p:nvPr/>
        </p:nvSpPr>
        <p:spPr bwMode="auto">
          <a:xfrm>
            <a:off x="9067800" y="5843587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Point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Stat</a:t>
            </a:r>
          </a:p>
        </p:txBody>
      </p:sp>
      <p:sp>
        <p:nvSpPr>
          <p:cNvPr id="17" name="Oval 36"/>
          <p:cNvSpPr>
            <a:spLocks noChangeAspect="1" noChangeArrowheads="1"/>
          </p:cNvSpPr>
          <p:nvPr/>
        </p:nvSpPr>
        <p:spPr bwMode="auto">
          <a:xfrm>
            <a:off x="9066213" y="4471987"/>
            <a:ext cx="857250" cy="628650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Series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Analysis</a:t>
            </a:r>
          </a:p>
        </p:txBody>
      </p:sp>
      <p:sp>
        <p:nvSpPr>
          <p:cNvPr id="18" name="Oval 36"/>
          <p:cNvSpPr>
            <a:spLocks noChangeAspect="1" noChangeArrowheads="1"/>
          </p:cNvSpPr>
          <p:nvPr/>
        </p:nvSpPr>
        <p:spPr bwMode="auto">
          <a:xfrm>
            <a:off x="9061451" y="2371664"/>
            <a:ext cx="857250" cy="628650"/>
          </a:xfrm>
          <a:prstGeom prst="ellipse">
            <a:avLst/>
          </a:prstGeom>
          <a:solidFill>
            <a:srgbClr val="3399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000" b="1" dirty="0">
                <a:solidFill>
                  <a:srgbClr val="000000"/>
                </a:solidFill>
                <a:latin typeface="Verdana" panose="020B0604030504040204" pitchFamily="34" charset="0"/>
              </a:rPr>
              <a:t>MODE-TD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861" y="1217502"/>
            <a:ext cx="69461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Provided by NOAA Space Weather Prediction Center</a:t>
            </a:r>
          </a:p>
          <a:p>
            <a:r>
              <a:rPr lang="en-US" sz="2400" dirty="0"/>
              <a:t>6 days of data – 21-26 November 2017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Forecasts every 15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Observations every 10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Evaluation performed on the intersection of</a:t>
            </a:r>
            <a:br>
              <a:rPr lang="en-US" sz="2400" dirty="0"/>
            </a:br>
            <a:r>
              <a:rPr lang="en-US" sz="2400" dirty="0"/>
              <a:t>the datasets (aka every 30 minutes)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73" y="4194847"/>
            <a:ext cx="2743200" cy="2500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73" y="4194845"/>
            <a:ext cx="2743200" cy="252663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8077202" y="4953001"/>
            <a:ext cx="838199" cy="89058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077707" y="4267201"/>
            <a:ext cx="838199" cy="89058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51291" y="1251990"/>
            <a:ext cx="133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CC"/>
                </a:solidFill>
              </a:rPr>
              <a:t>MET Tools</a:t>
            </a:r>
            <a:endParaRPr lang="en-US" b="1" dirty="0">
              <a:solidFill>
                <a:srgbClr val="0066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7600" y="6356352"/>
            <a:ext cx="118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WAM-IPE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8884" y="632120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GloTEC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Grid-Stat Tool in MET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Traditional Continuous Statistics such as Error (also Mean Error, Bias), RMSE, MAE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Traditional Categorical Statistics such as Probability of Detection and False Alarm Ratio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Neighborhood Statistics such as Fractional Skill Score and Distance Map Metrics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6486" y="-152400"/>
            <a:ext cx="8759115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MET Tool: Grid Stat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1066800"/>
            <a:ext cx="8875059" cy="5791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64772" y="2895601"/>
            <a:ext cx="461665" cy="120802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Base Rate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3865" y="2703984"/>
            <a:ext cx="461665" cy="1810752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Frequency Bias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39200" y="1013936"/>
            <a:ext cx="1795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/>
              <a:t># Observed Events</a:t>
            </a:r>
          </a:p>
          <a:p>
            <a:pPr algn="ctr"/>
            <a:r>
              <a:rPr lang="en-US" sz="1400" b="1" dirty="0"/>
              <a:t>Sample Size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 = 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65563" y="1013691"/>
            <a:ext cx="19239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/>
              <a:t># Forecasted Events</a:t>
            </a:r>
          </a:p>
          <a:p>
            <a:pPr algn="ctr"/>
            <a:r>
              <a:rPr lang="en-US" sz="1400" b="1" dirty="0"/>
              <a:t># Observed Events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 = 1</a:t>
            </a:r>
          </a:p>
        </p:txBody>
      </p:sp>
      <p:sp>
        <p:nvSpPr>
          <p:cNvPr id="16" name="Oval 15"/>
          <p:cNvSpPr/>
          <p:nvPr/>
        </p:nvSpPr>
        <p:spPr>
          <a:xfrm>
            <a:off x="1749559" y="1935465"/>
            <a:ext cx="758115" cy="538490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00557" y="1808363"/>
            <a:ext cx="1537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Legend:</a:t>
            </a:r>
            <a:r>
              <a:rPr lang="en-US" b="1" dirty="0" smtClean="0">
                <a:solidFill>
                  <a:srgbClr val="FF0000"/>
                </a:solidFill>
              </a:rPr>
              <a:t> &gt;25</a:t>
            </a:r>
          </a:p>
          <a:p>
            <a:pPr algn="r"/>
            <a:r>
              <a:rPr lang="en-US" b="1" dirty="0" smtClean="0">
                <a:solidFill>
                  <a:srgbClr val="00B0F0"/>
                </a:solidFill>
              </a:rPr>
              <a:t>&gt;35</a:t>
            </a:r>
          </a:p>
          <a:p>
            <a:pPr algn="r"/>
            <a:r>
              <a:rPr lang="en-US" b="1" dirty="0" smtClean="0">
                <a:solidFill>
                  <a:srgbClr val="7030A0"/>
                </a:solidFill>
              </a:rPr>
              <a:t>&gt;45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86000" y="5486400"/>
            <a:ext cx="7620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3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6486" y="-152400"/>
            <a:ext cx="8759115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MET Tool: Grid Stat</a:t>
            </a:r>
            <a:endParaRPr lang="en-US" sz="1400" dirty="0"/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2500"/>
          <a:stretch/>
        </p:blipFill>
        <p:spPr>
          <a:xfrm>
            <a:off x="1600200" y="974436"/>
            <a:ext cx="3657600" cy="30480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" b="10417"/>
          <a:stretch/>
        </p:blipFill>
        <p:spPr>
          <a:xfrm>
            <a:off x="3886200" y="2460336"/>
            <a:ext cx="3657600" cy="31242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" b="10417"/>
          <a:stretch/>
        </p:blipFill>
        <p:spPr>
          <a:xfrm>
            <a:off x="6858000" y="3581400"/>
            <a:ext cx="3657600" cy="3124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64191" y="213718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 UTC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94823" y="32120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 UTC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34546" y="38590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 UTC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783246" y="490168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 UTC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859446" y="57150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 UTC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681371" y="963915"/>
            <a:ext cx="758115" cy="538490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989954" y="2482378"/>
            <a:ext cx="758115" cy="538490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829801" y="3628780"/>
            <a:ext cx="758115" cy="538490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899724" y="104849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Optimal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85724" y="252610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Optimal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41730" y="371335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Optimal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981200" y="1295401"/>
            <a:ext cx="2918524" cy="24179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55738" y="2758660"/>
            <a:ext cx="2918524" cy="24179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214300" y="3934521"/>
            <a:ext cx="2918524" cy="24179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69516" y="154080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 UTC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50650" y="5271016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Performance Diagram:</a:t>
            </a:r>
          </a:p>
          <a:p>
            <a:r>
              <a:rPr lang="en-US" dirty="0" smtClean="0"/>
              <a:t>Synthesis tool that plots 4 categorical scores on 1 diagram.  Above blue line: over-forecast; Below blue line: under-forecast; Upper right is optimal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5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Tool in MET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Identifies objects in the 2 gridded fields based on user settings.  Matches the objects across fields.  Computes object attributes.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7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9395</TotalTime>
  <Words>1437</Words>
  <Application>Microsoft Office PowerPoint</Application>
  <PresentationFormat>Widescreen</PresentationFormat>
  <Paragraphs>285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ＭＳ Ｐゴシック</vt:lpstr>
      <vt:lpstr>ＭＳ Ｐゴシック</vt:lpstr>
      <vt:lpstr>Arial</vt:lpstr>
      <vt:lpstr>Calibri</vt:lpstr>
      <vt:lpstr>Franklin Gothic Book</vt:lpstr>
      <vt:lpstr>Perpetua</vt:lpstr>
      <vt:lpstr>Times New Roman</vt:lpstr>
      <vt:lpstr>Verdana</vt:lpstr>
      <vt:lpstr>Wingdings</vt:lpstr>
      <vt:lpstr>Wingdings 2</vt:lpstr>
      <vt:lpstr>2_Equity</vt:lpstr>
      <vt:lpstr>Office Theme</vt:lpstr>
      <vt:lpstr>METplus - A Unified Verification and Validation Tool for a Coupled Modeling System</vt:lpstr>
      <vt:lpstr>METplus</vt:lpstr>
      <vt:lpstr>WAM-IPE Model Development </vt:lpstr>
      <vt:lpstr>GloTEC Model and COSMIC 2 Data Assimilative model of the ionosphere</vt:lpstr>
      <vt:lpstr>MET Example: WAM-IPE vs GloTEC</vt:lpstr>
      <vt:lpstr>Grid-Stat Tool in MET</vt:lpstr>
      <vt:lpstr>MET Tool: Grid Stat</vt:lpstr>
      <vt:lpstr>MET Tool: Grid Stat</vt:lpstr>
      <vt:lpstr>MODE Tool in MET</vt:lpstr>
      <vt:lpstr>MET Object Oriented Method: MODE</vt:lpstr>
      <vt:lpstr>Use of Pair Attributes defined by MODE</vt:lpstr>
      <vt:lpstr>MET Tool: MODE</vt:lpstr>
      <vt:lpstr>MET Tool: MODE</vt:lpstr>
      <vt:lpstr>MET Tool: MODE</vt:lpstr>
      <vt:lpstr>Series Analysis Tool in MET</vt:lpstr>
      <vt:lpstr>GloTEC With and Without COSMIC RO</vt:lpstr>
      <vt:lpstr>Other Tools and Future Work</vt:lpstr>
      <vt:lpstr>Gen-Vx-Mask: types</vt:lpstr>
      <vt:lpstr>Example: Data Density Flag Masking</vt:lpstr>
      <vt:lpstr>MET Ensemble and Probability Evaluation</vt:lpstr>
      <vt:lpstr>Philosophy: One Tool - Many Applications – GridDiag Tool</vt:lpstr>
      <vt:lpstr>PowerPoint Presentation</vt:lpstr>
      <vt:lpstr>HiRA Framework</vt:lpstr>
      <vt:lpstr>Future Work</vt:lpstr>
      <vt:lpstr>Rapid Intensification (RI) Events</vt:lpstr>
      <vt:lpstr>MODE for Aurora Forecasts</vt:lpstr>
      <vt:lpstr>Thanks</vt:lpstr>
    </vt:vector>
  </TitlesOfParts>
  <Company>Lacey Holland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Future…</dc:title>
  <dc:creator>Lacey Holland</dc:creator>
  <cp:lastModifiedBy>Tara Jensen</cp:lastModifiedBy>
  <cp:revision>636</cp:revision>
  <dcterms:created xsi:type="dcterms:W3CDTF">2007-11-06T17:52:37Z</dcterms:created>
  <dcterms:modified xsi:type="dcterms:W3CDTF">2020-07-23T03:44:44Z</dcterms:modified>
</cp:coreProperties>
</file>