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579" r:id="rId4"/>
    <p:sldId id="360" r:id="rId5"/>
    <p:sldId id="463" r:id="rId6"/>
    <p:sldId id="400" r:id="rId7"/>
    <p:sldId id="364" r:id="rId8"/>
    <p:sldId id="366" r:id="rId9"/>
    <p:sldId id="367" r:id="rId10"/>
    <p:sldId id="283" r:id="rId11"/>
    <p:sldId id="570" r:id="rId12"/>
    <p:sldId id="517" r:id="rId13"/>
    <p:sldId id="266" r:id="rId14"/>
    <p:sldId id="268" r:id="rId15"/>
    <p:sldId id="577" r:id="rId16"/>
    <p:sldId id="285" r:id="rId17"/>
    <p:sldId id="280" r:id="rId18"/>
    <p:sldId id="574" r:id="rId19"/>
    <p:sldId id="572" r:id="rId20"/>
    <p:sldId id="571" r:id="rId21"/>
    <p:sldId id="573" r:id="rId22"/>
    <p:sldId id="578" r:id="rId23"/>
    <p:sldId id="575" r:id="rId24"/>
    <p:sldId id="576" r:id="rId25"/>
    <p:sldId id="515" r:id="rId26"/>
    <p:sldId id="44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K. Hudson" initials="MKH" lastIdx="2" clrIdx="0">
    <p:extLst>
      <p:ext uri="{19B8F6BF-5375-455C-9EA6-DF929625EA0E}">
        <p15:presenceInfo xmlns:p15="http://schemas.microsoft.com/office/powerpoint/2012/main" userId="S::d24506a@dartmouth.edu::3326fff6-ea55-4363-9c34-4a291fb18d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64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7T14:20:33.541" idx="2">
    <p:pos x="8208" y="1541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4T13:30:59.870" idx="1">
    <p:pos x="7725" y="5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4T13:30:59.870" idx="1">
    <p:pos x="7725" y="5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1EE51-A895-4176-8DCE-FACA3E32AF9D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FC12C-ED51-48F6-9E3E-A64A2D465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5B32FBB-632F-4144-8C98-B44DB07FF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8500"/>
            <a:ext cx="6197600" cy="3486150"/>
          </a:xfrm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71000B9-653C-474C-B7EC-BC44AC445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47" tIns="44924" rIns="89847" bIns="44924"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9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C7446-F7CC-41F6-B319-B3151964D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C69E5-728E-44DA-A435-20BBDD5F7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A7C7B-3AEF-4F28-B607-61034E6C9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EFAEE-530A-4788-9242-C4F21D84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54D74-7843-4118-ABA6-67D72427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8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DB13-5C0E-445D-9D27-458BB9B2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B6A81-D131-4D81-B910-B875D9FBA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B9973-CB89-4246-868F-56DC7D96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35A05-ECEA-4CFE-AC7B-DFE7E57D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BBE78-1184-4E03-9955-E890B0A6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11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826E4-3ECD-44F9-8D65-EC4AEF134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7C14F-3817-4A9A-8CDD-FFCD0C0C7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9B8E-4FA6-4F13-9D33-2D66D1917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3CD6C-1CD7-40DC-A8E4-6BB12F90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F7D96-6266-44BB-80C4-32BD4F9B7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2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238D6AD9-6D87-4388-A30B-A3FB69AECF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58EFC-D4C5-425E-8A45-D3856BC988A6}" type="datetimeFigureOut">
              <a:rPr lang="en-US" altLang="en-US"/>
              <a:pPr>
                <a:defRPr/>
              </a:pPr>
              <a:t>7/24/2021</a:t>
            </a:fld>
            <a:endParaRPr lang="en-US" altLang="en-US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431577DF-5CB7-432B-B140-D8AEF2E29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96C0671E-3C67-4DB5-8A13-32BC84843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12740-D765-41D1-9DA1-194846394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61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F58B-04E1-41EB-988D-E8ECF79E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315E9-4F53-4F10-8276-F66440FD4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DA90-D56B-4793-BB8F-C2C30245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2F155-F5F1-4B45-A4C4-14709DCF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52F0-B780-426F-913F-F4B48087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6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B219-6A4F-42C9-A6CE-CDDE1495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2D99E-5656-49EC-966B-155943168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3F384-3257-48EB-B4F7-707D1370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3A493-F38B-45AB-8E36-D85A6E97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7182A-1977-489E-BFF0-C09AEB7A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0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062E-7FB1-42D6-AE60-946ED966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4B1B5-439F-480B-A043-26CDEA437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40C06-4838-4D1D-949A-CEEA90576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67053-EC38-4561-9D28-BFD203B9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0AE38-A15B-4F91-B764-2A22B6AC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94488-9BA4-4524-98A0-FE45A811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8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0E66F-0DC9-4930-B45F-8553DB86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17CAB-82C2-45E8-B416-B2427B914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D9551-E8C0-4F08-87C6-6D7402F68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12C45-CDC4-4564-8357-3161DF35F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BCD117-9B02-46EF-B1C5-449BDF872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F46D4-0AFA-4011-B9A7-7D511AE3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813BC-3066-4A0E-9115-A5CFA184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DDEA6-C0CC-4002-BDD0-C71673AD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2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D818E-43B6-48AB-8A17-F8652F0C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16178-5467-4E68-A9C4-B5641898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243CC-5D63-48E8-9DF5-89768ACF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940E2-F004-44FE-996E-3C9D4A52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5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16675-707D-4E60-90B5-62E9B8135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9FBFF-576D-474F-B542-27809A527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C6B26-CCA6-499C-ADC3-055CA033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D205-11E8-436B-99F0-6DD513FC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EF02D-245B-4DA8-BB17-A348E1E2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2B38D-2B84-4BC1-91DC-A634A3BFC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61E0D-124F-48C5-9D0E-F137CE3B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02B88-65CA-4E13-82A0-EE3C720E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A3B0C-4B00-41B8-9383-FD119E53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3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0509-B847-43FF-958B-3897D176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3015F-AE26-4E3D-9BB5-FD4EEBE3B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A48B7-8ED8-43FB-99C8-9005ABA05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2715F-1234-45F3-AB6D-D4F84F65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02589-0909-4841-AC6E-A25BBEE9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870AC-8701-4C38-B7B3-76BEC50E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6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C13C6-3D9B-4603-B5EC-E49C0024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42F0C-1C68-4B30-8219-473DEDCDF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AB46F-01D4-426C-B118-41EC5EFE4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09C45-E458-4D3B-AE02-9011B9BE8887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50F32-5D5C-455F-830A-A181FEC28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F0C07-BB46-4A76-A7BD-6BF42B783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60B88-86DA-4784-9D6E-CDD1B4DF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7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em.epss.ucla.edu/mediawiki/gem/pdf/report%20first.pdf" TargetMode="External"/><Relationship Id="rId4" Type="http://schemas.openxmlformats.org/officeDocument/2006/relationships/hyperlink" Target="http://gem.epss.ucla.edu/mediawiki/gem/pdf/gem%20history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gupubs.onlinelibrary.wiley.com/doi/full/10.1029/2006JA011970" TargetMode="External"/><Relationship Id="rId2" Type="http://schemas.openxmlformats.org/officeDocument/2006/relationships/hyperlink" Target="https://gem.epss.ucla.edu/mediawiki/index.php/Other_Documents_and_Reports#Older_Archives_from_Campaigns.2C_Steering_Committee.2C_and_Student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gupubs.onlinelibrary.wiley.com/doi/10.1029/2018JA02594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06JA011970" TargetMode="External"/><Relationship Id="rId2" Type="http://schemas.openxmlformats.org/officeDocument/2006/relationships/hyperlink" Target="https://agupubs.onlinelibrary.wiley.com/action/doSearch?ContribAuthorStored=Liemohn%2C+Michael+W" TargetMode="Externa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8DBB3-2955-45BC-99A3-10EDE8A08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7443"/>
            <a:ext cx="9144000" cy="23876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GEM Inner Magnetosphere/Storms Campaign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CBD83-CADB-45D8-8D99-8FAFC7570852}"/>
              </a:ext>
            </a:extLst>
          </p:cNvPr>
          <p:cNvSpPr/>
          <p:nvPr/>
        </p:nvSpPr>
        <p:spPr>
          <a:xfrm>
            <a:off x="3056625" y="3208999"/>
            <a:ext cx="6768353" cy="259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Planning June 96 &amp; 97; NSF funded by June 99 GEM Workshop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Campaign Coordinators: Mary Hudson followed by Anthony Chan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Working Group 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Plasmasphere and ring current coupling, Jim Horwitz and Janet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Kozyra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co-chairs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Working Group 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Storm injection and recovery mechanisms --- ring current and radiation belts, Dan Baker and Mary Hudson, co-chairs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Working Group 3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Energetic electron variability, Richard Thorne and Geoff Reeves, co-chairs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57483-6E6F-42D3-832F-5FB63C93610C}"/>
              </a:ext>
            </a:extLst>
          </p:cNvPr>
          <p:cNvSpPr txBox="1"/>
          <p:nvPr/>
        </p:nvSpPr>
        <p:spPr>
          <a:xfrm>
            <a:off x="2258008" y="3965786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&lt;</a:t>
            </a:r>
            <a:endParaRPr lang="en-US" sz="9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E61A7-1F08-47C1-9F86-F2955C9B8237}"/>
              </a:ext>
            </a:extLst>
          </p:cNvPr>
          <p:cNvSpPr txBox="1"/>
          <p:nvPr/>
        </p:nvSpPr>
        <p:spPr>
          <a:xfrm>
            <a:off x="497728" y="4427451"/>
            <a:ext cx="2041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Condensed to</a:t>
            </a:r>
          </a:p>
          <a:p>
            <a:r>
              <a:rPr lang="en-US" dirty="0"/>
              <a:t>2 Working Groups, </a:t>
            </a:r>
          </a:p>
          <a:p>
            <a:r>
              <a:rPr lang="en-US" dirty="0"/>
              <a:t>3 ULF waves added</a:t>
            </a:r>
          </a:p>
        </p:txBody>
      </p:sp>
      <p:pic>
        <p:nvPicPr>
          <p:cNvPr id="8" name="Picture 11" descr="Kuvahaun tulos haulle van allen probes">
            <a:extLst>
              <a:ext uri="{FF2B5EF4-FFF2-40B4-BE49-F238E27FC236}">
                <a16:creationId xmlns:a16="http://schemas.microsoft.com/office/drawing/2014/main" id="{64FF17D0-7A9E-42D7-B37F-FC727F209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014"/>
            <a:ext cx="1066800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6ED527-BE1D-4E0D-A8DF-2BA61E884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323" y="31002"/>
            <a:ext cx="1415677" cy="555624"/>
          </a:xfrm>
          <a:prstGeom prst="rect">
            <a:avLst/>
          </a:prstGeom>
        </p:spPr>
      </p:pic>
      <p:pic>
        <p:nvPicPr>
          <p:cNvPr id="11" name="Picture 5" descr="HaoBanner2010.jpg">
            <a:extLst>
              <a:ext uri="{FF2B5EF4-FFF2-40B4-BE49-F238E27FC236}">
                <a16:creationId xmlns:a16="http://schemas.microsoft.com/office/drawing/2014/main" id="{FA2038BB-E33D-4739-9CD8-8C8BB02D0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78094"/>
            <a:ext cx="9140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60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BBB5ACF-8945-4703-8CEE-88D704CAB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7407" y="274638"/>
            <a:ext cx="105156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en-US" sz="3600" dirty="0"/>
              <a:t>                Summers, Thorne and Xiao, JGR 1998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61478A7C-E893-4601-B167-4974576A1C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6765" y="1600201"/>
            <a:ext cx="6729413" cy="4525963"/>
          </a:xfr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9758D-B22F-4D37-9D1F-8FE7D74A0EA7}"/>
              </a:ext>
            </a:extLst>
          </p:cNvPr>
          <p:cNvSpPr txBox="1"/>
          <p:nvPr/>
        </p:nvSpPr>
        <p:spPr>
          <a:xfrm>
            <a:off x="815000" y="2187100"/>
            <a:ext cx="366164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Enhanced transport of </a:t>
            </a:r>
            <a:r>
              <a:rPr lang="en-US" dirty="0" err="1"/>
              <a:t>plasmasheet</a:t>
            </a:r>
            <a:endParaRPr lang="en-US" dirty="0"/>
          </a:p>
          <a:p>
            <a:r>
              <a:rPr lang="en-US" dirty="0"/>
              <a:t>electrons due to </a:t>
            </a:r>
            <a:r>
              <a:rPr lang="en-US" dirty="0" err="1"/>
              <a:t>Ey</a:t>
            </a:r>
            <a:r>
              <a:rPr lang="en-US" dirty="0"/>
              <a:t> = - </a:t>
            </a:r>
            <a:r>
              <a:rPr lang="en-US" dirty="0" err="1"/>
              <a:t>VxBz</a:t>
            </a:r>
            <a:r>
              <a:rPr lang="en-US" dirty="0"/>
              <a:t> increase,</a:t>
            </a:r>
          </a:p>
          <a:p>
            <a:r>
              <a:rPr lang="en-US" dirty="0"/>
              <a:t>&amp; </a:t>
            </a:r>
            <a:r>
              <a:rPr lang="en-US" dirty="0" err="1"/>
              <a:t>substorm</a:t>
            </a:r>
            <a:r>
              <a:rPr lang="en-US" dirty="0"/>
              <a:t> injections for stronger</a:t>
            </a:r>
          </a:p>
          <a:p>
            <a:r>
              <a:rPr lang="en-US" dirty="0"/>
              <a:t>solar wind driving -&gt; local heating</a:t>
            </a:r>
          </a:p>
        </p:txBody>
      </p:sp>
    </p:spTree>
    <p:extLst>
      <p:ext uri="{BB962C8B-B14F-4D97-AF65-F5344CB8AC3E}">
        <p14:creationId xmlns:p14="http://schemas.microsoft.com/office/powerpoint/2010/main" val="394375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9837" y="0"/>
            <a:ext cx="9712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9250363" y="6330950"/>
            <a:ext cx="2162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Reeves et al., 2013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2305050" y="36734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52425" y="3403600"/>
            <a:ext cx="2635530" cy="203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Drive diffusive radial </a:t>
            </a:r>
          </a:p>
          <a:p>
            <a:r>
              <a:rPr lang="en-US" dirty="0"/>
              <a:t>transport, energize via </a:t>
            </a:r>
          </a:p>
          <a:p>
            <a:r>
              <a:rPr lang="en-US" dirty="0" err="1"/>
              <a:t>betatron</a:t>
            </a:r>
            <a:r>
              <a:rPr lang="en-US" dirty="0"/>
              <a:t> acceleration</a:t>
            </a:r>
          </a:p>
          <a:p>
            <a:r>
              <a:rPr lang="en-US" dirty="0"/>
              <a:t>µ = p</a:t>
            </a:r>
            <a:r>
              <a:rPr lang="en-US" baseline="-25000" dirty="0"/>
              <a:t>⊥</a:t>
            </a:r>
            <a:r>
              <a:rPr lang="en-US" baseline="30000" dirty="0"/>
              <a:t>2</a:t>
            </a:r>
            <a:r>
              <a:rPr lang="en-US" dirty="0"/>
              <a:t>/2mB  –  first </a:t>
            </a:r>
          </a:p>
          <a:p>
            <a:r>
              <a:rPr lang="en-US" dirty="0"/>
              <a:t>invariant  is conserved;</a:t>
            </a:r>
          </a:p>
          <a:p>
            <a:r>
              <a:rPr lang="el-GR" dirty="0"/>
              <a:t>Φ</a:t>
            </a:r>
            <a:r>
              <a:rPr lang="en-US" dirty="0"/>
              <a:t> ~ 1/L – third invariant</a:t>
            </a:r>
          </a:p>
          <a:p>
            <a:r>
              <a:rPr lang="en-US" dirty="0"/>
              <a:t>violated on drift timescale</a:t>
            </a:r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 flipV="1">
            <a:off x="2657475" y="3673475"/>
            <a:ext cx="57943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9867900" y="3135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9943" name="Line 8"/>
          <p:cNvSpPr>
            <a:spLocks noChangeShapeType="1"/>
          </p:cNvSpPr>
          <p:nvPr/>
        </p:nvSpPr>
        <p:spPr bwMode="auto">
          <a:xfrm flipH="1">
            <a:off x="9032875" y="3135313"/>
            <a:ext cx="10191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10052050" y="2860675"/>
            <a:ext cx="1703864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Drive local </a:t>
            </a:r>
          </a:p>
          <a:p>
            <a:r>
              <a:rPr lang="en-US" dirty="0"/>
              <a:t>acceleration;</a:t>
            </a:r>
          </a:p>
          <a:p>
            <a:r>
              <a:rPr lang="en-US" dirty="0"/>
              <a:t>µ not conserved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8364B-FE95-4800-8002-CBF521E0B527}"/>
              </a:ext>
            </a:extLst>
          </p:cNvPr>
          <p:cNvSpPr txBox="1"/>
          <p:nvPr/>
        </p:nvSpPr>
        <p:spPr>
          <a:xfrm>
            <a:off x="8118475" y="3689906"/>
            <a:ext cx="16594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Whistler Mode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5664CD-E042-40F6-A67B-C6E8FDB6F300}"/>
              </a:ext>
            </a:extLst>
          </p:cNvPr>
          <p:cNvSpPr txBox="1"/>
          <p:nvPr/>
        </p:nvSpPr>
        <p:spPr>
          <a:xfrm>
            <a:off x="5177385" y="205370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Whistler Mode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1CFB7-FCD8-43B3-8DCD-FFC47A01F840}"/>
              </a:ext>
            </a:extLst>
          </p:cNvPr>
          <p:cNvSpPr txBox="1"/>
          <p:nvPr/>
        </p:nvSpPr>
        <p:spPr>
          <a:xfrm>
            <a:off x="-15853" y="151854"/>
            <a:ext cx="5487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During increased solar wind driving: </a:t>
            </a:r>
            <a:r>
              <a:rPr lang="en-US" sz="2000" b="1" dirty="0" err="1">
                <a:solidFill>
                  <a:srgbClr val="FF0000"/>
                </a:solidFill>
              </a:rPr>
              <a:t>Vx</a:t>
            </a:r>
            <a:r>
              <a:rPr lang="en-US" sz="2000" b="1" dirty="0">
                <a:solidFill>
                  <a:srgbClr val="FF0000"/>
                </a:solidFill>
              </a:rPr>
              <a:t> and </a:t>
            </a:r>
            <a:r>
              <a:rPr lang="en-US" sz="2000" b="1" dirty="0" err="1">
                <a:solidFill>
                  <a:srgbClr val="FF0000"/>
                </a:solidFill>
              </a:rPr>
              <a:t>Bz</a:t>
            </a:r>
            <a:r>
              <a:rPr lang="en-US" sz="2000" b="1" dirty="0">
                <a:solidFill>
                  <a:srgbClr val="FF0000"/>
                </a:solidFill>
              </a:rPr>
              <a:t> &lt;0;</a:t>
            </a:r>
          </a:p>
          <a:p>
            <a:r>
              <a:rPr lang="en-US" sz="2000" b="1" dirty="0" err="1">
                <a:solidFill>
                  <a:srgbClr val="FF0000"/>
                </a:solidFill>
              </a:rPr>
              <a:t>Ey</a:t>
            </a:r>
            <a:r>
              <a:rPr lang="en-US" sz="2000" b="1" dirty="0">
                <a:solidFill>
                  <a:srgbClr val="FF0000"/>
                </a:solidFill>
              </a:rPr>
              <a:t> = -</a:t>
            </a:r>
            <a:r>
              <a:rPr lang="en-US" sz="2000" b="1" dirty="0" err="1">
                <a:solidFill>
                  <a:srgbClr val="FF0000"/>
                </a:solidFill>
              </a:rPr>
              <a:t>Vx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Bz</a:t>
            </a:r>
            <a:r>
              <a:rPr lang="en-US" sz="2000" b="1" dirty="0">
                <a:solidFill>
                  <a:srgbClr val="FF0000"/>
                </a:solidFill>
              </a:rPr>
              <a:t> increased, mag convection increased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15D3-2AE3-4309-9F07-7B7F8457A71E}"/>
              </a:ext>
            </a:extLst>
          </p:cNvPr>
          <p:cNvSpPr txBox="1"/>
          <p:nvPr/>
        </p:nvSpPr>
        <p:spPr>
          <a:xfrm>
            <a:off x="3236913" y="430458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mHz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2ACE7-EC9D-4B8D-A05A-0F562E405A2B}"/>
              </a:ext>
            </a:extLst>
          </p:cNvPr>
          <p:cNvSpPr txBox="1"/>
          <p:nvPr/>
        </p:nvSpPr>
        <p:spPr>
          <a:xfrm>
            <a:off x="8717845" y="411991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kHz</a:t>
            </a:r>
          </a:p>
        </p:txBody>
      </p:sp>
    </p:spTree>
    <p:extLst>
      <p:ext uri="{BB962C8B-B14F-4D97-AF65-F5344CB8AC3E}">
        <p14:creationId xmlns:p14="http://schemas.microsoft.com/office/powerpoint/2010/main" val="3060085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05" name="Rectangle 21">
            <a:extLst>
              <a:ext uri="{FF2B5EF4-FFF2-40B4-BE49-F238E27FC236}">
                <a16:creationId xmlns:a16="http://schemas.microsoft.com/office/drawing/2014/main" id="{B93E5CA7-297F-4C1F-8151-EE92D65282B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923364" y="504031"/>
            <a:ext cx="10972800" cy="13612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/>
              <a:t>2. Loss &amp; local acceleration due to </a:t>
            </a:r>
            <a:br>
              <a:rPr lang="en-US" altLang="en-US" dirty="0"/>
            </a:br>
            <a:r>
              <a:rPr lang="en-US" altLang="en-US" sz="2400" b="1" dirty="0"/>
              <a:t>Whistler Chorus </a:t>
            </a:r>
            <a:r>
              <a:rPr lang="en-US" altLang="en-US" sz="2400" dirty="0"/>
              <a:t>excited by </a:t>
            </a:r>
            <a:r>
              <a:rPr lang="en-US" altLang="en-US" sz="2400" dirty="0" err="1"/>
              <a:t>plasmasheet</a:t>
            </a:r>
            <a:r>
              <a:rPr lang="en-US" altLang="en-US" sz="2400" dirty="0"/>
              <a:t> electrons – dawn side of the magnetosphere  – </a:t>
            </a:r>
            <a:br>
              <a:rPr lang="en-US" altLang="en-US" sz="2400" dirty="0"/>
            </a:br>
            <a:r>
              <a:rPr lang="en-US" altLang="en-US" sz="2400" dirty="0"/>
              <a:t>loss of first invariant conservation for </a:t>
            </a:r>
            <a:r>
              <a:rPr lang="en-US" altLang="en-US" sz="2400" dirty="0" err="1"/>
              <a:t>freq</a:t>
            </a:r>
            <a:r>
              <a:rPr lang="en-US" altLang="en-US" sz="2400" dirty="0"/>
              <a:t> ~ gyro </a:t>
            </a:r>
            <a:r>
              <a:rPr lang="en-US" altLang="en-US" sz="2400" dirty="0" err="1"/>
              <a:t>freq</a:t>
            </a:r>
            <a:r>
              <a:rPr lang="en-US" altLang="en-US" sz="2400" dirty="0"/>
              <a:t>; </a:t>
            </a:r>
            <a:r>
              <a:rPr lang="en-US" altLang="en-US" sz="2400" b="1" dirty="0"/>
              <a:t>Whistler Hiss </a:t>
            </a:r>
            <a:r>
              <a:rPr lang="en-US" altLang="en-US" sz="2400" dirty="0"/>
              <a:t>inside plasmasphere</a:t>
            </a:r>
            <a:br>
              <a:rPr lang="en-US" altLang="en-US" sz="2400" dirty="0"/>
            </a:br>
            <a:r>
              <a:rPr lang="en-US" altLang="en-US" sz="2400" dirty="0"/>
              <a:t>causes slot region between inner/outer zone electrons (Lyons and Thorne, 1974)</a:t>
            </a:r>
          </a:p>
        </p:txBody>
      </p:sp>
      <p:graphicFrame>
        <p:nvGraphicFramePr>
          <p:cNvPr id="54275" name="Object 12">
            <a:extLst>
              <a:ext uri="{FF2B5EF4-FFF2-40B4-BE49-F238E27FC236}">
                <a16:creationId xmlns:a16="http://schemas.microsoft.com/office/drawing/2014/main" id="{31B387E1-9463-45E4-B1D6-0735E45BAE62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3124200" y="2425700"/>
          <a:ext cx="1752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3" imgW="1752600" imgH="533400" progId="Equation.DSMT4">
                  <p:embed/>
                </p:oleObj>
              </mc:Choice>
              <mc:Fallback>
                <p:oleObj name="Equation" r:id="rId3" imgW="1752600" imgH="533400" progId="Equation.DSMT4">
                  <p:embed/>
                  <p:pic>
                    <p:nvPicPr>
                      <p:cNvPr id="54275" name="Object 12">
                        <a:extLst>
                          <a:ext uri="{FF2B5EF4-FFF2-40B4-BE49-F238E27FC236}">
                            <a16:creationId xmlns:a16="http://schemas.microsoft.com/office/drawing/2014/main" id="{31B387E1-9463-45E4-B1D6-0735E45BAE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425700"/>
                        <a:ext cx="1752600" cy="533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Object 12">
            <a:extLst>
              <a:ext uri="{FF2B5EF4-FFF2-40B4-BE49-F238E27FC236}">
                <a16:creationId xmlns:a16="http://schemas.microsoft.com/office/drawing/2014/main" id="{4949C80A-6811-4A4E-AFB9-C209C0B40D54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7315200" y="2425700"/>
          <a:ext cx="1752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5" imgW="1752600" imgH="533400" progId="Equation.DSMT4">
                  <p:embed/>
                </p:oleObj>
              </mc:Choice>
              <mc:Fallback>
                <p:oleObj name="Equation" r:id="rId5" imgW="1752600" imgH="533400" progId="Equation.DSMT4">
                  <p:embed/>
                  <p:pic>
                    <p:nvPicPr>
                      <p:cNvPr id="54276" name="Object 12">
                        <a:extLst>
                          <a:ext uri="{FF2B5EF4-FFF2-40B4-BE49-F238E27FC236}">
                            <a16:creationId xmlns:a16="http://schemas.microsoft.com/office/drawing/2014/main" id="{4949C80A-6811-4A4E-AFB9-C209C0B40D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425700"/>
                        <a:ext cx="1752600" cy="533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12">
            <a:extLst>
              <a:ext uri="{FF2B5EF4-FFF2-40B4-BE49-F238E27FC236}">
                <a16:creationId xmlns:a16="http://schemas.microsoft.com/office/drawing/2014/main" id="{2EACE304-8F33-4EC9-8055-36F21655C65A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24200" y="4765675"/>
          <a:ext cx="1752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6" imgW="1752600" imgH="533400" progId="Equation.DSMT4">
                  <p:embed/>
                </p:oleObj>
              </mc:Choice>
              <mc:Fallback>
                <p:oleObj name="Equation" r:id="rId6" imgW="1752600" imgH="533400" progId="Equation.DSMT4">
                  <p:embed/>
                  <p:pic>
                    <p:nvPicPr>
                      <p:cNvPr id="54277" name="Object 12">
                        <a:extLst>
                          <a:ext uri="{FF2B5EF4-FFF2-40B4-BE49-F238E27FC236}">
                            <a16:creationId xmlns:a16="http://schemas.microsoft.com/office/drawing/2014/main" id="{2EACE304-8F33-4EC9-8055-36F21655C6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765675"/>
                        <a:ext cx="1752600" cy="533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8" name="Picture 3">
            <a:extLst>
              <a:ext uri="{FF2B5EF4-FFF2-40B4-BE49-F238E27FC236}">
                <a16:creationId xmlns:a16="http://schemas.microsoft.com/office/drawing/2014/main" id="{8002A2B3-EDB2-4283-A59F-6381DB98C26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362200"/>
            <a:ext cx="3524250" cy="314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279" name="Text Box 4">
            <a:extLst>
              <a:ext uri="{FF2B5EF4-FFF2-40B4-BE49-F238E27FC236}">
                <a16:creationId xmlns:a16="http://schemas.microsoft.com/office/drawing/2014/main" id="{19FB009F-6B80-4651-853F-224DFB15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325" y="4837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ahoma" panose="020B0604030504040204" pitchFamily="34" charset="0"/>
            </a:endParaRPr>
          </a:p>
        </p:txBody>
      </p:sp>
      <p:pic>
        <p:nvPicPr>
          <p:cNvPr id="54280" name="Picture 5">
            <a:extLst>
              <a:ext uri="{FF2B5EF4-FFF2-40B4-BE49-F238E27FC236}">
                <a16:creationId xmlns:a16="http://schemas.microsoft.com/office/drawing/2014/main" id="{50ECCC8D-437E-4A07-B4A3-D2C75448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425700"/>
            <a:ext cx="502920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1" name="Text Box 6">
            <a:extLst>
              <a:ext uri="{FF2B5EF4-FFF2-40B4-BE49-F238E27FC236}">
                <a16:creationId xmlns:a16="http://schemas.microsoft.com/office/drawing/2014/main" id="{336DE1FA-35C3-4652-A807-7425C08C1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824538"/>
            <a:ext cx="4432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ahoma" panose="020B0604030504040204" pitchFamily="34" charset="0"/>
              </a:rPr>
              <a:t>Chorus outside, Hiss inside plasmasphere;</a:t>
            </a:r>
          </a:p>
          <a:p>
            <a:pPr eaLnBrk="1" hangingPunct="1"/>
            <a:r>
              <a:rPr lang="en-US" altLang="en-US" dirty="0">
                <a:latin typeface="Tahoma" panose="020B0604030504040204" pitchFamily="34" charset="0"/>
              </a:rPr>
              <a:t>                </a:t>
            </a:r>
            <a:r>
              <a:rPr lang="en-US" altLang="en-US" dirty="0" err="1">
                <a:latin typeface="Tahoma" panose="020B0604030504040204" pitchFamily="34" charset="0"/>
              </a:rPr>
              <a:t>Bortnik</a:t>
            </a:r>
            <a:r>
              <a:rPr lang="en-US" altLang="en-US" dirty="0">
                <a:latin typeface="Tahoma" panose="020B0604030504040204" pitchFamily="34" charset="0"/>
              </a:rPr>
              <a:t> et al., 2008</a:t>
            </a:r>
          </a:p>
        </p:txBody>
      </p:sp>
      <p:sp>
        <p:nvSpPr>
          <p:cNvPr id="54282" name="Text Box 7">
            <a:extLst>
              <a:ext uri="{FF2B5EF4-FFF2-40B4-BE49-F238E27FC236}">
                <a16:creationId xmlns:a16="http://schemas.microsoft.com/office/drawing/2014/main" id="{374DE19F-C414-4621-98B4-B1A3D6D1C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5715001"/>
            <a:ext cx="1814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ahoma" panose="020B0604030504040204" pitchFamily="34" charset="0"/>
              </a:rPr>
              <a:t>Equatorial plane</a:t>
            </a:r>
          </a:p>
        </p:txBody>
      </p:sp>
      <p:sp>
        <p:nvSpPr>
          <p:cNvPr id="54283" name="Text Box 8">
            <a:extLst>
              <a:ext uri="{FF2B5EF4-FFF2-40B4-BE49-F238E27FC236}">
                <a16:creationId xmlns:a16="http://schemas.microsoft.com/office/drawing/2014/main" id="{D928AF53-6AB6-41E0-8C78-F69AF531D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6142722"/>
            <a:ext cx="33974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Tahoma" panose="020B0604030504040204" pitchFamily="34" charset="0"/>
              </a:rPr>
              <a:t>Thorne, GRL, 2010</a:t>
            </a:r>
          </a:p>
          <a:p>
            <a:pPr algn="ctr" eaLnBrk="1" hangingPunct="1"/>
            <a:r>
              <a:rPr lang="en-US" altLang="en-US" dirty="0">
                <a:latin typeface="Tahoma" panose="020B0604030504040204" pitchFamily="34" charset="0"/>
              </a:rPr>
              <a:t>Thorne et al., Nature, 2013</a:t>
            </a:r>
          </a:p>
        </p:txBody>
      </p:sp>
      <p:sp>
        <p:nvSpPr>
          <p:cNvPr id="297993" name="Rectangle 9">
            <a:extLst>
              <a:ext uri="{FF2B5EF4-FFF2-40B4-BE49-F238E27FC236}">
                <a16:creationId xmlns:a16="http://schemas.microsoft.com/office/drawing/2014/main" id="{A4A9F91F-EBCC-4510-9CD6-8A6CBEA6B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8738"/>
            <a:ext cx="9107488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b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en-US" dirty="0"/>
          </a:p>
        </p:txBody>
      </p:sp>
      <p:sp>
        <p:nvSpPr>
          <p:cNvPr id="54285" name="Text Box 15">
            <a:extLst>
              <a:ext uri="{FF2B5EF4-FFF2-40B4-BE49-F238E27FC236}">
                <a16:creationId xmlns:a16="http://schemas.microsoft.com/office/drawing/2014/main" id="{06D598CC-1E89-4D19-A75C-C950A537B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86" name="Text Box 19">
            <a:extLst>
              <a:ext uri="{FF2B5EF4-FFF2-40B4-BE49-F238E27FC236}">
                <a16:creationId xmlns:a16="http://schemas.microsoft.com/office/drawing/2014/main" id="{79C579B6-2082-4C26-9B4E-AD092DA7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1560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2388" y="8709"/>
            <a:ext cx="5518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17915" y="2006548"/>
            <a:ext cx="6644063" cy="2862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Acceleration by chorus waves seen by Van Allen Probes and modeled</a:t>
            </a:r>
          </a:p>
          <a:p>
            <a:r>
              <a:rPr lang="en-US" dirty="0">
                <a:highlight>
                  <a:srgbClr val="FFFF00"/>
                </a:highlight>
              </a:rPr>
              <a:t>using POES electron precipitation chorus proxy </a:t>
            </a:r>
            <a:r>
              <a:rPr lang="en-US" dirty="0"/>
              <a:t>– gives longitudinal </a:t>
            </a:r>
          </a:p>
          <a:p>
            <a:r>
              <a:rPr lang="en-US" dirty="0"/>
              <a:t>distribution of chorus;</a:t>
            </a:r>
          </a:p>
          <a:p>
            <a:endParaRPr lang="en-US" dirty="0"/>
          </a:p>
          <a:p>
            <a:r>
              <a:rPr lang="en-US" dirty="0"/>
              <a:t>Simulated increase df/dt ~ Dαα, </a:t>
            </a:r>
            <a:r>
              <a:rPr lang="en-US" dirty="0" err="1"/>
              <a:t>Dpp</a:t>
            </a:r>
            <a:r>
              <a:rPr lang="en-US" dirty="0"/>
              <a:t>, Dαp diffusion.</a:t>
            </a:r>
          </a:p>
          <a:p>
            <a:r>
              <a:rPr lang="en-US" dirty="0"/>
              <a:t>Observation above compares well with simulation below.</a:t>
            </a:r>
          </a:p>
          <a:p>
            <a:endParaRPr lang="en-US" dirty="0"/>
          </a:p>
          <a:p>
            <a:r>
              <a:rPr lang="en-US" dirty="0"/>
              <a:t>Local acceleration by chorus most effective &gt; 500 keV</a:t>
            </a:r>
          </a:p>
          <a:p>
            <a:endParaRPr lang="en-US" dirty="0"/>
          </a:p>
          <a:p>
            <a:r>
              <a:rPr lang="en-US" dirty="0"/>
              <a:t>Thorne et al., Nature,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08A70-C70B-4E82-921C-AAAFBB5B53DF}"/>
              </a:ext>
            </a:extLst>
          </p:cNvPr>
          <p:cNvSpPr txBox="1"/>
          <p:nvPr/>
        </p:nvSpPr>
        <p:spPr>
          <a:xfrm>
            <a:off x="627703" y="655607"/>
            <a:ext cx="5624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During Van Allen Probes Era: </a:t>
            </a:r>
          </a:p>
          <a:p>
            <a:r>
              <a:rPr lang="en-US" sz="3600" dirty="0"/>
              <a:t>  perform quantitative tests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631CC-4CD4-418A-8807-6F24C4764EA9}"/>
              </a:ext>
            </a:extLst>
          </p:cNvPr>
          <p:cNvSpPr txBox="1"/>
          <p:nvPr/>
        </p:nvSpPr>
        <p:spPr>
          <a:xfrm>
            <a:off x="2788966" y="30494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2012-2019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2213" y="0"/>
            <a:ext cx="8832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258763" y="1406525"/>
            <a:ext cx="3415679" cy="3139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Comparison of quiet and active</a:t>
            </a:r>
          </a:p>
          <a:p>
            <a:r>
              <a:rPr lang="en-US" dirty="0">
                <a:highlight>
                  <a:srgbClr val="FFFF00"/>
                </a:highlight>
              </a:rPr>
              <a:t>flux profile vs. E &amp; L;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Whistler mode hiss</a:t>
            </a:r>
            <a:r>
              <a:rPr lang="en-US" dirty="0"/>
              <a:t> produces</a:t>
            </a:r>
          </a:p>
          <a:p>
            <a:r>
              <a:rPr lang="en-US" dirty="0"/>
              <a:t>slot region during quiet period;</a:t>
            </a:r>
          </a:p>
          <a:p>
            <a:endParaRPr lang="en-US" dirty="0"/>
          </a:p>
          <a:p>
            <a:r>
              <a:rPr lang="en-US" dirty="0"/>
              <a:t>Radial diffusion with time dep –f/</a:t>
            </a:r>
            <a:r>
              <a:rPr lang="el-GR" dirty="0"/>
              <a:t>τ</a:t>
            </a:r>
            <a:endParaRPr lang="en-US" dirty="0"/>
          </a:p>
          <a:p>
            <a:r>
              <a:rPr lang="en-US" dirty="0"/>
              <a:t>based on wave observations</a:t>
            </a:r>
          </a:p>
          <a:p>
            <a:endParaRPr lang="en-US" dirty="0"/>
          </a:p>
          <a:p>
            <a:r>
              <a:rPr lang="en-US" dirty="0"/>
              <a:t>Reeves, et al. 2016;</a:t>
            </a:r>
          </a:p>
          <a:p>
            <a:r>
              <a:rPr lang="en-US" dirty="0"/>
              <a:t>Ripoll et al., 2017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807409C-7796-4C77-9403-F7E975F0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98" y="5201728"/>
            <a:ext cx="4038600" cy="738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3B23-8EA6-444E-BC1C-AF0A721A111D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78639" y="269365"/>
            <a:ext cx="10972800" cy="1139825"/>
          </a:xfrm>
        </p:spPr>
        <p:txBody>
          <a:bodyPr/>
          <a:lstStyle/>
          <a:p>
            <a:r>
              <a:rPr lang="en-US" dirty="0"/>
              <a:t>bb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54C84-E09A-4203-9B85-6C304B7B3A52}"/>
              </a:ext>
            </a:extLst>
          </p:cNvPr>
          <p:cNvSpPr txBox="1"/>
          <p:nvPr/>
        </p:nvSpPr>
        <p:spPr>
          <a:xfrm>
            <a:off x="3856008" y="3010618"/>
            <a:ext cx="395916" cy="4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314">
            <a:extLst>
              <a:ext uri="{FF2B5EF4-FFF2-40B4-BE49-F238E27FC236}">
                <a16:creationId xmlns:a16="http://schemas.microsoft.com/office/drawing/2014/main" id="{79563D5A-317D-482E-9DAB-E2C90930D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26129970" cy="57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AC5813-043B-4B4B-873E-15AD61FB583A}"/>
              </a:ext>
            </a:extLst>
          </p:cNvPr>
          <p:cNvGrpSpPr>
            <a:grpSpLocks/>
          </p:cNvGrpSpPr>
          <p:nvPr/>
        </p:nvGrpSpPr>
        <p:grpSpPr bwMode="auto">
          <a:xfrm>
            <a:off x="-1" y="-1"/>
            <a:ext cx="9299275" cy="5055079"/>
            <a:chOff x="0" y="0"/>
            <a:chExt cx="6833" cy="6288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71042E9A-4717-4BB9-9F82-69A649ABC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4111"/>
              <a:ext cx="1060" cy="185"/>
            </a:xfrm>
            <a:custGeom>
              <a:avLst/>
              <a:gdLst>
                <a:gd name="T0" fmla="*/ 636 w 1060"/>
                <a:gd name="T1" fmla="*/ 0 h 185"/>
                <a:gd name="T2" fmla="*/ 563 w 1060"/>
                <a:gd name="T3" fmla="*/ 1 h 185"/>
                <a:gd name="T4" fmla="*/ 489 w 1060"/>
                <a:gd name="T5" fmla="*/ 6 h 185"/>
                <a:gd name="T6" fmla="*/ 415 w 1060"/>
                <a:gd name="T7" fmla="*/ 14 h 185"/>
                <a:gd name="T8" fmla="*/ 341 w 1060"/>
                <a:gd name="T9" fmla="*/ 23 h 185"/>
                <a:gd name="T10" fmla="*/ 196 w 1060"/>
                <a:gd name="T11" fmla="*/ 44 h 185"/>
                <a:gd name="T12" fmla="*/ 127 w 1060"/>
                <a:gd name="T13" fmla="*/ 54 h 185"/>
                <a:gd name="T14" fmla="*/ 62 w 1060"/>
                <a:gd name="T15" fmla="*/ 61 h 185"/>
                <a:gd name="T16" fmla="*/ 0 w 1060"/>
                <a:gd name="T17" fmla="*/ 64 h 185"/>
                <a:gd name="T18" fmla="*/ 0 w 1060"/>
                <a:gd name="T19" fmla="*/ 184 h 185"/>
                <a:gd name="T20" fmla="*/ 1060 w 1060"/>
                <a:gd name="T21" fmla="*/ 184 h 185"/>
                <a:gd name="T22" fmla="*/ 1013 w 1060"/>
                <a:gd name="T23" fmla="*/ 130 h 185"/>
                <a:gd name="T24" fmla="*/ 961 w 1060"/>
                <a:gd name="T25" fmla="*/ 87 h 185"/>
                <a:gd name="T26" fmla="*/ 904 w 1060"/>
                <a:gd name="T27" fmla="*/ 54 h 185"/>
                <a:gd name="T28" fmla="*/ 842 w 1060"/>
                <a:gd name="T29" fmla="*/ 29 h 185"/>
                <a:gd name="T30" fmla="*/ 776 w 1060"/>
                <a:gd name="T31" fmla="*/ 13 h 185"/>
                <a:gd name="T32" fmla="*/ 707 w 1060"/>
                <a:gd name="T33" fmla="*/ 3 h 185"/>
                <a:gd name="T34" fmla="*/ 636 w 1060"/>
                <a:gd name="T3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0" h="185">
                  <a:moveTo>
                    <a:pt x="636" y="0"/>
                  </a:moveTo>
                  <a:lnTo>
                    <a:pt x="563" y="1"/>
                  </a:lnTo>
                  <a:lnTo>
                    <a:pt x="489" y="6"/>
                  </a:lnTo>
                  <a:lnTo>
                    <a:pt x="415" y="14"/>
                  </a:lnTo>
                  <a:lnTo>
                    <a:pt x="341" y="23"/>
                  </a:lnTo>
                  <a:lnTo>
                    <a:pt x="196" y="44"/>
                  </a:lnTo>
                  <a:lnTo>
                    <a:pt x="127" y="54"/>
                  </a:lnTo>
                  <a:lnTo>
                    <a:pt x="62" y="61"/>
                  </a:lnTo>
                  <a:lnTo>
                    <a:pt x="0" y="64"/>
                  </a:lnTo>
                  <a:lnTo>
                    <a:pt x="0" y="184"/>
                  </a:lnTo>
                  <a:lnTo>
                    <a:pt x="1060" y="184"/>
                  </a:lnTo>
                  <a:lnTo>
                    <a:pt x="1013" y="130"/>
                  </a:lnTo>
                  <a:lnTo>
                    <a:pt x="961" y="87"/>
                  </a:lnTo>
                  <a:lnTo>
                    <a:pt x="904" y="54"/>
                  </a:lnTo>
                  <a:lnTo>
                    <a:pt x="842" y="29"/>
                  </a:lnTo>
                  <a:lnTo>
                    <a:pt x="776" y="13"/>
                  </a:lnTo>
                  <a:lnTo>
                    <a:pt x="707" y="3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89A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D52FF24-B0CD-4720-A6D5-62BB3D73FE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" y="4101"/>
              <a:ext cx="1080" cy="206"/>
              <a:chOff x="329" y="4101"/>
              <a:chExt cx="1080" cy="206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2F77C8F1-A50D-45A9-B2DF-4337C0D53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4101"/>
                <a:ext cx="1080" cy="206"/>
              </a:xfrm>
              <a:custGeom>
                <a:avLst/>
                <a:gdLst>
                  <a:gd name="T0" fmla="*/ 1038 w 1080"/>
                  <a:gd name="T1" fmla="*/ 185 h 206"/>
                  <a:gd name="T2" fmla="*/ 0 w 1080"/>
                  <a:gd name="T3" fmla="*/ 185 h 206"/>
                  <a:gd name="T4" fmla="*/ 0 w 1080"/>
                  <a:gd name="T5" fmla="*/ 205 h 206"/>
                  <a:gd name="T6" fmla="*/ 1079 w 1080"/>
                  <a:gd name="T7" fmla="*/ 205 h 206"/>
                  <a:gd name="T8" fmla="*/ 1076 w 1080"/>
                  <a:gd name="T9" fmla="*/ 200 h 206"/>
                  <a:gd name="T10" fmla="*/ 1052 w 1080"/>
                  <a:gd name="T11" fmla="*/ 200 h 206"/>
                  <a:gd name="T12" fmla="*/ 1038 w 1080"/>
                  <a:gd name="T13" fmla="*/ 185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0" h="206">
                    <a:moveTo>
                      <a:pt x="1038" y="185"/>
                    </a:moveTo>
                    <a:lnTo>
                      <a:pt x="0" y="185"/>
                    </a:lnTo>
                    <a:lnTo>
                      <a:pt x="0" y="205"/>
                    </a:lnTo>
                    <a:lnTo>
                      <a:pt x="1079" y="205"/>
                    </a:lnTo>
                    <a:lnTo>
                      <a:pt x="1076" y="200"/>
                    </a:lnTo>
                    <a:lnTo>
                      <a:pt x="1052" y="200"/>
                    </a:lnTo>
                    <a:lnTo>
                      <a:pt x="1038" y="185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929C5E5-FBEA-444D-A1D8-98B794A6A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4101"/>
                <a:ext cx="1080" cy="206"/>
              </a:xfrm>
              <a:custGeom>
                <a:avLst/>
                <a:gdLst>
                  <a:gd name="T0" fmla="*/ 807 w 1080"/>
                  <a:gd name="T1" fmla="*/ 20 h 206"/>
                  <a:gd name="T2" fmla="*/ 620 w 1080"/>
                  <a:gd name="T3" fmla="*/ 20 h 206"/>
                  <a:gd name="T4" fmla="*/ 684 w 1080"/>
                  <a:gd name="T5" fmla="*/ 22 h 206"/>
                  <a:gd name="T6" fmla="*/ 746 w 1080"/>
                  <a:gd name="T7" fmla="*/ 28 h 206"/>
                  <a:gd name="T8" fmla="*/ 806 w 1080"/>
                  <a:gd name="T9" fmla="*/ 40 h 206"/>
                  <a:gd name="T10" fmla="*/ 863 w 1080"/>
                  <a:gd name="T11" fmla="*/ 57 h 206"/>
                  <a:gd name="T12" fmla="*/ 916 w 1080"/>
                  <a:gd name="T13" fmla="*/ 81 h 206"/>
                  <a:gd name="T14" fmla="*/ 966 w 1080"/>
                  <a:gd name="T15" fmla="*/ 113 h 206"/>
                  <a:gd name="T16" fmla="*/ 1011 w 1080"/>
                  <a:gd name="T17" fmla="*/ 152 h 206"/>
                  <a:gd name="T18" fmla="*/ 1052 w 1080"/>
                  <a:gd name="T19" fmla="*/ 200 h 206"/>
                  <a:gd name="T20" fmla="*/ 1060 w 1080"/>
                  <a:gd name="T21" fmla="*/ 195 h 206"/>
                  <a:gd name="T22" fmla="*/ 1060 w 1080"/>
                  <a:gd name="T23" fmla="*/ 185 h 206"/>
                  <a:gd name="T24" fmla="*/ 1064 w 1080"/>
                  <a:gd name="T25" fmla="*/ 185 h 206"/>
                  <a:gd name="T26" fmla="*/ 1025 w 1080"/>
                  <a:gd name="T27" fmla="*/ 138 h 206"/>
                  <a:gd name="T28" fmla="*/ 978 w 1080"/>
                  <a:gd name="T29" fmla="*/ 97 h 206"/>
                  <a:gd name="T30" fmla="*/ 926 w 1080"/>
                  <a:gd name="T31" fmla="*/ 64 h 206"/>
                  <a:gd name="T32" fmla="*/ 870 w 1080"/>
                  <a:gd name="T33" fmla="*/ 38 h 206"/>
                  <a:gd name="T34" fmla="*/ 811 w 1080"/>
                  <a:gd name="T35" fmla="*/ 20 h 206"/>
                  <a:gd name="T36" fmla="*/ 807 w 1080"/>
                  <a:gd name="T37" fmla="*/ 2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" h="206">
                    <a:moveTo>
                      <a:pt x="807" y="20"/>
                    </a:moveTo>
                    <a:lnTo>
                      <a:pt x="620" y="20"/>
                    </a:lnTo>
                    <a:lnTo>
                      <a:pt x="684" y="22"/>
                    </a:lnTo>
                    <a:lnTo>
                      <a:pt x="746" y="28"/>
                    </a:lnTo>
                    <a:lnTo>
                      <a:pt x="806" y="40"/>
                    </a:lnTo>
                    <a:lnTo>
                      <a:pt x="863" y="57"/>
                    </a:lnTo>
                    <a:lnTo>
                      <a:pt x="916" y="81"/>
                    </a:lnTo>
                    <a:lnTo>
                      <a:pt x="966" y="113"/>
                    </a:lnTo>
                    <a:lnTo>
                      <a:pt x="1011" y="152"/>
                    </a:lnTo>
                    <a:lnTo>
                      <a:pt x="1052" y="200"/>
                    </a:lnTo>
                    <a:lnTo>
                      <a:pt x="1060" y="195"/>
                    </a:lnTo>
                    <a:lnTo>
                      <a:pt x="1060" y="185"/>
                    </a:lnTo>
                    <a:lnTo>
                      <a:pt x="1064" y="185"/>
                    </a:lnTo>
                    <a:lnTo>
                      <a:pt x="1025" y="138"/>
                    </a:lnTo>
                    <a:lnTo>
                      <a:pt x="978" y="97"/>
                    </a:lnTo>
                    <a:lnTo>
                      <a:pt x="926" y="64"/>
                    </a:lnTo>
                    <a:lnTo>
                      <a:pt x="870" y="38"/>
                    </a:lnTo>
                    <a:lnTo>
                      <a:pt x="811" y="20"/>
                    </a:lnTo>
                    <a:lnTo>
                      <a:pt x="807" y="2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0" name="Freeform 7">
                <a:extLst>
                  <a:ext uri="{FF2B5EF4-FFF2-40B4-BE49-F238E27FC236}">
                    <a16:creationId xmlns:a16="http://schemas.microsoft.com/office/drawing/2014/main" id="{F636EC3E-2BD0-42A1-8CF0-259494311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4101"/>
                <a:ext cx="1080" cy="206"/>
              </a:xfrm>
              <a:custGeom>
                <a:avLst/>
                <a:gdLst>
                  <a:gd name="T0" fmla="*/ 1064 w 1080"/>
                  <a:gd name="T1" fmla="*/ 185 h 206"/>
                  <a:gd name="T2" fmla="*/ 1060 w 1080"/>
                  <a:gd name="T3" fmla="*/ 185 h 206"/>
                  <a:gd name="T4" fmla="*/ 1060 w 1080"/>
                  <a:gd name="T5" fmla="*/ 195 h 206"/>
                  <a:gd name="T6" fmla="*/ 1052 w 1080"/>
                  <a:gd name="T7" fmla="*/ 200 h 206"/>
                  <a:gd name="T8" fmla="*/ 1076 w 1080"/>
                  <a:gd name="T9" fmla="*/ 200 h 206"/>
                  <a:gd name="T10" fmla="*/ 1068 w 1080"/>
                  <a:gd name="T11" fmla="*/ 189 h 206"/>
                  <a:gd name="T12" fmla="*/ 1064 w 1080"/>
                  <a:gd name="T13" fmla="*/ 185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0" h="206">
                    <a:moveTo>
                      <a:pt x="1064" y="185"/>
                    </a:moveTo>
                    <a:lnTo>
                      <a:pt x="1060" y="185"/>
                    </a:lnTo>
                    <a:lnTo>
                      <a:pt x="1060" y="195"/>
                    </a:lnTo>
                    <a:lnTo>
                      <a:pt x="1052" y="200"/>
                    </a:lnTo>
                    <a:lnTo>
                      <a:pt x="1076" y="200"/>
                    </a:lnTo>
                    <a:lnTo>
                      <a:pt x="1068" y="189"/>
                    </a:lnTo>
                    <a:lnTo>
                      <a:pt x="1064" y="185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97E92350-967E-4DFB-8C82-5647C303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4101"/>
                <a:ext cx="1080" cy="206"/>
              </a:xfrm>
              <a:custGeom>
                <a:avLst/>
                <a:gdLst>
                  <a:gd name="T0" fmla="*/ 620 w 1080"/>
                  <a:gd name="T1" fmla="*/ 0 h 206"/>
                  <a:gd name="T2" fmla="*/ 539 w 1080"/>
                  <a:gd name="T3" fmla="*/ 2 h 206"/>
                  <a:gd name="T4" fmla="*/ 457 w 1080"/>
                  <a:gd name="T5" fmla="*/ 9 h 206"/>
                  <a:gd name="T6" fmla="*/ 375 w 1080"/>
                  <a:gd name="T7" fmla="*/ 19 h 206"/>
                  <a:gd name="T8" fmla="*/ 140 w 1080"/>
                  <a:gd name="T9" fmla="*/ 52 h 206"/>
                  <a:gd name="T10" fmla="*/ 67 w 1080"/>
                  <a:gd name="T11" fmla="*/ 60 h 206"/>
                  <a:gd name="T12" fmla="*/ 0 w 1080"/>
                  <a:gd name="T13" fmla="*/ 65 h 206"/>
                  <a:gd name="T14" fmla="*/ 0 w 1080"/>
                  <a:gd name="T15" fmla="*/ 85 h 206"/>
                  <a:gd name="T16" fmla="*/ 69 w 1080"/>
                  <a:gd name="T17" fmla="*/ 80 h 206"/>
                  <a:gd name="T18" fmla="*/ 142 w 1080"/>
                  <a:gd name="T19" fmla="*/ 72 h 206"/>
                  <a:gd name="T20" fmla="*/ 378 w 1080"/>
                  <a:gd name="T21" fmla="*/ 39 h 206"/>
                  <a:gd name="T22" fmla="*/ 459 w 1080"/>
                  <a:gd name="T23" fmla="*/ 29 h 206"/>
                  <a:gd name="T24" fmla="*/ 540 w 1080"/>
                  <a:gd name="T25" fmla="*/ 22 h 206"/>
                  <a:gd name="T26" fmla="*/ 620 w 1080"/>
                  <a:gd name="T27" fmla="*/ 20 h 206"/>
                  <a:gd name="T28" fmla="*/ 807 w 1080"/>
                  <a:gd name="T29" fmla="*/ 20 h 206"/>
                  <a:gd name="T30" fmla="*/ 749 w 1080"/>
                  <a:gd name="T31" fmla="*/ 8 h 206"/>
                  <a:gd name="T32" fmla="*/ 685 w 1080"/>
                  <a:gd name="T33" fmla="*/ 2 h 206"/>
                  <a:gd name="T34" fmla="*/ 620 w 1080"/>
                  <a:gd name="T3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80" h="206">
                    <a:moveTo>
                      <a:pt x="620" y="0"/>
                    </a:moveTo>
                    <a:lnTo>
                      <a:pt x="539" y="2"/>
                    </a:lnTo>
                    <a:lnTo>
                      <a:pt x="457" y="9"/>
                    </a:lnTo>
                    <a:lnTo>
                      <a:pt x="375" y="19"/>
                    </a:lnTo>
                    <a:lnTo>
                      <a:pt x="140" y="52"/>
                    </a:lnTo>
                    <a:lnTo>
                      <a:pt x="67" y="60"/>
                    </a:lnTo>
                    <a:lnTo>
                      <a:pt x="0" y="65"/>
                    </a:lnTo>
                    <a:lnTo>
                      <a:pt x="0" y="85"/>
                    </a:lnTo>
                    <a:lnTo>
                      <a:pt x="69" y="80"/>
                    </a:lnTo>
                    <a:lnTo>
                      <a:pt x="142" y="72"/>
                    </a:lnTo>
                    <a:lnTo>
                      <a:pt x="378" y="39"/>
                    </a:lnTo>
                    <a:lnTo>
                      <a:pt x="459" y="29"/>
                    </a:lnTo>
                    <a:lnTo>
                      <a:pt x="540" y="22"/>
                    </a:lnTo>
                    <a:lnTo>
                      <a:pt x="620" y="20"/>
                    </a:lnTo>
                    <a:lnTo>
                      <a:pt x="807" y="20"/>
                    </a:lnTo>
                    <a:lnTo>
                      <a:pt x="749" y="8"/>
                    </a:lnTo>
                    <a:lnTo>
                      <a:pt x="685" y="2"/>
                    </a:lnTo>
                    <a:lnTo>
                      <a:pt x="620" y="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E8A9938-DD50-4607-825A-3C6D7E7B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4239"/>
              <a:ext cx="20" cy="54"/>
            </a:xfrm>
            <a:custGeom>
              <a:avLst/>
              <a:gdLst>
                <a:gd name="T0" fmla="*/ 0 w 20"/>
                <a:gd name="T1" fmla="*/ 53 h 54"/>
                <a:gd name="T2" fmla="*/ 0 w 2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54">
                  <a:moveTo>
                    <a:pt x="0" y="53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47DEA4-784D-414E-B67C-7A0EBE68E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0" y="4294"/>
              <a:ext cx="589" cy="324"/>
              <a:chOff x="2830" y="4294"/>
              <a:chExt cx="589" cy="324"/>
            </a:xfrm>
          </p:grpSpPr>
          <p:sp>
            <p:nvSpPr>
              <p:cNvPr id="316" name="Freeform 11">
                <a:extLst>
                  <a:ext uri="{FF2B5EF4-FFF2-40B4-BE49-F238E27FC236}">
                    <a16:creationId xmlns:a16="http://schemas.microsoft.com/office/drawing/2014/main" id="{5EFD8D2C-C2CE-43AB-A8D5-100E3E799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4294"/>
                <a:ext cx="589" cy="324"/>
              </a:xfrm>
              <a:custGeom>
                <a:avLst/>
                <a:gdLst>
                  <a:gd name="T0" fmla="*/ 588 w 589"/>
                  <a:gd name="T1" fmla="*/ 0 h 324"/>
                  <a:gd name="T2" fmla="*/ 0 w 589"/>
                  <a:gd name="T3" fmla="*/ 0 h 324"/>
                  <a:gd name="T4" fmla="*/ 8 w 589"/>
                  <a:gd name="T5" fmla="*/ 65 h 324"/>
                  <a:gd name="T6" fmla="*/ 33 w 589"/>
                  <a:gd name="T7" fmla="*/ 126 h 324"/>
                  <a:gd name="T8" fmla="*/ 72 w 589"/>
                  <a:gd name="T9" fmla="*/ 181 h 324"/>
                  <a:gd name="T10" fmla="*/ 125 w 589"/>
                  <a:gd name="T11" fmla="*/ 229 h 324"/>
                  <a:gd name="T12" fmla="*/ 188 w 589"/>
                  <a:gd name="T13" fmla="*/ 268 h 324"/>
                  <a:gd name="T14" fmla="*/ 260 w 589"/>
                  <a:gd name="T15" fmla="*/ 298 h 324"/>
                  <a:gd name="T16" fmla="*/ 341 w 589"/>
                  <a:gd name="T17" fmla="*/ 317 h 324"/>
                  <a:gd name="T18" fmla="*/ 427 w 589"/>
                  <a:gd name="T19" fmla="*/ 324 h 324"/>
                  <a:gd name="T20" fmla="*/ 588 w 589"/>
                  <a:gd name="T21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9" h="324">
                    <a:moveTo>
                      <a:pt x="588" y="0"/>
                    </a:moveTo>
                    <a:lnTo>
                      <a:pt x="0" y="0"/>
                    </a:lnTo>
                    <a:lnTo>
                      <a:pt x="8" y="65"/>
                    </a:lnTo>
                    <a:lnTo>
                      <a:pt x="33" y="126"/>
                    </a:lnTo>
                    <a:lnTo>
                      <a:pt x="72" y="181"/>
                    </a:lnTo>
                    <a:lnTo>
                      <a:pt x="125" y="229"/>
                    </a:lnTo>
                    <a:lnTo>
                      <a:pt x="188" y="268"/>
                    </a:lnTo>
                    <a:lnTo>
                      <a:pt x="260" y="298"/>
                    </a:lnTo>
                    <a:lnTo>
                      <a:pt x="341" y="317"/>
                    </a:lnTo>
                    <a:lnTo>
                      <a:pt x="427" y="324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0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7" name="Freeform 12">
                <a:extLst>
                  <a:ext uri="{FF2B5EF4-FFF2-40B4-BE49-F238E27FC236}">
                    <a16:creationId xmlns:a16="http://schemas.microsoft.com/office/drawing/2014/main" id="{4E1CFC58-0B49-408E-9070-BDB8AAF95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4294"/>
                <a:ext cx="589" cy="324"/>
              </a:xfrm>
              <a:custGeom>
                <a:avLst/>
                <a:gdLst>
                  <a:gd name="T0" fmla="*/ 0 w 589"/>
                  <a:gd name="T1" fmla="*/ 0 h 324"/>
                  <a:gd name="T2" fmla="*/ 0 w 589"/>
                  <a:gd name="T3" fmla="*/ 0 h 324"/>
                  <a:gd name="T4" fmla="*/ 0 w 589"/>
                  <a:gd name="T5" fmla="*/ 0 h 324"/>
                  <a:gd name="T6" fmla="*/ 0 w 589"/>
                  <a:gd name="T7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9" h="32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6FEAAD-DFC8-450E-810F-9094678F5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0" y="4285"/>
              <a:ext cx="610" cy="344"/>
              <a:chOff x="2820" y="4285"/>
              <a:chExt cx="610" cy="344"/>
            </a:xfrm>
          </p:grpSpPr>
          <p:sp>
            <p:nvSpPr>
              <p:cNvPr id="312" name="Freeform 14">
                <a:extLst>
                  <a:ext uri="{FF2B5EF4-FFF2-40B4-BE49-F238E27FC236}">
                    <a16:creationId xmlns:a16="http://schemas.microsoft.com/office/drawing/2014/main" id="{C84FA27D-6C80-4647-A90E-E400714FC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4285"/>
                <a:ext cx="610" cy="344"/>
              </a:xfrm>
              <a:custGeom>
                <a:avLst/>
                <a:gdLst>
                  <a:gd name="T0" fmla="*/ 10 w 610"/>
                  <a:gd name="T1" fmla="*/ 9 h 344"/>
                  <a:gd name="T2" fmla="*/ 0 w 610"/>
                  <a:gd name="T3" fmla="*/ 9 h 344"/>
                  <a:gd name="T4" fmla="*/ 9 w 610"/>
                  <a:gd name="T5" fmla="*/ 77 h 344"/>
                  <a:gd name="T6" fmla="*/ 34 w 610"/>
                  <a:gd name="T7" fmla="*/ 140 h 344"/>
                  <a:gd name="T8" fmla="*/ 75 w 610"/>
                  <a:gd name="T9" fmla="*/ 196 h 344"/>
                  <a:gd name="T10" fmla="*/ 129 w 610"/>
                  <a:gd name="T11" fmla="*/ 246 h 344"/>
                  <a:gd name="T12" fmla="*/ 193 w 610"/>
                  <a:gd name="T13" fmla="*/ 286 h 344"/>
                  <a:gd name="T14" fmla="*/ 267 w 610"/>
                  <a:gd name="T15" fmla="*/ 317 h 344"/>
                  <a:gd name="T16" fmla="*/ 349 w 610"/>
                  <a:gd name="T17" fmla="*/ 336 h 344"/>
                  <a:gd name="T18" fmla="*/ 437 w 610"/>
                  <a:gd name="T19" fmla="*/ 343 h 344"/>
                  <a:gd name="T20" fmla="*/ 441 w 610"/>
                  <a:gd name="T21" fmla="*/ 343 h 344"/>
                  <a:gd name="T22" fmla="*/ 444 w 610"/>
                  <a:gd name="T23" fmla="*/ 340 h 344"/>
                  <a:gd name="T24" fmla="*/ 448 w 610"/>
                  <a:gd name="T25" fmla="*/ 333 h 344"/>
                  <a:gd name="T26" fmla="*/ 437 w 610"/>
                  <a:gd name="T27" fmla="*/ 333 h 344"/>
                  <a:gd name="T28" fmla="*/ 428 w 610"/>
                  <a:gd name="T29" fmla="*/ 328 h 344"/>
                  <a:gd name="T30" fmla="*/ 431 w 610"/>
                  <a:gd name="T31" fmla="*/ 322 h 344"/>
                  <a:gd name="T32" fmla="*/ 352 w 610"/>
                  <a:gd name="T33" fmla="*/ 316 h 344"/>
                  <a:gd name="T34" fmla="*/ 273 w 610"/>
                  <a:gd name="T35" fmla="*/ 298 h 344"/>
                  <a:gd name="T36" fmla="*/ 202 w 610"/>
                  <a:gd name="T37" fmla="*/ 268 h 344"/>
                  <a:gd name="T38" fmla="*/ 141 w 610"/>
                  <a:gd name="T39" fmla="*/ 230 h 344"/>
                  <a:gd name="T40" fmla="*/ 90 w 610"/>
                  <a:gd name="T41" fmla="*/ 183 h 344"/>
                  <a:gd name="T42" fmla="*/ 52 w 610"/>
                  <a:gd name="T43" fmla="*/ 130 h 344"/>
                  <a:gd name="T44" fmla="*/ 28 w 610"/>
                  <a:gd name="T45" fmla="*/ 71 h 344"/>
                  <a:gd name="T46" fmla="*/ 21 w 610"/>
                  <a:gd name="T47" fmla="*/ 20 h 344"/>
                  <a:gd name="T48" fmla="*/ 10 w 610"/>
                  <a:gd name="T49" fmla="*/ 20 h 344"/>
                  <a:gd name="T50" fmla="*/ 10 w 610"/>
                  <a:gd name="T51" fmla="*/ 9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10" h="344">
                    <a:moveTo>
                      <a:pt x="10" y="9"/>
                    </a:moveTo>
                    <a:lnTo>
                      <a:pt x="0" y="9"/>
                    </a:lnTo>
                    <a:lnTo>
                      <a:pt x="9" y="77"/>
                    </a:lnTo>
                    <a:lnTo>
                      <a:pt x="34" y="140"/>
                    </a:lnTo>
                    <a:lnTo>
                      <a:pt x="75" y="196"/>
                    </a:lnTo>
                    <a:lnTo>
                      <a:pt x="129" y="246"/>
                    </a:lnTo>
                    <a:lnTo>
                      <a:pt x="193" y="286"/>
                    </a:lnTo>
                    <a:lnTo>
                      <a:pt x="267" y="317"/>
                    </a:lnTo>
                    <a:lnTo>
                      <a:pt x="349" y="336"/>
                    </a:lnTo>
                    <a:lnTo>
                      <a:pt x="437" y="343"/>
                    </a:lnTo>
                    <a:lnTo>
                      <a:pt x="441" y="343"/>
                    </a:lnTo>
                    <a:lnTo>
                      <a:pt x="444" y="340"/>
                    </a:lnTo>
                    <a:lnTo>
                      <a:pt x="448" y="333"/>
                    </a:lnTo>
                    <a:lnTo>
                      <a:pt x="437" y="333"/>
                    </a:lnTo>
                    <a:lnTo>
                      <a:pt x="428" y="328"/>
                    </a:lnTo>
                    <a:lnTo>
                      <a:pt x="431" y="322"/>
                    </a:lnTo>
                    <a:lnTo>
                      <a:pt x="352" y="316"/>
                    </a:lnTo>
                    <a:lnTo>
                      <a:pt x="273" y="298"/>
                    </a:lnTo>
                    <a:lnTo>
                      <a:pt x="202" y="268"/>
                    </a:lnTo>
                    <a:lnTo>
                      <a:pt x="141" y="230"/>
                    </a:lnTo>
                    <a:lnTo>
                      <a:pt x="90" y="183"/>
                    </a:lnTo>
                    <a:lnTo>
                      <a:pt x="52" y="130"/>
                    </a:lnTo>
                    <a:lnTo>
                      <a:pt x="28" y="71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1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3" name="Freeform 15">
                <a:extLst>
                  <a:ext uri="{FF2B5EF4-FFF2-40B4-BE49-F238E27FC236}">
                    <a16:creationId xmlns:a16="http://schemas.microsoft.com/office/drawing/2014/main" id="{33178092-DD92-4EBE-B808-AA56F4C2C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4285"/>
                <a:ext cx="610" cy="344"/>
              </a:xfrm>
              <a:custGeom>
                <a:avLst/>
                <a:gdLst>
                  <a:gd name="T0" fmla="*/ 431 w 610"/>
                  <a:gd name="T1" fmla="*/ 322 h 344"/>
                  <a:gd name="T2" fmla="*/ 428 w 610"/>
                  <a:gd name="T3" fmla="*/ 328 h 344"/>
                  <a:gd name="T4" fmla="*/ 437 w 610"/>
                  <a:gd name="T5" fmla="*/ 333 h 344"/>
                  <a:gd name="T6" fmla="*/ 437 w 610"/>
                  <a:gd name="T7" fmla="*/ 323 h 344"/>
                  <a:gd name="T8" fmla="*/ 431 w 610"/>
                  <a:gd name="T9" fmla="*/ 32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0" h="344">
                    <a:moveTo>
                      <a:pt x="431" y="322"/>
                    </a:moveTo>
                    <a:lnTo>
                      <a:pt x="428" y="328"/>
                    </a:lnTo>
                    <a:lnTo>
                      <a:pt x="437" y="333"/>
                    </a:lnTo>
                    <a:lnTo>
                      <a:pt x="437" y="323"/>
                    </a:lnTo>
                    <a:lnTo>
                      <a:pt x="431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4" name="Freeform 16">
                <a:extLst>
                  <a:ext uri="{FF2B5EF4-FFF2-40B4-BE49-F238E27FC236}">
                    <a16:creationId xmlns:a16="http://schemas.microsoft.com/office/drawing/2014/main" id="{1914F8BD-0432-4234-B5EA-8396FCC18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4285"/>
                <a:ext cx="610" cy="344"/>
              </a:xfrm>
              <a:custGeom>
                <a:avLst/>
                <a:gdLst>
                  <a:gd name="T0" fmla="*/ 609 w 610"/>
                  <a:gd name="T1" fmla="*/ 9 h 344"/>
                  <a:gd name="T2" fmla="*/ 20 w 610"/>
                  <a:gd name="T3" fmla="*/ 9 h 344"/>
                  <a:gd name="T4" fmla="*/ 21 w 610"/>
                  <a:gd name="T5" fmla="*/ 20 h 344"/>
                  <a:gd name="T6" fmla="*/ 582 w 610"/>
                  <a:gd name="T7" fmla="*/ 20 h 344"/>
                  <a:gd name="T8" fmla="*/ 431 w 610"/>
                  <a:gd name="T9" fmla="*/ 322 h 344"/>
                  <a:gd name="T10" fmla="*/ 437 w 610"/>
                  <a:gd name="T11" fmla="*/ 323 h 344"/>
                  <a:gd name="T12" fmla="*/ 437 w 610"/>
                  <a:gd name="T13" fmla="*/ 333 h 344"/>
                  <a:gd name="T14" fmla="*/ 448 w 610"/>
                  <a:gd name="T15" fmla="*/ 333 h 344"/>
                  <a:gd name="T16" fmla="*/ 609 w 610"/>
                  <a:gd name="T17" fmla="*/ 11 h 344"/>
                  <a:gd name="T18" fmla="*/ 609 w 610"/>
                  <a:gd name="T19" fmla="*/ 9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0" h="344">
                    <a:moveTo>
                      <a:pt x="609" y="9"/>
                    </a:moveTo>
                    <a:lnTo>
                      <a:pt x="20" y="9"/>
                    </a:lnTo>
                    <a:lnTo>
                      <a:pt x="21" y="20"/>
                    </a:lnTo>
                    <a:lnTo>
                      <a:pt x="582" y="20"/>
                    </a:lnTo>
                    <a:lnTo>
                      <a:pt x="431" y="322"/>
                    </a:lnTo>
                    <a:lnTo>
                      <a:pt x="437" y="323"/>
                    </a:lnTo>
                    <a:lnTo>
                      <a:pt x="437" y="333"/>
                    </a:lnTo>
                    <a:lnTo>
                      <a:pt x="448" y="333"/>
                    </a:lnTo>
                    <a:lnTo>
                      <a:pt x="609" y="11"/>
                    </a:lnTo>
                    <a:lnTo>
                      <a:pt x="609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5" name="Freeform 17">
                <a:extLst>
                  <a:ext uri="{FF2B5EF4-FFF2-40B4-BE49-F238E27FC236}">
                    <a16:creationId xmlns:a16="http://schemas.microsoft.com/office/drawing/2014/main" id="{3CE54E71-3EE0-467F-A9D8-A8E76195C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4285"/>
                <a:ext cx="610" cy="344"/>
              </a:xfrm>
              <a:custGeom>
                <a:avLst/>
                <a:gdLst>
                  <a:gd name="T0" fmla="*/ 602 w 610"/>
                  <a:gd name="T1" fmla="*/ 0 h 344"/>
                  <a:gd name="T2" fmla="*/ 10 w 610"/>
                  <a:gd name="T3" fmla="*/ 0 h 344"/>
                  <a:gd name="T4" fmla="*/ 10 w 610"/>
                  <a:gd name="T5" fmla="*/ 20 h 344"/>
                  <a:gd name="T6" fmla="*/ 21 w 610"/>
                  <a:gd name="T7" fmla="*/ 20 h 344"/>
                  <a:gd name="T8" fmla="*/ 20 w 610"/>
                  <a:gd name="T9" fmla="*/ 9 h 344"/>
                  <a:gd name="T10" fmla="*/ 609 w 610"/>
                  <a:gd name="T11" fmla="*/ 9 h 344"/>
                  <a:gd name="T12" fmla="*/ 609 w 610"/>
                  <a:gd name="T13" fmla="*/ 7 h 344"/>
                  <a:gd name="T14" fmla="*/ 605 w 610"/>
                  <a:gd name="T15" fmla="*/ 1 h 344"/>
                  <a:gd name="T16" fmla="*/ 602 w 610"/>
                  <a:gd name="T1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0" h="344">
                    <a:moveTo>
                      <a:pt x="602" y="0"/>
                    </a:moveTo>
                    <a:lnTo>
                      <a:pt x="10" y="0"/>
                    </a:lnTo>
                    <a:lnTo>
                      <a:pt x="10" y="20"/>
                    </a:lnTo>
                    <a:lnTo>
                      <a:pt x="21" y="20"/>
                    </a:lnTo>
                    <a:lnTo>
                      <a:pt x="20" y="9"/>
                    </a:lnTo>
                    <a:lnTo>
                      <a:pt x="609" y="9"/>
                    </a:lnTo>
                    <a:lnTo>
                      <a:pt x="609" y="7"/>
                    </a:lnTo>
                    <a:lnTo>
                      <a:pt x="605" y="1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F7B81F3-C2C3-43B7-8AD4-BEC02CEB5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" y="2164"/>
              <a:ext cx="52" cy="20"/>
            </a:xfrm>
            <a:custGeom>
              <a:avLst/>
              <a:gdLst>
                <a:gd name="T0" fmla="*/ 0 w 52"/>
                <a:gd name="T1" fmla="*/ 10 h 20"/>
                <a:gd name="T2" fmla="*/ 51 w 52"/>
                <a:gd name="T3" fmla="*/ 10 h 20"/>
                <a:gd name="T4" fmla="*/ 51 w 52"/>
                <a:gd name="T5" fmla="*/ 0 h 20"/>
                <a:gd name="T6" fmla="*/ 0 w 52"/>
                <a:gd name="T7" fmla="*/ 0 h 20"/>
                <a:gd name="T8" fmla="*/ 0 w 5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0" y="10"/>
                  </a:move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DCAB4D4-C624-42C8-8C29-0C0BB3442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" y="1645"/>
              <a:ext cx="52" cy="20"/>
            </a:xfrm>
            <a:custGeom>
              <a:avLst/>
              <a:gdLst>
                <a:gd name="T0" fmla="*/ 0 w 52"/>
                <a:gd name="T1" fmla="*/ 10 h 20"/>
                <a:gd name="T2" fmla="*/ 51 w 52"/>
                <a:gd name="T3" fmla="*/ 10 h 20"/>
                <a:gd name="T4" fmla="*/ 51 w 52"/>
                <a:gd name="T5" fmla="*/ 0 h 20"/>
                <a:gd name="T6" fmla="*/ 0 w 52"/>
                <a:gd name="T7" fmla="*/ 0 h 20"/>
                <a:gd name="T8" fmla="*/ 0 w 5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0" y="10"/>
                  </a:move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4655E3B2-3FAF-4A0A-A02D-C46D66B43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" y="1127"/>
              <a:ext cx="52" cy="20"/>
            </a:xfrm>
            <a:custGeom>
              <a:avLst/>
              <a:gdLst>
                <a:gd name="T0" fmla="*/ 0 w 52"/>
                <a:gd name="T1" fmla="*/ 10 h 20"/>
                <a:gd name="T2" fmla="*/ 51 w 52"/>
                <a:gd name="T3" fmla="*/ 10 h 20"/>
                <a:gd name="T4" fmla="*/ 51 w 52"/>
                <a:gd name="T5" fmla="*/ 0 h 20"/>
                <a:gd name="T6" fmla="*/ 0 w 52"/>
                <a:gd name="T7" fmla="*/ 0 h 20"/>
                <a:gd name="T8" fmla="*/ 0 w 5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0" y="10"/>
                  </a:move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399E83D6-EBF4-4755-A8E7-5E7A6CD6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132"/>
              <a:ext cx="519" cy="1037"/>
            </a:xfrm>
            <a:custGeom>
              <a:avLst/>
              <a:gdLst>
                <a:gd name="T0" fmla="*/ 518 w 519"/>
                <a:gd name="T1" fmla="*/ 0 h 1037"/>
                <a:gd name="T2" fmla="*/ 500 w 519"/>
                <a:gd name="T3" fmla="*/ 0 h 1037"/>
                <a:gd name="T4" fmla="*/ 426 w 519"/>
                <a:gd name="T5" fmla="*/ 8 h 1037"/>
                <a:gd name="T6" fmla="*/ 355 w 519"/>
                <a:gd name="T7" fmla="*/ 26 h 1037"/>
                <a:gd name="T8" fmla="*/ 289 w 519"/>
                <a:gd name="T9" fmla="*/ 52 h 1037"/>
                <a:gd name="T10" fmla="*/ 228 w 519"/>
                <a:gd name="T11" fmla="*/ 88 h 1037"/>
                <a:gd name="T12" fmla="*/ 173 w 519"/>
                <a:gd name="T13" fmla="*/ 131 h 1037"/>
                <a:gd name="T14" fmla="*/ 124 w 519"/>
                <a:gd name="T15" fmla="*/ 181 h 1037"/>
                <a:gd name="T16" fmla="*/ 82 w 519"/>
                <a:gd name="T17" fmla="*/ 237 h 1037"/>
                <a:gd name="T18" fmla="*/ 48 w 519"/>
                <a:gd name="T19" fmla="*/ 298 h 1037"/>
                <a:gd name="T20" fmla="*/ 23 w 519"/>
                <a:gd name="T21" fmla="*/ 365 h 1037"/>
                <a:gd name="T22" fmla="*/ 6 w 519"/>
                <a:gd name="T23" fmla="*/ 435 h 1037"/>
                <a:gd name="T24" fmla="*/ 0 w 519"/>
                <a:gd name="T25" fmla="*/ 510 h 1037"/>
                <a:gd name="T26" fmla="*/ 0 w 519"/>
                <a:gd name="T27" fmla="*/ 526 h 1037"/>
                <a:gd name="T28" fmla="*/ 6 w 519"/>
                <a:gd name="T29" fmla="*/ 600 h 1037"/>
                <a:gd name="T30" fmla="*/ 23 w 519"/>
                <a:gd name="T31" fmla="*/ 671 h 1037"/>
                <a:gd name="T32" fmla="*/ 48 w 519"/>
                <a:gd name="T33" fmla="*/ 737 h 1037"/>
                <a:gd name="T34" fmla="*/ 82 w 519"/>
                <a:gd name="T35" fmla="*/ 799 h 1037"/>
                <a:gd name="T36" fmla="*/ 124 w 519"/>
                <a:gd name="T37" fmla="*/ 855 h 1037"/>
                <a:gd name="T38" fmla="*/ 173 w 519"/>
                <a:gd name="T39" fmla="*/ 905 h 1037"/>
                <a:gd name="T40" fmla="*/ 228 w 519"/>
                <a:gd name="T41" fmla="*/ 948 h 1037"/>
                <a:gd name="T42" fmla="*/ 289 w 519"/>
                <a:gd name="T43" fmla="*/ 983 h 1037"/>
                <a:gd name="T44" fmla="*/ 355 w 519"/>
                <a:gd name="T45" fmla="*/ 1010 h 1037"/>
                <a:gd name="T46" fmla="*/ 426 w 519"/>
                <a:gd name="T47" fmla="*/ 1028 h 1037"/>
                <a:gd name="T48" fmla="*/ 500 w 519"/>
                <a:gd name="T49" fmla="*/ 1036 h 1037"/>
                <a:gd name="T50" fmla="*/ 518 w 519"/>
                <a:gd name="T51" fmla="*/ 1036 h 1037"/>
                <a:gd name="T52" fmla="*/ 518 w 519"/>
                <a:gd name="T53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9" h="1037">
                  <a:moveTo>
                    <a:pt x="518" y="0"/>
                  </a:moveTo>
                  <a:lnTo>
                    <a:pt x="500" y="0"/>
                  </a:lnTo>
                  <a:lnTo>
                    <a:pt x="426" y="8"/>
                  </a:lnTo>
                  <a:lnTo>
                    <a:pt x="355" y="26"/>
                  </a:lnTo>
                  <a:lnTo>
                    <a:pt x="289" y="52"/>
                  </a:lnTo>
                  <a:lnTo>
                    <a:pt x="228" y="88"/>
                  </a:lnTo>
                  <a:lnTo>
                    <a:pt x="173" y="131"/>
                  </a:lnTo>
                  <a:lnTo>
                    <a:pt x="124" y="181"/>
                  </a:lnTo>
                  <a:lnTo>
                    <a:pt x="82" y="237"/>
                  </a:lnTo>
                  <a:lnTo>
                    <a:pt x="48" y="298"/>
                  </a:lnTo>
                  <a:lnTo>
                    <a:pt x="23" y="365"/>
                  </a:lnTo>
                  <a:lnTo>
                    <a:pt x="6" y="435"/>
                  </a:lnTo>
                  <a:lnTo>
                    <a:pt x="0" y="510"/>
                  </a:lnTo>
                  <a:lnTo>
                    <a:pt x="0" y="526"/>
                  </a:lnTo>
                  <a:lnTo>
                    <a:pt x="6" y="600"/>
                  </a:lnTo>
                  <a:lnTo>
                    <a:pt x="23" y="671"/>
                  </a:lnTo>
                  <a:lnTo>
                    <a:pt x="48" y="737"/>
                  </a:lnTo>
                  <a:lnTo>
                    <a:pt x="82" y="799"/>
                  </a:lnTo>
                  <a:lnTo>
                    <a:pt x="124" y="855"/>
                  </a:lnTo>
                  <a:lnTo>
                    <a:pt x="173" y="905"/>
                  </a:lnTo>
                  <a:lnTo>
                    <a:pt x="228" y="948"/>
                  </a:lnTo>
                  <a:lnTo>
                    <a:pt x="289" y="983"/>
                  </a:lnTo>
                  <a:lnTo>
                    <a:pt x="355" y="1010"/>
                  </a:lnTo>
                  <a:lnTo>
                    <a:pt x="426" y="1028"/>
                  </a:lnTo>
                  <a:lnTo>
                    <a:pt x="500" y="1036"/>
                  </a:lnTo>
                  <a:lnTo>
                    <a:pt x="518" y="10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A9639FA-57E9-4694-B3E3-7C22A158A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5" y="1127"/>
              <a:ext cx="529" cy="1042"/>
              <a:chOff x="2875" y="1127"/>
              <a:chExt cx="529" cy="1042"/>
            </a:xfrm>
          </p:grpSpPr>
          <p:sp>
            <p:nvSpPr>
              <p:cNvPr id="309" name="Freeform 23">
                <a:extLst>
                  <a:ext uri="{FF2B5EF4-FFF2-40B4-BE49-F238E27FC236}">
                    <a16:creationId xmlns:a16="http://schemas.microsoft.com/office/drawing/2014/main" id="{CDCB5687-F5B4-4887-906B-F49699049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1127"/>
                <a:ext cx="529" cy="1042"/>
              </a:xfrm>
              <a:custGeom>
                <a:avLst/>
                <a:gdLst>
                  <a:gd name="T0" fmla="*/ 528 w 529"/>
                  <a:gd name="T1" fmla="*/ 10 h 1042"/>
                  <a:gd name="T2" fmla="*/ 518 w 529"/>
                  <a:gd name="T3" fmla="*/ 10 h 1042"/>
                  <a:gd name="T4" fmla="*/ 518 w 529"/>
                  <a:gd name="T5" fmla="*/ 1041 h 1042"/>
                  <a:gd name="T6" fmla="*/ 528 w 529"/>
                  <a:gd name="T7" fmla="*/ 1041 h 1042"/>
                  <a:gd name="T8" fmla="*/ 528 w 529"/>
                  <a:gd name="T9" fmla="*/ 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1042">
                    <a:moveTo>
                      <a:pt x="528" y="10"/>
                    </a:moveTo>
                    <a:lnTo>
                      <a:pt x="518" y="10"/>
                    </a:lnTo>
                    <a:lnTo>
                      <a:pt x="518" y="1041"/>
                    </a:lnTo>
                    <a:lnTo>
                      <a:pt x="528" y="1041"/>
                    </a:lnTo>
                    <a:lnTo>
                      <a:pt x="528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0" name="Freeform 24">
                <a:extLst>
                  <a:ext uri="{FF2B5EF4-FFF2-40B4-BE49-F238E27FC236}">
                    <a16:creationId xmlns:a16="http://schemas.microsoft.com/office/drawing/2014/main" id="{154E16ED-97D9-48C5-A268-E5C9AE100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1127"/>
                <a:ext cx="529" cy="1042"/>
              </a:xfrm>
              <a:custGeom>
                <a:avLst/>
                <a:gdLst>
                  <a:gd name="T0" fmla="*/ 484 w 529"/>
                  <a:gd name="T1" fmla="*/ 1 h 1042"/>
                  <a:gd name="T2" fmla="*/ 408 w 529"/>
                  <a:gd name="T3" fmla="*/ 13 h 1042"/>
                  <a:gd name="T4" fmla="*/ 369 w 529"/>
                  <a:gd name="T5" fmla="*/ 22 h 1042"/>
                  <a:gd name="T6" fmla="*/ 326 w 529"/>
                  <a:gd name="T7" fmla="*/ 38 h 1042"/>
                  <a:gd name="T8" fmla="*/ 262 w 529"/>
                  <a:gd name="T9" fmla="*/ 69 h 1042"/>
                  <a:gd name="T10" fmla="*/ 224 w 529"/>
                  <a:gd name="T11" fmla="*/ 94 h 1042"/>
                  <a:gd name="T12" fmla="*/ 214 w 529"/>
                  <a:gd name="T13" fmla="*/ 99 h 1042"/>
                  <a:gd name="T14" fmla="*/ 105 w 529"/>
                  <a:gd name="T15" fmla="*/ 208 h 1042"/>
                  <a:gd name="T16" fmla="*/ 32 w 529"/>
                  <a:gd name="T17" fmla="*/ 344 h 1042"/>
                  <a:gd name="T18" fmla="*/ 22 w 529"/>
                  <a:gd name="T19" fmla="*/ 369 h 1042"/>
                  <a:gd name="T20" fmla="*/ 18 w 529"/>
                  <a:gd name="T21" fmla="*/ 387 h 1042"/>
                  <a:gd name="T22" fmla="*/ 15 w 529"/>
                  <a:gd name="T23" fmla="*/ 397 h 1042"/>
                  <a:gd name="T24" fmla="*/ 10 w 529"/>
                  <a:gd name="T25" fmla="*/ 424 h 1042"/>
                  <a:gd name="T26" fmla="*/ 1 w 529"/>
                  <a:gd name="T27" fmla="*/ 477 h 1042"/>
                  <a:gd name="T28" fmla="*/ 0 w 529"/>
                  <a:gd name="T29" fmla="*/ 551 h 1042"/>
                  <a:gd name="T30" fmla="*/ 5 w 529"/>
                  <a:gd name="T31" fmla="*/ 595 h 1042"/>
                  <a:gd name="T32" fmla="*/ 13 w 529"/>
                  <a:gd name="T33" fmla="*/ 586 h 1042"/>
                  <a:gd name="T34" fmla="*/ 10 w 529"/>
                  <a:gd name="T35" fmla="*/ 550 h 1042"/>
                  <a:gd name="T36" fmla="*/ 10 w 529"/>
                  <a:gd name="T37" fmla="*/ 495 h 1042"/>
                  <a:gd name="T38" fmla="*/ 13 w 529"/>
                  <a:gd name="T39" fmla="*/ 460 h 1042"/>
                  <a:gd name="T40" fmla="*/ 19 w 529"/>
                  <a:gd name="T41" fmla="*/ 428 h 1042"/>
                  <a:gd name="T42" fmla="*/ 30 w 529"/>
                  <a:gd name="T43" fmla="*/ 379 h 1042"/>
                  <a:gd name="T44" fmla="*/ 44 w 529"/>
                  <a:gd name="T45" fmla="*/ 339 h 1042"/>
                  <a:gd name="T46" fmla="*/ 54 w 529"/>
                  <a:gd name="T47" fmla="*/ 313 h 1042"/>
                  <a:gd name="T48" fmla="*/ 97 w 529"/>
                  <a:gd name="T49" fmla="*/ 236 h 1042"/>
                  <a:gd name="T50" fmla="*/ 153 w 529"/>
                  <a:gd name="T51" fmla="*/ 166 h 1042"/>
                  <a:gd name="T52" fmla="*/ 206 w 529"/>
                  <a:gd name="T53" fmla="*/ 119 h 1042"/>
                  <a:gd name="T54" fmla="*/ 292 w 529"/>
                  <a:gd name="T55" fmla="*/ 64 h 1042"/>
                  <a:gd name="T56" fmla="*/ 357 w 529"/>
                  <a:gd name="T57" fmla="*/ 37 h 1042"/>
                  <a:gd name="T58" fmla="*/ 434 w 529"/>
                  <a:gd name="T59" fmla="*/ 17 h 1042"/>
                  <a:gd name="T60" fmla="*/ 515 w 529"/>
                  <a:gd name="T61" fmla="*/ 10 h 1042"/>
                  <a:gd name="T62" fmla="*/ 528 w 529"/>
                  <a:gd name="T63" fmla="*/ 5 h 1042"/>
                  <a:gd name="T64" fmla="*/ 523 w 529"/>
                  <a:gd name="T65" fmla="*/ 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9" h="1042">
                    <a:moveTo>
                      <a:pt x="523" y="0"/>
                    </a:moveTo>
                    <a:lnTo>
                      <a:pt x="484" y="1"/>
                    </a:lnTo>
                    <a:lnTo>
                      <a:pt x="446" y="5"/>
                    </a:lnTo>
                    <a:lnTo>
                      <a:pt x="408" y="13"/>
                    </a:lnTo>
                    <a:lnTo>
                      <a:pt x="370" y="21"/>
                    </a:lnTo>
                    <a:lnTo>
                      <a:pt x="369" y="22"/>
                    </a:lnTo>
                    <a:lnTo>
                      <a:pt x="361" y="25"/>
                    </a:lnTo>
                    <a:lnTo>
                      <a:pt x="326" y="38"/>
                    </a:lnTo>
                    <a:lnTo>
                      <a:pt x="294" y="52"/>
                    </a:lnTo>
                    <a:lnTo>
                      <a:pt x="262" y="69"/>
                    </a:lnTo>
                    <a:lnTo>
                      <a:pt x="230" y="89"/>
                    </a:lnTo>
                    <a:lnTo>
                      <a:pt x="224" y="94"/>
                    </a:lnTo>
                    <a:lnTo>
                      <a:pt x="215" y="99"/>
                    </a:lnTo>
                    <a:lnTo>
                      <a:pt x="214" y="99"/>
                    </a:lnTo>
                    <a:lnTo>
                      <a:pt x="156" y="150"/>
                    </a:lnTo>
                    <a:lnTo>
                      <a:pt x="105" y="208"/>
                    </a:lnTo>
                    <a:lnTo>
                      <a:pt x="63" y="273"/>
                    </a:lnTo>
                    <a:lnTo>
                      <a:pt x="32" y="344"/>
                    </a:lnTo>
                    <a:lnTo>
                      <a:pt x="28" y="353"/>
                    </a:lnTo>
                    <a:lnTo>
                      <a:pt x="22" y="369"/>
                    </a:lnTo>
                    <a:lnTo>
                      <a:pt x="21" y="370"/>
                    </a:lnTo>
                    <a:lnTo>
                      <a:pt x="18" y="387"/>
                    </a:lnTo>
                    <a:lnTo>
                      <a:pt x="15" y="396"/>
                    </a:lnTo>
                    <a:lnTo>
                      <a:pt x="15" y="397"/>
                    </a:lnTo>
                    <a:lnTo>
                      <a:pt x="11" y="414"/>
                    </a:lnTo>
                    <a:lnTo>
                      <a:pt x="10" y="424"/>
                    </a:lnTo>
                    <a:lnTo>
                      <a:pt x="6" y="440"/>
                    </a:lnTo>
                    <a:lnTo>
                      <a:pt x="1" y="477"/>
                    </a:lnTo>
                    <a:lnTo>
                      <a:pt x="0" y="514"/>
                    </a:lnTo>
                    <a:lnTo>
                      <a:pt x="0" y="551"/>
                    </a:lnTo>
                    <a:lnTo>
                      <a:pt x="3" y="587"/>
                    </a:lnTo>
                    <a:lnTo>
                      <a:pt x="5" y="595"/>
                    </a:lnTo>
                    <a:lnTo>
                      <a:pt x="15" y="594"/>
                    </a:lnTo>
                    <a:lnTo>
                      <a:pt x="13" y="586"/>
                    </a:lnTo>
                    <a:lnTo>
                      <a:pt x="13" y="578"/>
                    </a:lnTo>
                    <a:lnTo>
                      <a:pt x="10" y="550"/>
                    </a:lnTo>
                    <a:lnTo>
                      <a:pt x="9" y="523"/>
                    </a:lnTo>
                    <a:lnTo>
                      <a:pt x="10" y="495"/>
                    </a:lnTo>
                    <a:lnTo>
                      <a:pt x="13" y="468"/>
                    </a:lnTo>
                    <a:lnTo>
                      <a:pt x="13" y="460"/>
                    </a:lnTo>
                    <a:lnTo>
                      <a:pt x="15" y="452"/>
                    </a:lnTo>
                    <a:lnTo>
                      <a:pt x="19" y="428"/>
                    </a:lnTo>
                    <a:lnTo>
                      <a:pt x="24" y="403"/>
                    </a:lnTo>
                    <a:lnTo>
                      <a:pt x="30" y="379"/>
                    </a:lnTo>
                    <a:lnTo>
                      <a:pt x="38" y="356"/>
                    </a:lnTo>
                    <a:lnTo>
                      <a:pt x="44" y="339"/>
                    </a:lnTo>
                    <a:lnTo>
                      <a:pt x="48" y="330"/>
                    </a:lnTo>
                    <a:lnTo>
                      <a:pt x="54" y="313"/>
                    </a:lnTo>
                    <a:lnTo>
                      <a:pt x="74" y="273"/>
                    </a:lnTo>
                    <a:lnTo>
                      <a:pt x="97" y="236"/>
                    </a:lnTo>
                    <a:lnTo>
                      <a:pt x="124" y="200"/>
                    </a:lnTo>
                    <a:lnTo>
                      <a:pt x="153" y="166"/>
                    </a:lnTo>
                    <a:lnTo>
                      <a:pt x="167" y="153"/>
                    </a:lnTo>
                    <a:lnTo>
                      <a:pt x="206" y="119"/>
                    </a:lnTo>
                    <a:lnTo>
                      <a:pt x="247" y="90"/>
                    </a:lnTo>
                    <a:lnTo>
                      <a:pt x="292" y="64"/>
                    </a:lnTo>
                    <a:lnTo>
                      <a:pt x="340" y="44"/>
                    </a:lnTo>
                    <a:lnTo>
                      <a:pt x="357" y="37"/>
                    </a:lnTo>
                    <a:lnTo>
                      <a:pt x="394" y="26"/>
                    </a:lnTo>
                    <a:lnTo>
                      <a:pt x="434" y="17"/>
                    </a:lnTo>
                    <a:lnTo>
                      <a:pt x="476" y="12"/>
                    </a:lnTo>
                    <a:lnTo>
                      <a:pt x="515" y="10"/>
                    </a:lnTo>
                    <a:lnTo>
                      <a:pt x="528" y="10"/>
                    </a:lnTo>
                    <a:lnTo>
                      <a:pt x="528" y="5"/>
                    </a:lnTo>
                    <a:lnTo>
                      <a:pt x="527" y="1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1" name="Freeform 25">
                <a:extLst>
                  <a:ext uri="{FF2B5EF4-FFF2-40B4-BE49-F238E27FC236}">
                    <a16:creationId xmlns:a16="http://schemas.microsoft.com/office/drawing/2014/main" id="{5E29E528-9476-428B-A3E0-776A51810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1127"/>
                <a:ext cx="529" cy="1042"/>
              </a:xfrm>
              <a:custGeom>
                <a:avLst/>
                <a:gdLst>
                  <a:gd name="T0" fmla="*/ 28 w 529"/>
                  <a:gd name="T1" fmla="*/ 353 h 1042"/>
                  <a:gd name="T2" fmla="*/ 28 w 529"/>
                  <a:gd name="T3" fmla="*/ 353 h 1042"/>
                  <a:gd name="T4" fmla="*/ 28 w 529"/>
                  <a:gd name="T5" fmla="*/ 353 h 1042"/>
                  <a:gd name="T6" fmla="*/ 28 w 529"/>
                  <a:gd name="T7" fmla="*/ 353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" h="1042">
                    <a:moveTo>
                      <a:pt x="28" y="353"/>
                    </a:moveTo>
                    <a:lnTo>
                      <a:pt x="28" y="353"/>
                    </a:lnTo>
                    <a:lnTo>
                      <a:pt x="28" y="353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17AE6FAB-0CF4-4C13-8A3B-5DCA7544C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150"/>
              <a:ext cx="20" cy="37"/>
            </a:xfrm>
            <a:custGeom>
              <a:avLst/>
              <a:gdLst>
                <a:gd name="T0" fmla="*/ 0 w 20"/>
                <a:gd name="T1" fmla="*/ 0 h 37"/>
                <a:gd name="T2" fmla="*/ 20 w 20"/>
                <a:gd name="T3" fmla="*/ 36 h 37"/>
                <a:gd name="T4" fmla="*/ 16 w 20"/>
                <a:gd name="T5" fmla="*/ 30 h 37"/>
                <a:gd name="T6" fmla="*/ 0 w 20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7">
                  <a:moveTo>
                    <a:pt x="0" y="0"/>
                  </a:moveTo>
                  <a:lnTo>
                    <a:pt x="20" y="36"/>
                  </a:lnTo>
                  <a:lnTo>
                    <a:pt x="16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3C0CCE0B-1665-4CFC-9596-98BE8B35B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144"/>
              <a:ext cx="20" cy="37"/>
            </a:xfrm>
            <a:custGeom>
              <a:avLst/>
              <a:gdLst>
                <a:gd name="T0" fmla="*/ 0 w 20"/>
                <a:gd name="T1" fmla="*/ 0 h 37"/>
                <a:gd name="T2" fmla="*/ 3 w 20"/>
                <a:gd name="T3" fmla="*/ 6 h 37"/>
                <a:gd name="T4" fmla="*/ 19 w 20"/>
                <a:gd name="T5" fmla="*/ 36 h 37"/>
                <a:gd name="T6" fmla="*/ 0 w 20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7">
                  <a:moveTo>
                    <a:pt x="0" y="0"/>
                  </a:moveTo>
                  <a:lnTo>
                    <a:pt x="3" y="6"/>
                  </a:lnTo>
                  <a:lnTo>
                    <a:pt x="1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7CD57ACE-429B-413F-B789-225A5733A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149"/>
              <a:ext cx="22" cy="37"/>
            </a:xfrm>
            <a:custGeom>
              <a:avLst/>
              <a:gdLst>
                <a:gd name="T0" fmla="*/ 0 w 22"/>
                <a:gd name="T1" fmla="*/ 0 h 37"/>
                <a:gd name="T2" fmla="*/ 21 w 22"/>
                <a:gd name="T3" fmla="*/ 36 h 37"/>
                <a:gd name="T4" fmla="*/ 18 w 22"/>
                <a:gd name="T5" fmla="*/ 30 h 37"/>
                <a:gd name="T6" fmla="*/ 0 w 22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7">
                  <a:moveTo>
                    <a:pt x="0" y="0"/>
                  </a:moveTo>
                  <a:lnTo>
                    <a:pt x="21" y="36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DFB974C2-9961-4C90-BF90-2F43EF786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142"/>
              <a:ext cx="22" cy="37"/>
            </a:xfrm>
            <a:custGeom>
              <a:avLst/>
              <a:gdLst>
                <a:gd name="T0" fmla="*/ 0 w 22"/>
                <a:gd name="T1" fmla="*/ 0 h 37"/>
                <a:gd name="T2" fmla="*/ 3 w 22"/>
                <a:gd name="T3" fmla="*/ 6 h 37"/>
                <a:gd name="T4" fmla="*/ 21 w 22"/>
                <a:gd name="T5" fmla="*/ 36 h 37"/>
                <a:gd name="T6" fmla="*/ 0 w 22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7">
                  <a:moveTo>
                    <a:pt x="0" y="0"/>
                  </a:moveTo>
                  <a:lnTo>
                    <a:pt x="3" y="6"/>
                  </a:lnTo>
                  <a:lnTo>
                    <a:pt x="21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2D6674AC-D41A-46B7-9350-6D3B53FBA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144"/>
              <a:ext cx="20" cy="37"/>
            </a:xfrm>
            <a:custGeom>
              <a:avLst/>
              <a:gdLst>
                <a:gd name="T0" fmla="*/ 0 w 20"/>
                <a:gd name="T1" fmla="*/ 0 h 37"/>
                <a:gd name="T2" fmla="*/ 20 w 20"/>
                <a:gd name="T3" fmla="*/ 36 h 37"/>
                <a:gd name="T4" fmla="*/ 18 w 20"/>
                <a:gd name="T5" fmla="*/ 30 h 37"/>
                <a:gd name="T6" fmla="*/ 0 w 20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7">
                  <a:moveTo>
                    <a:pt x="0" y="0"/>
                  </a:moveTo>
                  <a:lnTo>
                    <a:pt x="20" y="36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6C6E0E3E-2FFE-4A46-B263-17BE78CA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135"/>
              <a:ext cx="22" cy="39"/>
            </a:xfrm>
            <a:custGeom>
              <a:avLst/>
              <a:gdLst>
                <a:gd name="T0" fmla="*/ 0 w 22"/>
                <a:gd name="T1" fmla="*/ 0 h 39"/>
                <a:gd name="T2" fmla="*/ 3 w 22"/>
                <a:gd name="T3" fmla="*/ 8 h 39"/>
                <a:gd name="T4" fmla="*/ 21 w 22"/>
                <a:gd name="T5" fmla="*/ 38 h 39"/>
                <a:gd name="T6" fmla="*/ 0 w 2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3" y="8"/>
                  </a:lnTo>
                  <a:lnTo>
                    <a:pt x="21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4D1EC1E6-25C0-4508-A4D2-58D2B648F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142"/>
              <a:ext cx="22" cy="37"/>
            </a:xfrm>
            <a:custGeom>
              <a:avLst/>
              <a:gdLst>
                <a:gd name="T0" fmla="*/ 0 w 22"/>
                <a:gd name="T1" fmla="*/ 0 h 37"/>
                <a:gd name="T2" fmla="*/ 21 w 22"/>
                <a:gd name="T3" fmla="*/ 36 h 37"/>
                <a:gd name="T4" fmla="*/ 18 w 22"/>
                <a:gd name="T5" fmla="*/ 30 h 37"/>
                <a:gd name="T6" fmla="*/ 0 w 22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7">
                  <a:moveTo>
                    <a:pt x="0" y="0"/>
                  </a:moveTo>
                  <a:lnTo>
                    <a:pt x="21" y="36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7ADC8570-407D-4DE4-A376-D5483B5E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134"/>
              <a:ext cx="22" cy="39"/>
            </a:xfrm>
            <a:custGeom>
              <a:avLst/>
              <a:gdLst>
                <a:gd name="T0" fmla="*/ 0 w 22"/>
                <a:gd name="T1" fmla="*/ 0 h 39"/>
                <a:gd name="T2" fmla="*/ 3 w 22"/>
                <a:gd name="T3" fmla="*/ 8 h 39"/>
                <a:gd name="T4" fmla="*/ 21 w 22"/>
                <a:gd name="T5" fmla="*/ 38 h 39"/>
                <a:gd name="T6" fmla="*/ 0 w 2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3" y="8"/>
                  </a:lnTo>
                  <a:lnTo>
                    <a:pt x="21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31BD0CF-CBE8-44BD-AA29-2D4FC9063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135"/>
              <a:ext cx="22" cy="39"/>
            </a:xfrm>
            <a:custGeom>
              <a:avLst/>
              <a:gdLst>
                <a:gd name="T0" fmla="*/ 0 w 22"/>
                <a:gd name="T1" fmla="*/ 0 h 39"/>
                <a:gd name="T2" fmla="*/ 21 w 22"/>
                <a:gd name="T3" fmla="*/ 38 h 39"/>
                <a:gd name="T4" fmla="*/ 18 w 22"/>
                <a:gd name="T5" fmla="*/ 31 h 39"/>
                <a:gd name="T6" fmla="*/ 0 w 2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21" y="38"/>
                  </a:lnTo>
                  <a:lnTo>
                    <a:pt x="18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85B71550-9283-4E26-ACF9-115A44A3C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134"/>
              <a:ext cx="22" cy="39"/>
            </a:xfrm>
            <a:custGeom>
              <a:avLst/>
              <a:gdLst>
                <a:gd name="T0" fmla="*/ 0 w 22"/>
                <a:gd name="T1" fmla="*/ 0 h 39"/>
                <a:gd name="T2" fmla="*/ 21 w 22"/>
                <a:gd name="T3" fmla="*/ 38 h 39"/>
                <a:gd name="T4" fmla="*/ 18 w 22"/>
                <a:gd name="T5" fmla="*/ 31 h 39"/>
                <a:gd name="T6" fmla="*/ 0 w 2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21" y="38"/>
                  </a:lnTo>
                  <a:lnTo>
                    <a:pt x="18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42291D8F-4103-4F3B-B283-B1E8B129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127"/>
              <a:ext cx="22" cy="39"/>
            </a:xfrm>
            <a:custGeom>
              <a:avLst/>
              <a:gdLst>
                <a:gd name="T0" fmla="*/ 0 w 22"/>
                <a:gd name="T1" fmla="*/ 0 h 39"/>
                <a:gd name="T2" fmla="*/ 3 w 22"/>
                <a:gd name="T3" fmla="*/ 6 h 39"/>
                <a:gd name="T4" fmla="*/ 21 w 22"/>
                <a:gd name="T5" fmla="*/ 38 h 39"/>
                <a:gd name="T6" fmla="*/ 0 w 2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3" y="6"/>
                  </a:lnTo>
                  <a:lnTo>
                    <a:pt x="21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59A7BECE-FD4F-4FF0-914C-66AE299D0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127"/>
              <a:ext cx="22" cy="39"/>
            </a:xfrm>
            <a:custGeom>
              <a:avLst/>
              <a:gdLst>
                <a:gd name="T0" fmla="*/ 0 w 22"/>
                <a:gd name="T1" fmla="*/ 0 h 39"/>
                <a:gd name="T2" fmla="*/ 21 w 22"/>
                <a:gd name="T3" fmla="*/ 38 h 39"/>
                <a:gd name="T4" fmla="*/ 20 w 22"/>
                <a:gd name="T5" fmla="*/ 31 h 39"/>
                <a:gd name="T6" fmla="*/ 0 w 2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21" y="38"/>
                  </a:lnTo>
                  <a:lnTo>
                    <a:pt x="2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7938898E-1F9D-4B9A-8D36-3D871C28F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" y="1144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21 w 22"/>
                <a:gd name="T3" fmla="*/ 40 h 40"/>
                <a:gd name="T4" fmla="*/ 18 w 22"/>
                <a:gd name="T5" fmla="*/ 33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21" y="40"/>
                  </a:lnTo>
                  <a:lnTo>
                    <a:pt x="18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2252C342-9A93-4B7F-BB2F-2A3DCB73F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137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3 w 22"/>
                <a:gd name="T3" fmla="*/ 6 h 40"/>
                <a:gd name="T4" fmla="*/ 21 w 22"/>
                <a:gd name="T5" fmla="*/ 39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3" y="6"/>
                  </a:lnTo>
                  <a:lnTo>
                    <a:pt x="2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D000A049-48A3-4C40-B39D-A077CFEA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1142"/>
              <a:ext cx="20" cy="40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40 h 40"/>
                <a:gd name="T4" fmla="*/ 18 w 20"/>
                <a:gd name="T5" fmla="*/ 33 h 40"/>
                <a:gd name="T6" fmla="*/ 0 w 2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20" y="40"/>
                  </a:lnTo>
                  <a:lnTo>
                    <a:pt x="18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475E986A-6E7B-4CFF-BB5C-ECB8B58BF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135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3 w 22"/>
                <a:gd name="T3" fmla="*/ 6 h 40"/>
                <a:gd name="T4" fmla="*/ 21 w 22"/>
                <a:gd name="T5" fmla="*/ 39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3" y="6"/>
                  </a:lnTo>
                  <a:lnTo>
                    <a:pt x="2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42">
              <a:extLst>
                <a:ext uri="{FF2B5EF4-FFF2-40B4-BE49-F238E27FC236}">
                  <a16:creationId xmlns:a16="http://schemas.microsoft.com/office/drawing/2014/main" id="{AEA8E67C-4AC1-4D63-BC85-D9A9C583C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137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21 w 22"/>
                <a:gd name="T3" fmla="*/ 40 h 40"/>
                <a:gd name="T4" fmla="*/ 20 w 22"/>
                <a:gd name="T5" fmla="*/ 33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21" y="40"/>
                  </a:lnTo>
                  <a:lnTo>
                    <a:pt x="2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F2A4E5C4-502C-4A86-8FDE-9B25EFB4B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130"/>
              <a:ext cx="24" cy="40"/>
            </a:xfrm>
            <a:custGeom>
              <a:avLst/>
              <a:gdLst>
                <a:gd name="T0" fmla="*/ 0 w 24"/>
                <a:gd name="T1" fmla="*/ 0 h 40"/>
                <a:gd name="T2" fmla="*/ 3 w 24"/>
                <a:gd name="T3" fmla="*/ 6 h 40"/>
                <a:gd name="T4" fmla="*/ 23 w 24"/>
                <a:gd name="T5" fmla="*/ 39 h 40"/>
                <a:gd name="T6" fmla="*/ 0 w 24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0">
                  <a:moveTo>
                    <a:pt x="0" y="0"/>
                  </a:moveTo>
                  <a:lnTo>
                    <a:pt x="3" y="6"/>
                  </a:lnTo>
                  <a:lnTo>
                    <a:pt x="23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428C3C10-06AD-46B8-A07E-A6329D2E1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135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21 w 22"/>
                <a:gd name="T3" fmla="*/ 40 h 40"/>
                <a:gd name="T4" fmla="*/ 18 w 22"/>
                <a:gd name="T5" fmla="*/ 33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21" y="40"/>
                  </a:lnTo>
                  <a:lnTo>
                    <a:pt x="18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B92DFFE5-1E91-4F78-842F-DD4CBC375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1129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3 w 22"/>
                <a:gd name="T3" fmla="*/ 6 h 40"/>
                <a:gd name="T4" fmla="*/ 21 w 22"/>
                <a:gd name="T5" fmla="*/ 39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3" y="6"/>
                  </a:lnTo>
                  <a:lnTo>
                    <a:pt x="2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3D087052-FC40-4811-A7C6-CBB027A6A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130"/>
              <a:ext cx="24" cy="40"/>
            </a:xfrm>
            <a:custGeom>
              <a:avLst/>
              <a:gdLst>
                <a:gd name="T0" fmla="*/ 0 w 24"/>
                <a:gd name="T1" fmla="*/ 0 h 40"/>
                <a:gd name="T2" fmla="*/ 23 w 24"/>
                <a:gd name="T3" fmla="*/ 40 h 40"/>
                <a:gd name="T4" fmla="*/ 20 w 24"/>
                <a:gd name="T5" fmla="*/ 33 h 40"/>
                <a:gd name="T6" fmla="*/ 0 w 24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0">
                  <a:moveTo>
                    <a:pt x="0" y="0"/>
                  </a:moveTo>
                  <a:lnTo>
                    <a:pt x="23" y="40"/>
                  </a:lnTo>
                  <a:lnTo>
                    <a:pt x="2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7C2DCF55-7BE5-48FB-9981-B9E6BBBC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1124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1 w 22"/>
                <a:gd name="T3" fmla="*/ 6 h 40"/>
                <a:gd name="T4" fmla="*/ 21 w 22"/>
                <a:gd name="T5" fmla="*/ 39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1" y="6"/>
                  </a:lnTo>
                  <a:lnTo>
                    <a:pt x="2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F1FE1E2-87F2-4D1E-ABDE-2B704F064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1129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21 w 22"/>
                <a:gd name="T3" fmla="*/ 40 h 40"/>
                <a:gd name="T4" fmla="*/ 20 w 22"/>
                <a:gd name="T5" fmla="*/ 33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21" y="40"/>
                  </a:lnTo>
                  <a:lnTo>
                    <a:pt x="2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22CCF6F8-AEAB-47A2-8494-5A636A295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1120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3 w 24"/>
                <a:gd name="T3" fmla="*/ 8 h 42"/>
                <a:gd name="T4" fmla="*/ 23 w 24"/>
                <a:gd name="T5" fmla="*/ 41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3" y="8"/>
                  </a:lnTo>
                  <a:lnTo>
                    <a:pt x="2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6B63D065-6ACD-40C9-8405-4132095F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1124"/>
              <a:ext cx="22" cy="40"/>
            </a:xfrm>
            <a:custGeom>
              <a:avLst/>
              <a:gdLst>
                <a:gd name="T0" fmla="*/ 0 w 22"/>
                <a:gd name="T1" fmla="*/ 0 h 40"/>
                <a:gd name="T2" fmla="*/ 21 w 22"/>
                <a:gd name="T3" fmla="*/ 40 h 40"/>
                <a:gd name="T4" fmla="*/ 18 w 22"/>
                <a:gd name="T5" fmla="*/ 33 h 40"/>
                <a:gd name="T6" fmla="*/ 0 w 2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21" y="40"/>
                  </a:lnTo>
                  <a:lnTo>
                    <a:pt x="18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80B75045-ABA0-423C-9906-C0C9E9CC0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1115"/>
              <a:ext cx="22" cy="42"/>
            </a:xfrm>
            <a:custGeom>
              <a:avLst/>
              <a:gdLst>
                <a:gd name="T0" fmla="*/ 0 w 22"/>
                <a:gd name="T1" fmla="*/ 0 h 42"/>
                <a:gd name="T2" fmla="*/ 3 w 22"/>
                <a:gd name="T3" fmla="*/ 8 h 42"/>
                <a:gd name="T4" fmla="*/ 21 w 22"/>
                <a:gd name="T5" fmla="*/ 41 h 42"/>
                <a:gd name="T6" fmla="*/ 0 w 2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0" y="0"/>
                  </a:moveTo>
                  <a:lnTo>
                    <a:pt x="3" y="8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Freeform 52">
              <a:extLst>
                <a:ext uri="{FF2B5EF4-FFF2-40B4-BE49-F238E27FC236}">
                  <a16:creationId xmlns:a16="http://schemas.microsoft.com/office/drawing/2014/main" id="{E3E167DE-B476-4BF2-A54F-1B794A6A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1120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23 w 24"/>
                <a:gd name="T3" fmla="*/ 41 h 42"/>
                <a:gd name="T4" fmla="*/ 20 w 24"/>
                <a:gd name="T5" fmla="*/ 35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23" y="41"/>
                  </a:lnTo>
                  <a:lnTo>
                    <a:pt x="2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FA478AC2-3D6C-4A48-BF13-6B65C7ED2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114"/>
              <a:ext cx="22" cy="42"/>
            </a:xfrm>
            <a:custGeom>
              <a:avLst/>
              <a:gdLst>
                <a:gd name="T0" fmla="*/ 0 w 22"/>
                <a:gd name="T1" fmla="*/ 0 h 42"/>
                <a:gd name="T2" fmla="*/ 1 w 22"/>
                <a:gd name="T3" fmla="*/ 6 h 42"/>
                <a:gd name="T4" fmla="*/ 21 w 22"/>
                <a:gd name="T5" fmla="*/ 41 h 42"/>
                <a:gd name="T6" fmla="*/ 0 w 2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0" y="0"/>
                  </a:moveTo>
                  <a:lnTo>
                    <a:pt x="1" y="6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5F7FA4D9-B49F-401F-AD3E-76D179BA8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1115"/>
              <a:ext cx="22" cy="42"/>
            </a:xfrm>
            <a:custGeom>
              <a:avLst/>
              <a:gdLst>
                <a:gd name="T0" fmla="*/ 0 w 22"/>
                <a:gd name="T1" fmla="*/ 0 h 42"/>
                <a:gd name="T2" fmla="*/ 21 w 22"/>
                <a:gd name="T3" fmla="*/ 41 h 42"/>
                <a:gd name="T4" fmla="*/ 20 w 22"/>
                <a:gd name="T5" fmla="*/ 35 h 42"/>
                <a:gd name="T6" fmla="*/ 0 w 2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0" y="0"/>
                  </a:moveTo>
                  <a:lnTo>
                    <a:pt x="21" y="41"/>
                  </a:lnTo>
                  <a:lnTo>
                    <a:pt x="2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55">
              <a:extLst>
                <a:ext uri="{FF2B5EF4-FFF2-40B4-BE49-F238E27FC236}">
                  <a16:creationId xmlns:a16="http://schemas.microsoft.com/office/drawing/2014/main" id="{99D37296-4BF4-4963-AAD2-E04CD36BC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114"/>
              <a:ext cx="22" cy="42"/>
            </a:xfrm>
            <a:custGeom>
              <a:avLst/>
              <a:gdLst>
                <a:gd name="T0" fmla="*/ 0 w 22"/>
                <a:gd name="T1" fmla="*/ 0 h 42"/>
                <a:gd name="T2" fmla="*/ 21 w 22"/>
                <a:gd name="T3" fmla="*/ 41 h 42"/>
                <a:gd name="T4" fmla="*/ 20 w 22"/>
                <a:gd name="T5" fmla="*/ 35 h 42"/>
                <a:gd name="T6" fmla="*/ 0 w 2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0" y="0"/>
                  </a:moveTo>
                  <a:lnTo>
                    <a:pt x="21" y="41"/>
                  </a:lnTo>
                  <a:lnTo>
                    <a:pt x="2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Freeform 56">
              <a:extLst>
                <a:ext uri="{FF2B5EF4-FFF2-40B4-BE49-F238E27FC236}">
                  <a16:creationId xmlns:a16="http://schemas.microsoft.com/office/drawing/2014/main" id="{6A447E61-39BA-4906-82C7-43748AB49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107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3 w 24"/>
                <a:gd name="T3" fmla="*/ 6 h 42"/>
                <a:gd name="T4" fmla="*/ 23 w 24"/>
                <a:gd name="T5" fmla="*/ 41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3" y="6"/>
                  </a:lnTo>
                  <a:lnTo>
                    <a:pt x="2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Freeform 57">
              <a:extLst>
                <a:ext uri="{FF2B5EF4-FFF2-40B4-BE49-F238E27FC236}">
                  <a16:creationId xmlns:a16="http://schemas.microsoft.com/office/drawing/2014/main" id="{289200A6-977A-4658-9CDD-FF81864AC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107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23 w 24"/>
                <a:gd name="T3" fmla="*/ 41 h 42"/>
                <a:gd name="T4" fmla="*/ 20 w 24"/>
                <a:gd name="T5" fmla="*/ 35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23" y="41"/>
                  </a:lnTo>
                  <a:lnTo>
                    <a:pt x="2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58">
              <a:extLst>
                <a:ext uri="{FF2B5EF4-FFF2-40B4-BE49-F238E27FC236}">
                  <a16:creationId xmlns:a16="http://schemas.microsoft.com/office/drawing/2014/main" id="{520F22D3-84AC-4138-80DD-4CD325342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100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3 w 24"/>
                <a:gd name="T3" fmla="*/ 6 h 42"/>
                <a:gd name="T4" fmla="*/ 23 w 24"/>
                <a:gd name="T5" fmla="*/ 41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3" y="6"/>
                  </a:lnTo>
                  <a:lnTo>
                    <a:pt x="2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Freeform 59">
              <a:extLst>
                <a:ext uri="{FF2B5EF4-FFF2-40B4-BE49-F238E27FC236}">
                  <a16:creationId xmlns:a16="http://schemas.microsoft.com/office/drawing/2014/main" id="{788DFFF5-E9B8-47B1-842D-8AF57EBFC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100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20 w 24"/>
                <a:gd name="T3" fmla="*/ 36 h 42"/>
                <a:gd name="T4" fmla="*/ 23 w 24"/>
                <a:gd name="T5" fmla="*/ 41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20" y="36"/>
                  </a:lnTo>
                  <a:lnTo>
                    <a:pt x="2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60">
              <a:extLst>
                <a:ext uri="{FF2B5EF4-FFF2-40B4-BE49-F238E27FC236}">
                  <a16:creationId xmlns:a16="http://schemas.microsoft.com/office/drawing/2014/main" id="{7DE5B47D-40D7-42B2-8F05-18378572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1130"/>
              <a:ext cx="22" cy="42"/>
            </a:xfrm>
            <a:custGeom>
              <a:avLst/>
              <a:gdLst>
                <a:gd name="T0" fmla="*/ 0 w 22"/>
                <a:gd name="T1" fmla="*/ 0 h 42"/>
                <a:gd name="T2" fmla="*/ 21 w 22"/>
                <a:gd name="T3" fmla="*/ 41 h 42"/>
                <a:gd name="T4" fmla="*/ 20 w 22"/>
                <a:gd name="T5" fmla="*/ 36 h 42"/>
                <a:gd name="T6" fmla="*/ 0 w 2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0" y="0"/>
                  </a:moveTo>
                  <a:lnTo>
                    <a:pt x="21" y="41"/>
                  </a:lnTo>
                  <a:lnTo>
                    <a:pt x="2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61">
              <a:extLst>
                <a:ext uri="{FF2B5EF4-FFF2-40B4-BE49-F238E27FC236}">
                  <a16:creationId xmlns:a16="http://schemas.microsoft.com/office/drawing/2014/main" id="{5850C2D0-C3D1-48B1-9E0E-0F12DF4DF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124"/>
              <a:ext cx="24" cy="44"/>
            </a:xfrm>
            <a:custGeom>
              <a:avLst/>
              <a:gdLst>
                <a:gd name="T0" fmla="*/ 0 w 24"/>
                <a:gd name="T1" fmla="*/ 0 h 44"/>
                <a:gd name="T2" fmla="*/ 3 w 24"/>
                <a:gd name="T3" fmla="*/ 6 h 44"/>
                <a:gd name="T4" fmla="*/ 23 w 24"/>
                <a:gd name="T5" fmla="*/ 43 h 44"/>
                <a:gd name="T6" fmla="*/ 0 w 2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0" y="0"/>
                  </a:moveTo>
                  <a:lnTo>
                    <a:pt x="3" y="6"/>
                  </a:lnTo>
                  <a:lnTo>
                    <a:pt x="23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72D51705-5F0D-47EF-9100-B90F9510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1129"/>
              <a:ext cx="22" cy="42"/>
            </a:xfrm>
            <a:custGeom>
              <a:avLst/>
              <a:gdLst>
                <a:gd name="T0" fmla="*/ 0 w 22"/>
                <a:gd name="T1" fmla="*/ 0 h 42"/>
                <a:gd name="T2" fmla="*/ 18 w 22"/>
                <a:gd name="T3" fmla="*/ 36 h 42"/>
                <a:gd name="T4" fmla="*/ 21 w 22"/>
                <a:gd name="T5" fmla="*/ 41 h 42"/>
                <a:gd name="T6" fmla="*/ 0 w 2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0" y="0"/>
                  </a:moveTo>
                  <a:lnTo>
                    <a:pt x="18" y="36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6AA1776F-A492-461A-BD45-840E3BD07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124"/>
              <a:ext cx="24" cy="44"/>
            </a:xfrm>
            <a:custGeom>
              <a:avLst/>
              <a:gdLst>
                <a:gd name="T0" fmla="*/ 0 w 24"/>
                <a:gd name="T1" fmla="*/ 0 h 44"/>
                <a:gd name="T2" fmla="*/ 23 w 24"/>
                <a:gd name="T3" fmla="*/ 43 h 44"/>
                <a:gd name="T4" fmla="*/ 20 w 24"/>
                <a:gd name="T5" fmla="*/ 36 h 44"/>
                <a:gd name="T6" fmla="*/ 0 w 2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0" y="0"/>
                  </a:moveTo>
                  <a:lnTo>
                    <a:pt x="23" y="43"/>
                  </a:lnTo>
                  <a:lnTo>
                    <a:pt x="2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8" name="Freeform 64">
              <a:extLst>
                <a:ext uri="{FF2B5EF4-FFF2-40B4-BE49-F238E27FC236}">
                  <a16:creationId xmlns:a16="http://schemas.microsoft.com/office/drawing/2014/main" id="{2A4A7925-5001-4F2A-A71E-F1926792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" y="1117"/>
              <a:ext cx="22" cy="44"/>
            </a:xfrm>
            <a:custGeom>
              <a:avLst/>
              <a:gdLst>
                <a:gd name="T0" fmla="*/ 0 w 22"/>
                <a:gd name="T1" fmla="*/ 0 h 44"/>
                <a:gd name="T2" fmla="*/ 1 w 22"/>
                <a:gd name="T3" fmla="*/ 6 h 44"/>
                <a:gd name="T4" fmla="*/ 21 w 22"/>
                <a:gd name="T5" fmla="*/ 43 h 44"/>
                <a:gd name="T6" fmla="*/ 0 w 2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1" y="6"/>
                  </a:lnTo>
                  <a:lnTo>
                    <a:pt x="21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4B82A41F-BD93-46EA-9AD9-C5B9277C0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" y="1122"/>
              <a:ext cx="22" cy="44"/>
            </a:xfrm>
            <a:custGeom>
              <a:avLst/>
              <a:gdLst>
                <a:gd name="T0" fmla="*/ 0 w 22"/>
                <a:gd name="T1" fmla="*/ 0 h 44"/>
                <a:gd name="T2" fmla="*/ 21 w 22"/>
                <a:gd name="T3" fmla="*/ 43 h 44"/>
                <a:gd name="T4" fmla="*/ 20 w 22"/>
                <a:gd name="T5" fmla="*/ 36 h 44"/>
                <a:gd name="T6" fmla="*/ 0 w 2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21" y="43"/>
                  </a:lnTo>
                  <a:lnTo>
                    <a:pt x="2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51B7B25D-951D-4283-A16D-ADE77D481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1115"/>
              <a:ext cx="24" cy="44"/>
            </a:xfrm>
            <a:custGeom>
              <a:avLst/>
              <a:gdLst>
                <a:gd name="T0" fmla="*/ 0 w 24"/>
                <a:gd name="T1" fmla="*/ 0 h 44"/>
                <a:gd name="T2" fmla="*/ 3 w 24"/>
                <a:gd name="T3" fmla="*/ 6 h 44"/>
                <a:gd name="T4" fmla="*/ 23 w 24"/>
                <a:gd name="T5" fmla="*/ 43 h 44"/>
                <a:gd name="T6" fmla="*/ 0 w 2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0" y="0"/>
                  </a:moveTo>
                  <a:lnTo>
                    <a:pt x="3" y="6"/>
                  </a:lnTo>
                  <a:lnTo>
                    <a:pt x="23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1" name="Freeform 67">
              <a:extLst>
                <a:ext uri="{FF2B5EF4-FFF2-40B4-BE49-F238E27FC236}">
                  <a16:creationId xmlns:a16="http://schemas.microsoft.com/office/drawing/2014/main" id="{5E19B4FF-85AD-47A0-AEB1-D7A4F6F82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" y="1117"/>
              <a:ext cx="22" cy="44"/>
            </a:xfrm>
            <a:custGeom>
              <a:avLst/>
              <a:gdLst>
                <a:gd name="T0" fmla="*/ 0 w 22"/>
                <a:gd name="T1" fmla="*/ 0 h 44"/>
                <a:gd name="T2" fmla="*/ 21 w 22"/>
                <a:gd name="T3" fmla="*/ 43 h 44"/>
                <a:gd name="T4" fmla="*/ 20 w 22"/>
                <a:gd name="T5" fmla="*/ 36 h 44"/>
                <a:gd name="T6" fmla="*/ 0 w 2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21" y="43"/>
                  </a:lnTo>
                  <a:lnTo>
                    <a:pt x="2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Freeform 68">
              <a:extLst>
                <a:ext uri="{FF2B5EF4-FFF2-40B4-BE49-F238E27FC236}">
                  <a16:creationId xmlns:a16="http://schemas.microsoft.com/office/drawing/2014/main" id="{807C1475-D4BE-4C5A-9AAF-5487398B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110"/>
              <a:ext cx="24" cy="44"/>
            </a:xfrm>
            <a:custGeom>
              <a:avLst/>
              <a:gdLst>
                <a:gd name="T0" fmla="*/ 0 w 24"/>
                <a:gd name="T1" fmla="*/ 0 h 44"/>
                <a:gd name="T2" fmla="*/ 3 w 24"/>
                <a:gd name="T3" fmla="*/ 6 h 44"/>
                <a:gd name="T4" fmla="*/ 23 w 24"/>
                <a:gd name="T5" fmla="*/ 43 h 44"/>
                <a:gd name="T6" fmla="*/ 0 w 2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0" y="0"/>
                  </a:moveTo>
                  <a:lnTo>
                    <a:pt x="3" y="6"/>
                  </a:lnTo>
                  <a:lnTo>
                    <a:pt x="23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Freeform 69">
              <a:extLst>
                <a:ext uri="{FF2B5EF4-FFF2-40B4-BE49-F238E27FC236}">
                  <a16:creationId xmlns:a16="http://schemas.microsoft.com/office/drawing/2014/main" id="{669F7B1C-EFD5-45C4-B062-A9154D660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1115"/>
              <a:ext cx="24" cy="44"/>
            </a:xfrm>
            <a:custGeom>
              <a:avLst/>
              <a:gdLst>
                <a:gd name="T0" fmla="*/ 0 w 24"/>
                <a:gd name="T1" fmla="*/ 0 h 44"/>
                <a:gd name="T2" fmla="*/ 23 w 24"/>
                <a:gd name="T3" fmla="*/ 43 h 44"/>
                <a:gd name="T4" fmla="*/ 20 w 24"/>
                <a:gd name="T5" fmla="*/ 36 h 44"/>
                <a:gd name="T6" fmla="*/ 0 w 2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0" y="0"/>
                  </a:moveTo>
                  <a:lnTo>
                    <a:pt x="23" y="43"/>
                  </a:lnTo>
                  <a:lnTo>
                    <a:pt x="2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70">
              <a:extLst>
                <a:ext uri="{FF2B5EF4-FFF2-40B4-BE49-F238E27FC236}">
                  <a16:creationId xmlns:a16="http://schemas.microsoft.com/office/drawing/2014/main" id="{EA3D10B0-CE77-46E8-AA5C-94CE8B47B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109"/>
              <a:ext cx="22" cy="44"/>
            </a:xfrm>
            <a:custGeom>
              <a:avLst/>
              <a:gdLst>
                <a:gd name="T0" fmla="*/ 0 w 22"/>
                <a:gd name="T1" fmla="*/ 0 h 44"/>
                <a:gd name="T2" fmla="*/ 1 w 22"/>
                <a:gd name="T3" fmla="*/ 6 h 44"/>
                <a:gd name="T4" fmla="*/ 21 w 22"/>
                <a:gd name="T5" fmla="*/ 43 h 44"/>
                <a:gd name="T6" fmla="*/ 0 w 2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1" y="6"/>
                  </a:lnTo>
                  <a:lnTo>
                    <a:pt x="21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" name="Freeform 71">
              <a:extLst>
                <a:ext uri="{FF2B5EF4-FFF2-40B4-BE49-F238E27FC236}">
                  <a16:creationId xmlns:a16="http://schemas.microsoft.com/office/drawing/2014/main" id="{C655B99E-46E8-45C9-94B6-36B23907A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110"/>
              <a:ext cx="24" cy="44"/>
            </a:xfrm>
            <a:custGeom>
              <a:avLst/>
              <a:gdLst>
                <a:gd name="T0" fmla="*/ 0 w 24"/>
                <a:gd name="T1" fmla="*/ 0 h 44"/>
                <a:gd name="T2" fmla="*/ 20 w 24"/>
                <a:gd name="T3" fmla="*/ 38 h 44"/>
                <a:gd name="T4" fmla="*/ 23 w 24"/>
                <a:gd name="T5" fmla="*/ 43 h 44"/>
                <a:gd name="T6" fmla="*/ 0 w 2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0" y="0"/>
                  </a:moveTo>
                  <a:lnTo>
                    <a:pt x="20" y="38"/>
                  </a:lnTo>
                  <a:lnTo>
                    <a:pt x="23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6" name="Freeform 72">
              <a:extLst>
                <a:ext uri="{FF2B5EF4-FFF2-40B4-BE49-F238E27FC236}">
                  <a16:creationId xmlns:a16="http://schemas.microsoft.com/office/drawing/2014/main" id="{A7A12C6C-E17A-45DB-A319-F3409D4A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1104"/>
              <a:ext cx="22" cy="45"/>
            </a:xfrm>
            <a:custGeom>
              <a:avLst/>
              <a:gdLst>
                <a:gd name="T0" fmla="*/ 0 w 22"/>
                <a:gd name="T1" fmla="*/ 0 h 45"/>
                <a:gd name="T2" fmla="*/ 1 w 22"/>
                <a:gd name="T3" fmla="*/ 6 h 45"/>
                <a:gd name="T4" fmla="*/ 21 w 22"/>
                <a:gd name="T5" fmla="*/ 44 h 45"/>
                <a:gd name="T6" fmla="*/ 0 w 2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lnTo>
                    <a:pt x="1" y="6"/>
                  </a:lnTo>
                  <a:lnTo>
                    <a:pt x="21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Freeform 73">
              <a:extLst>
                <a:ext uri="{FF2B5EF4-FFF2-40B4-BE49-F238E27FC236}">
                  <a16:creationId xmlns:a16="http://schemas.microsoft.com/office/drawing/2014/main" id="{0EC866E0-89BC-4DD7-BFED-757BF5F55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109"/>
              <a:ext cx="22" cy="44"/>
            </a:xfrm>
            <a:custGeom>
              <a:avLst/>
              <a:gdLst>
                <a:gd name="T0" fmla="*/ 0 w 22"/>
                <a:gd name="T1" fmla="*/ 0 h 44"/>
                <a:gd name="T2" fmla="*/ 21 w 22"/>
                <a:gd name="T3" fmla="*/ 43 h 44"/>
                <a:gd name="T4" fmla="*/ 20 w 22"/>
                <a:gd name="T5" fmla="*/ 38 h 44"/>
                <a:gd name="T6" fmla="*/ 0 w 2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21" y="43"/>
                  </a:lnTo>
                  <a:lnTo>
                    <a:pt x="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8" name="Freeform 74">
              <a:extLst>
                <a:ext uri="{FF2B5EF4-FFF2-40B4-BE49-F238E27FC236}">
                  <a16:creationId xmlns:a16="http://schemas.microsoft.com/office/drawing/2014/main" id="{61A8DF66-F8D5-4023-B66A-41DB2BBA8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1102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3 w 24"/>
                <a:gd name="T3" fmla="*/ 6 h 45"/>
                <a:gd name="T4" fmla="*/ 23 w 24"/>
                <a:gd name="T5" fmla="*/ 44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3" y="6"/>
                  </a:lnTo>
                  <a:lnTo>
                    <a:pt x="23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1876E8C2-EEB8-460B-9E7A-B4DE8C4A7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1104"/>
              <a:ext cx="22" cy="45"/>
            </a:xfrm>
            <a:custGeom>
              <a:avLst/>
              <a:gdLst>
                <a:gd name="T0" fmla="*/ 0 w 22"/>
                <a:gd name="T1" fmla="*/ 0 h 45"/>
                <a:gd name="T2" fmla="*/ 21 w 22"/>
                <a:gd name="T3" fmla="*/ 45 h 45"/>
                <a:gd name="T4" fmla="*/ 20 w 22"/>
                <a:gd name="T5" fmla="*/ 38 h 45"/>
                <a:gd name="T6" fmla="*/ 0 w 2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lnTo>
                    <a:pt x="21" y="45"/>
                  </a:lnTo>
                  <a:lnTo>
                    <a:pt x="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1CD9E046-DD2A-47BC-8100-39DA8A6DB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1097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3 w 24"/>
                <a:gd name="T3" fmla="*/ 6 h 45"/>
                <a:gd name="T4" fmla="*/ 23 w 24"/>
                <a:gd name="T5" fmla="*/ 44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3" y="6"/>
                  </a:lnTo>
                  <a:lnTo>
                    <a:pt x="23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11B3050B-0F1B-4EFE-BAD0-73D777076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1102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23 w 24"/>
                <a:gd name="T3" fmla="*/ 45 h 45"/>
                <a:gd name="T4" fmla="*/ 21 w 24"/>
                <a:gd name="T5" fmla="*/ 38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23" y="45"/>
                  </a:lnTo>
                  <a:lnTo>
                    <a:pt x="21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Freeform 78">
              <a:extLst>
                <a:ext uri="{FF2B5EF4-FFF2-40B4-BE49-F238E27FC236}">
                  <a16:creationId xmlns:a16="http://schemas.microsoft.com/office/drawing/2014/main" id="{EF80D1BE-8D8B-492B-AC8A-8A3ED0D7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095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1 w 24"/>
                <a:gd name="T3" fmla="*/ 6 h 45"/>
                <a:gd name="T4" fmla="*/ 23 w 24"/>
                <a:gd name="T5" fmla="*/ 44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1" y="6"/>
                  </a:lnTo>
                  <a:lnTo>
                    <a:pt x="23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Freeform 79">
              <a:extLst>
                <a:ext uri="{FF2B5EF4-FFF2-40B4-BE49-F238E27FC236}">
                  <a16:creationId xmlns:a16="http://schemas.microsoft.com/office/drawing/2014/main" id="{1EA6D32D-3775-4565-A250-07AEC8657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1097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23 w 24"/>
                <a:gd name="T3" fmla="*/ 45 h 45"/>
                <a:gd name="T4" fmla="*/ 21 w 24"/>
                <a:gd name="T5" fmla="*/ 40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23" y="45"/>
                  </a:lnTo>
                  <a:lnTo>
                    <a:pt x="21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80">
              <a:extLst>
                <a:ext uri="{FF2B5EF4-FFF2-40B4-BE49-F238E27FC236}">
                  <a16:creationId xmlns:a16="http://schemas.microsoft.com/office/drawing/2014/main" id="{C3108804-1BEC-4802-ACD6-4CD7551F5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1090"/>
              <a:ext cx="25" cy="47"/>
            </a:xfrm>
            <a:custGeom>
              <a:avLst/>
              <a:gdLst>
                <a:gd name="T0" fmla="*/ 0 w 25"/>
                <a:gd name="T1" fmla="*/ 0 h 47"/>
                <a:gd name="T2" fmla="*/ 3 w 25"/>
                <a:gd name="T3" fmla="*/ 6 h 47"/>
                <a:gd name="T4" fmla="*/ 25 w 25"/>
                <a:gd name="T5" fmla="*/ 46 h 47"/>
                <a:gd name="T6" fmla="*/ 0 w 25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7">
                  <a:moveTo>
                    <a:pt x="0" y="0"/>
                  </a:moveTo>
                  <a:lnTo>
                    <a:pt x="3" y="6"/>
                  </a:lnTo>
                  <a:lnTo>
                    <a:pt x="25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81">
              <a:extLst>
                <a:ext uri="{FF2B5EF4-FFF2-40B4-BE49-F238E27FC236}">
                  <a16:creationId xmlns:a16="http://schemas.microsoft.com/office/drawing/2014/main" id="{28A2A8A9-755C-49E5-A0C0-1B9E62DF7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095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20 w 24"/>
                <a:gd name="T3" fmla="*/ 40 h 45"/>
                <a:gd name="T4" fmla="*/ 23 w 24"/>
                <a:gd name="T5" fmla="*/ 45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20" y="40"/>
                  </a:lnTo>
                  <a:lnTo>
                    <a:pt x="2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82">
              <a:extLst>
                <a:ext uri="{FF2B5EF4-FFF2-40B4-BE49-F238E27FC236}">
                  <a16:creationId xmlns:a16="http://schemas.microsoft.com/office/drawing/2014/main" id="{0DBF5D5F-B4E9-41BC-9661-95EDC742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1090"/>
              <a:ext cx="25" cy="47"/>
            </a:xfrm>
            <a:custGeom>
              <a:avLst/>
              <a:gdLst>
                <a:gd name="T0" fmla="*/ 0 w 25"/>
                <a:gd name="T1" fmla="*/ 0 h 47"/>
                <a:gd name="T2" fmla="*/ 25 w 25"/>
                <a:gd name="T3" fmla="*/ 46 h 47"/>
                <a:gd name="T4" fmla="*/ 21 w 25"/>
                <a:gd name="T5" fmla="*/ 40 h 47"/>
                <a:gd name="T6" fmla="*/ 0 w 25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7">
                  <a:moveTo>
                    <a:pt x="0" y="0"/>
                  </a:moveTo>
                  <a:lnTo>
                    <a:pt x="25" y="46"/>
                  </a:lnTo>
                  <a:lnTo>
                    <a:pt x="21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Freeform 83">
              <a:extLst>
                <a:ext uri="{FF2B5EF4-FFF2-40B4-BE49-F238E27FC236}">
                  <a16:creationId xmlns:a16="http://schemas.microsoft.com/office/drawing/2014/main" id="{AF5D8611-CC06-44FC-AFAE-0B6B194FE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84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1 w 24"/>
                <a:gd name="T3" fmla="*/ 6 h 47"/>
                <a:gd name="T4" fmla="*/ 23 w 24"/>
                <a:gd name="T5" fmla="*/ 46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1" y="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84">
              <a:extLst>
                <a:ext uri="{FF2B5EF4-FFF2-40B4-BE49-F238E27FC236}">
                  <a16:creationId xmlns:a16="http://schemas.microsoft.com/office/drawing/2014/main" id="{4DB02849-620A-4102-AC9C-77E0E5405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" y="1089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21 w 24"/>
                <a:gd name="T5" fmla="*/ 40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21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85">
              <a:extLst>
                <a:ext uri="{FF2B5EF4-FFF2-40B4-BE49-F238E27FC236}">
                  <a16:creationId xmlns:a16="http://schemas.microsoft.com/office/drawing/2014/main" id="{6B27C04B-885F-4F50-8BC8-49097214D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1082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1 w 24"/>
                <a:gd name="T3" fmla="*/ 6 h 47"/>
                <a:gd name="T4" fmla="*/ 23 w 24"/>
                <a:gd name="T5" fmla="*/ 46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1" y="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86">
              <a:extLst>
                <a:ext uri="{FF2B5EF4-FFF2-40B4-BE49-F238E27FC236}">
                  <a16:creationId xmlns:a16="http://schemas.microsoft.com/office/drawing/2014/main" id="{A4D31845-D7C5-46F7-BDE5-6577B1771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84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21 w 24"/>
                <a:gd name="T5" fmla="*/ 41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2A7F6D75-86E2-4175-B67E-3A8AA07E5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1082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21 w 24"/>
                <a:gd name="T5" fmla="*/ 41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88">
              <a:extLst>
                <a:ext uri="{FF2B5EF4-FFF2-40B4-BE49-F238E27FC236}">
                  <a16:creationId xmlns:a16="http://schemas.microsoft.com/office/drawing/2014/main" id="{6F0D9B23-7FFC-4B50-803B-A7F46DB4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1075"/>
              <a:ext cx="25" cy="49"/>
            </a:xfrm>
            <a:custGeom>
              <a:avLst/>
              <a:gdLst>
                <a:gd name="T0" fmla="*/ 0 w 25"/>
                <a:gd name="T1" fmla="*/ 0 h 49"/>
                <a:gd name="T2" fmla="*/ 3 w 25"/>
                <a:gd name="T3" fmla="*/ 6 h 49"/>
                <a:gd name="T4" fmla="*/ 25 w 25"/>
                <a:gd name="T5" fmla="*/ 48 h 49"/>
                <a:gd name="T6" fmla="*/ 0 w 25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9">
                  <a:moveTo>
                    <a:pt x="0" y="0"/>
                  </a:moveTo>
                  <a:lnTo>
                    <a:pt x="3" y="6"/>
                  </a:lnTo>
                  <a:lnTo>
                    <a:pt x="25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2F9A1A54-050B-4229-95A7-0985202CC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1075"/>
              <a:ext cx="25" cy="49"/>
            </a:xfrm>
            <a:custGeom>
              <a:avLst/>
              <a:gdLst>
                <a:gd name="T0" fmla="*/ 0 w 25"/>
                <a:gd name="T1" fmla="*/ 0 h 49"/>
                <a:gd name="T2" fmla="*/ 25 w 25"/>
                <a:gd name="T3" fmla="*/ 48 h 49"/>
                <a:gd name="T4" fmla="*/ 21 w 25"/>
                <a:gd name="T5" fmla="*/ 41 h 49"/>
                <a:gd name="T6" fmla="*/ 0 w 25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9">
                  <a:moveTo>
                    <a:pt x="0" y="0"/>
                  </a:moveTo>
                  <a:lnTo>
                    <a:pt x="25" y="48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B6320456-B217-4C68-A6C5-47C0F4BC6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69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1 w 24"/>
                <a:gd name="T3" fmla="*/ 6 h 49"/>
                <a:gd name="T4" fmla="*/ 23 w 24"/>
                <a:gd name="T5" fmla="*/ 48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1" y="6"/>
                  </a:lnTo>
                  <a:lnTo>
                    <a:pt x="23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Freeform 91">
              <a:extLst>
                <a:ext uri="{FF2B5EF4-FFF2-40B4-BE49-F238E27FC236}">
                  <a16:creationId xmlns:a16="http://schemas.microsoft.com/office/drawing/2014/main" id="{6AA25A09-A8D2-4F99-A224-DD2D075DA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69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23 w 24"/>
                <a:gd name="T3" fmla="*/ 48 h 49"/>
                <a:gd name="T4" fmla="*/ 21 w 24"/>
                <a:gd name="T5" fmla="*/ 41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23" y="48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6" name="Freeform 92">
              <a:extLst>
                <a:ext uri="{FF2B5EF4-FFF2-40B4-BE49-F238E27FC236}">
                  <a16:creationId xmlns:a16="http://schemas.microsoft.com/office/drawing/2014/main" id="{A2EFB3B2-4F94-4B7B-8129-3B23DAF40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1124"/>
              <a:ext cx="22" cy="45"/>
            </a:xfrm>
            <a:custGeom>
              <a:avLst/>
              <a:gdLst>
                <a:gd name="T0" fmla="*/ 0 w 22"/>
                <a:gd name="T1" fmla="*/ 0 h 45"/>
                <a:gd name="T2" fmla="*/ 21 w 22"/>
                <a:gd name="T3" fmla="*/ 45 h 45"/>
                <a:gd name="T4" fmla="*/ 20 w 22"/>
                <a:gd name="T5" fmla="*/ 38 h 45"/>
                <a:gd name="T6" fmla="*/ 0 w 2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lnTo>
                    <a:pt x="21" y="45"/>
                  </a:lnTo>
                  <a:lnTo>
                    <a:pt x="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7" name="Freeform 93">
              <a:extLst>
                <a:ext uri="{FF2B5EF4-FFF2-40B4-BE49-F238E27FC236}">
                  <a16:creationId xmlns:a16="http://schemas.microsoft.com/office/drawing/2014/main" id="{E4F2931A-F502-4C72-9C2C-327F4A67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1117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3 w 24"/>
                <a:gd name="T3" fmla="*/ 6 h 45"/>
                <a:gd name="T4" fmla="*/ 23 w 24"/>
                <a:gd name="T5" fmla="*/ 44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3" y="6"/>
                  </a:lnTo>
                  <a:lnTo>
                    <a:pt x="23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94">
              <a:extLst>
                <a:ext uri="{FF2B5EF4-FFF2-40B4-BE49-F238E27FC236}">
                  <a16:creationId xmlns:a16="http://schemas.microsoft.com/office/drawing/2014/main" id="{E4240E01-0D35-4ABC-AD81-E51D1355E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" y="1120"/>
              <a:ext cx="22" cy="47"/>
            </a:xfrm>
            <a:custGeom>
              <a:avLst/>
              <a:gdLst>
                <a:gd name="T0" fmla="*/ 0 w 22"/>
                <a:gd name="T1" fmla="*/ 0 h 47"/>
                <a:gd name="T2" fmla="*/ 21 w 22"/>
                <a:gd name="T3" fmla="*/ 46 h 47"/>
                <a:gd name="T4" fmla="*/ 20 w 22"/>
                <a:gd name="T5" fmla="*/ 41 h 47"/>
                <a:gd name="T6" fmla="*/ 0 w 2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21" y="46"/>
                  </a:lnTo>
                  <a:lnTo>
                    <a:pt x="2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95">
              <a:extLst>
                <a:ext uri="{FF2B5EF4-FFF2-40B4-BE49-F238E27FC236}">
                  <a16:creationId xmlns:a16="http://schemas.microsoft.com/office/drawing/2014/main" id="{6F292B8F-4055-4609-8BBB-A0601708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1115"/>
              <a:ext cx="22" cy="47"/>
            </a:xfrm>
            <a:custGeom>
              <a:avLst/>
              <a:gdLst>
                <a:gd name="T0" fmla="*/ 0 w 22"/>
                <a:gd name="T1" fmla="*/ 0 h 47"/>
                <a:gd name="T2" fmla="*/ 1 w 22"/>
                <a:gd name="T3" fmla="*/ 5 h 47"/>
                <a:gd name="T4" fmla="*/ 21 w 22"/>
                <a:gd name="T5" fmla="*/ 46 h 47"/>
                <a:gd name="T6" fmla="*/ 0 w 2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1" y="5"/>
                  </a:lnTo>
                  <a:lnTo>
                    <a:pt x="2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96">
              <a:extLst>
                <a:ext uri="{FF2B5EF4-FFF2-40B4-BE49-F238E27FC236}">
                  <a16:creationId xmlns:a16="http://schemas.microsoft.com/office/drawing/2014/main" id="{34F28084-42B3-4DDB-9658-121ED53A3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1117"/>
              <a:ext cx="24" cy="45"/>
            </a:xfrm>
            <a:custGeom>
              <a:avLst/>
              <a:gdLst>
                <a:gd name="T0" fmla="*/ 0 w 24"/>
                <a:gd name="T1" fmla="*/ 0 h 45"/>
                <a:gd name="T2" fmla="*/ 20 w 24"/>
                <a:gd name="T3" fmla="*/ 40 h 45"/>
                <a:gd name="T4" fmla="*/ 23 w 24"/>
                <a:gd name="T5" fmla="*/ 45 h 45"/>
                <a:gd name="T6" fmla="*/ 0 w 24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5">
                  <a:moveTo>
                    <a:pt x="0" y="0"/>
                  </a:moveTo>
                  <a:lnTo>
                    <a:pt x="20" y="40"/>
                  </a:lnTo>
                  <a:lnTo>
                    <a:pt x="2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1" name="Freeform 97">
              <a:extLst>
                <a:ext uri="{FF2B5EF4-FFF2-40B4-BE49-F238E27FC236}">
                  <a16:creationId xmlns:a16="http://schemas.microsoft.com/office/drawing/2014/main" id="{A090BD16-4281-4DF0-A51A-E418ABB4F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110"/>
              <a:ext cx="22" cy="47"/>
            </a:xfrm>
            <a:custGeom>
              <a:avLst/>
              <a:gdLst>
                <a:gd name="T0" fmla="*/ 0 w 22"/>
                <a:gd name="T1" fmla="*/ 0 h 47"/>
                <a:gd name="T2" fmla="*/ 1 w 22"/>
                <a:gd name="T3" fmla="*/ 6 h 47"/>
                <a:gd name="T4" fmla="*/ 21 w 22"/>
                <a:gd name="T5" fmla="*/ 46 h 47"/>
                <a:gd name="T6" fmla="*/ 0 w 2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1" y="6"/>
                  </a:lnTo>
                  <a:lnTo>
                    <a:pt x="2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2" name="Freeform 98">
              <a:extLst>
                <a:ext uri="{FF2B5EF4-FFF2-40B4-BE49-F238E27FC236}">
                  <a16:creationId xmlns:a16="http://schemas.microsoft.com/office/drawing/2014/main" id="{3DD4A3FF-BF8E-4DFE-B169-5A8F3F955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1115"/>
              <a:ext cx="22" cy="47"/>
            </a:xfrm>
            <a:custGeom>
              <a:avLst/>
              <a:gdLst>
                <a:gd name="T0" fmla="*/ 0 w 22"/>
                <a:gd name="T1" fmla="*/ 0 h 47"/>
                <a:gd name="T2" fmla="*/ 21 w 22"/>
                <a:gd name="T3" fmla="*/ 46 h 47"/>
                <a:gd name="T4" fmla="*/ 20 w 22"/>
                <a:gd name="T5" fmla="*/ 40 h 47"/>
                <a:gd name="T6" fmla="*/ 0 w 2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21" y="46"/>
                  </a:lnTo>
                  <a:lnTo>
                    <a:pt x="2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99">
              <a:extLst>
                <a:ext uri="{FF2B5EF4-FFF2-40B4-BE49-F238E27FC236}">
                  <a16:creationId xmlns:a16="http://schemas.microsoft.com/office/drawing/2014/main" id="{F8ED7B24-6C3F-45B3-BEF5-236695FF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1109"/>
              <a:ext cx="22" cy="47"/>
            </a:xfrm>
            <a:custGeom>
              <a:avLst/>
              <a:gdLst>
                <a:gd name="T0" fmla="*/ 0 w 22"/>
                <a:gd name="T1" fmla="*/ 0 h 47"/>
                <a:gd name="T2" fmla="*/ 1 w 22"/>
                <a:gd name="T3" fmla="*/ 6 h 47"/>
                <a:gd name="T4" fmla="*/ 21 w 22"/>
                <a:gd name="T5" fmla="*/ 46 h 47"/>
                <a:gd name="T6" fmla="*/ 0 w 2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1" y="6"/>
                  </a:lnTo>
                  <a:lnTo>
                    <a:pt x="2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4" name="Freeform 100">
              <a:extLst>
                <a:ext uri="{FF2B5EF4-FFF2-40B4-BE49-F238E27FC236}">
                  <a16:creationId xmlns:a16="http://schemas.microsoft.com/office/drawing/2014/main" id="{3B800549-472B-4AE9-A4B1-FAAD390C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110"/>
              <a:ext cx="22" cy="47"/>
            </a:xfrm>
            <a:custGeom>
              <a:avLst/>
              <a:gdLst>
                <a:gd name="T0" fmla="*/ 0 w 22"/>
                <a:gd name="T1" fmla="*/ 0 h 47"/>
                <a:gd name="T2" fmla="*/ 21 w 22"/>
                <a:gd name="T3" fmla="*/ 46 h 47"/>
                <a:gd name="T4" fmla="*/ 20 w 22"/>
                <a:gd name="T5" fmla="*/ 41 h 47"/>
                <a:gd name="T6" fmla="*/ 0 w 2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21" y="46"/>
                  </a:lnTo>
                  <a:lnTo>
                    <a:pt x="2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5" name="Freeform 101">
              <a:extLst>
                <a:ext uri="{FF2B5EF4-FFF2-40B4-BE49-F238E27FC236}">
                  <a16:creationId xmlns:a16="http://schemas.microsoft.com/office/drawing/2014/main" id="{8B16A658-80F6-4BFD-B412-A030A8F3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1105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3 w 24"/>
                <a:gd name="T5" fmla="*/ 5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6" name="Freeform 102">
              <a:extLst>
                <a:ext uri="{FF2B5EF4-FFF2-40B4-BE49-F238E27FC236}">
                  <a16:creationId xmlns:a16="http://schemas.microsoft.com/office/drawing/2014/main" id="{32F822D4-4B33-48FE-8E34-5E5E49712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1109"/>
              <a:ext cx="22" cy="47"/>
            </a:xfrm>
            <a:custGeom>
              <a:avLst/>
              <a:gdLst>
                <a:gd name="T0" fmla="*/ 0 w 22"/>
                <a:gd name="T1" fmla="*/ 0 h 47"/>
                <a:gd name="T2" fmla="*/ 21 w 22"/>
                <a:gd name="T3" fmla="*/ 46 h 47"/>
                <a:gd name="T4" fmla="*/ 20 w 22"/>
                <a:gd name="T5" fmla="*/ 41 h 47"/>
                <a:gd name="T6" fmla="*/ 0 w 2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21" y="46"/>
                  </a:lnTo>
                  <a:lnTo>
                    <a:pt x="2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7" name="Freeform 103">
              <a:extLst>
                <a:ext uri="{FF2B5EF4-FFF2-40B4-BE49-F238E27FC236}">
                  <a16:creationId xmlns:a16="http://schemas.microsoft.com/office/drawing/2014/main" id="{2EEE1B99-B072-4662-8280-98AE88046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1104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3 w 24"/>
                <a:gd name="T5" fmla="*/ 5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8" name="Freeform 104">
              <a:extLst>
                <a:ext uri="{FF2B5EF4-FFF2-40B4-BE49-F238E27FC236}">
                  <a16:creationId xmlns:a16="http://schemas.microsoft.com/office/drawing/2014/main" id="{BAFBE6F2-5225-4D6E-B753-E250199EE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1105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21 w 24"/>
                <a:gd name="T5" fmla="*/ 41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9" name="Freeform 105">
              <a:extLst>
                <a:ext uri="{FF2B5EF4-FFF2-40B4-BE49-F238E27FC236}">
                  <a16:creationId xmlns:a16="http://schemas.microsoft.com/office/drawing/2014/main" id="{DAA7FAEB-2C8E-4CFF-8712-8E258F1E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1099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1 w 24"/>
                <a:gd name="T3" fmla="*/ 6 h 49"/>
                <a:gd name="T4" fmla="*/ 23 w 24"/>
                <a:gd name="T5" fmla="*/ 48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1" y="6"/>
                  </a:lnTo>
                  <a:lnTo>
                    <a:pt x="23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0" name="Freeform 106">
              <a:extLst>
                <a:ext uri="{FF2B5EF4-FFF2-40B4-BE49-F238E27FC236}">
                  <a16:creationId xmlns:a16="http://schemas.microsoft.com/office/drawing/2014/main" id="{2C6B4F9B-AF84-4236-98BA-16F752D60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1104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21 w 24"/>
                <a:gd name="T5" fmla="*/ 41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1" name="Freeform 107">
              <a:extLst>
                <a:ext uri="{FF2B5EF4-FFF2-40B4-BE49-F238E27FC236}">
                  <a16:creationId xmlns:a16="http://schemas.microsoft.com/office/drawing/2014/main" id="{102313E0-D7A0-472F-A5B7-736691C79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097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1 w 24"/>
                <a:gd name="T3" fmla="*/ 6 h 49"/>
                <a:gd name="T4" fmla="*/ 23 w 24"/>
                <a:gd name="T5" fmla="*/ 48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1" y="6"/>
                  </a:lnTo>
                  <a:lnTo>
                    <a:pt x="23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2" name="Freeform 108">
              <a:extLst>
                <a:ext uri="{FF2B5EF4-FFF2-40B4-BE49-F238E27FC236}">
                  <a16:creationId xmlns:a16="http://schemas.microsoft.com/office/drawing/2014/main" id="{6C05B222-AB8A-48A2-9791-AC197E239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1099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23 w 24"/>
                <a:gd name="T3" fmla="*/ 48 h 49"/>
                <a:gd name="T4" fmla="*/ 21 w 24"/>
                <a:gd name="T5" fmla="*/ 41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23" y="48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3" name="Freeform 109">
              <a:extLst>
                <a:ext uri="{FF2B5EF4-FFF2-40B4-BE49-F238E27FC236}">
                  <a16:creationId xmlns:a16="http://schemas.microsoft.com/office/drawing/2014/main" id="{3E245A61-21AC-42CC-8A8D-8BD1BC3F5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094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1 w 24"/>
                <a:gd name="T3" fmla="*/ 5 h 47"/>
                <a:gd name="T4" fmla="*/ 23 w 24"/>
                <a:gd name="T5" fmla="*/ 46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1" y="5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4" name="Freeform 110">
              <a:extLst>
                <a:ext uri="{FF2B5EF4-FFF2-40B4-BE49-F238E27FC236}">
                  <a16:creationId xmlns:a16="http://schemas.microsoft.com/office/drawing/2014/main" id="{2E2E7EF5-17A6-4DC7-9C2A-02DDD78E3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097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20 w 24"/>
                <a:gd name="T3" fmla="*/ 41 h 49"/>
                <a:gd name="T4" fmla="*/ 23 w 24"/>
                <a:gd name="T5" fmla="*/ 48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20" y="41"/>
                  </a:lnTo>
                  <a:lnTo>
                    <a:pt x="23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5" name="Freeform 111">
              <a:extLst>
                <a:ext uri="{FF2B5EF4-FFF2-40B4-BE49-F238E27FC236}">
                  <a16:creationId xmlns:a16="http://schemas.microsoft.com/office/drawing/2014/main" id="{BACB8104-B736-41D9-9FC0-A6BC58B7E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" y="1090"/>
              <a:ext cx="22" cy="49"/>
            </a:xfrm>
            <a:custGeom>
              <a:avLst/>
              <a:gdLst>
                <a:gd name="T0" fmla="*/ 0 w 22"/>
                <a:gd name="T1" fmla="*/ 0 h 49"/>
                <a:gd name="T2" fmla="*/ 1 w 22"/>
                <a:gd name="T3" fmla="*/ 6 h 49"/>
                <a:gd name="T4" fmla="*/ 21 w 22"/>
                <a:gd name="T5" fmla="*/ 48 h 49"/>
                <a:gd name="T6" fmla="*/ 0 w 22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9">
                  <a:moveTo>
                    <a:pt x="0" y="0"/>
                  </a:moveTo>
                  <a:lnTo>
                    <a:pt x="1" y="6"/>
                  </a:lnTo>
                  <a:lnTo>
                    <a:pt x="21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6" name="Freeform 112">
              <a:extLst>
                <a:ext uri="{FF2B5EF4-FFF2-40B4-BE49-F238E27FC236}">
                  <a16:creationId xmlns:a16="http://schemas.microsoft.com/office/drawing/2014/main" id="{E0D2F86B-807B-4EFD-AF88-589F68E73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094"/>
              <a:ext cx="24" cy="47"/>
            </a:xfrm>
            <a:custGeom>
              <a:avLst/>
              <a:gdLst>
                <a:gd name="T0" fmla="*/ 0 w 24"/>
                <a:gd name="T1" fmla="*/ 0 h 47"/>
                <a:gd name="T2" fmla="*/ 23 w 24"/>
                <a:gd name="T3" fmla="*/ 46 h 47"/>
                <a:gd name="T4" fmla="*/ 21 w 24"/>
                <a:gd name="T5" fmla="*/ 41 h 47"/>
                <a:gd name="T6" fmla="*/ 0 w 2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7">
                  <a:moveTo>
                    <a:pt x="0" y="0"/>
                  </a:moveTo>
                  <a:lnTo>
                    <a:pt x="23" y="46"/>
                  </a:lnTo>
                  <a:lnTo>
                    <a:pt x="2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7" name="Freeform 113">
              <a:extLst>
                <a:ext uri="{FF2B5EF4-FFF2-40B4-BE49-F238E27FC236}">
                  <a16:creationId xmlns:a16="http://schemas.microsoft.com/office/drawing/2014/main" id="{0CA05871-4E31-4A3B-9D73-9D7B40CD1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1087"/>
              <a:ext cx="25" cy="49"/>
            </a:xfrm>
            <a:custGeom>
              <a:avLst/>
              <a:gdLst>
                <a:gd name="T0" fmla="*/ 0 w 25"/>
                <a:gd name="T1" fmla="*/ 0 h 49"/>
                <a:gd name="T2" fmla="*/ 3 w 25"/>
                <a:gd name="T3" fmla="*/ 6 h 49"/>
                <a:gd name="T4" fmla="*/ 25 w 25"/>
                <a:gd name="T5" fmla="*/ 48 h 49"/>
                <a:gd name="T6" fmla="*/ 0 w 25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9">
                  <a:moveTo>
                    <a:pt x="0" y="0"/>
                  </a:moveTo>
                  <a:lnTo>
                    <a:pt x="3" y="6"/>
                  </a:lnTo>
                  <a:lnTo>
                    <a:pt x="25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8" name="Freeform 114">
              <a:extLst>
                <a:ext uri="{FF2B5EF4-FFF2-40B4-BE49-F238E27FC236}">
                  <a16:creationId xmlns:a16="http://schemas.microsoft.com/office/drawing/2014/main" id="{C8A370D8-F9D2-4785-84C9-09F0DD00D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" y="1090"/>
              <a:ext cx="22" cy="49"/>
            </a:xfrm>
            <a:custGeom>
              <a:avLst/>
              <a:gdLst>
                <a:gd name="T0" fmla="*/ 0 w 22"/>
                <a:gd name="T1" fmla="*/ 0 h 49"/>
                <a:gd name="T2" fmla="*/ 21 w 22"/>
                <a:gd name="T3" fmla="*/ 48 h 49"/>
                <a:gd name="T4" fmla="*/ 20 w 22"/>
                <a:gd name="T5" fmla="*/ 43 h 49"/>
                <a:gd name="T6" fmla="*/ 0 w 22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9">
                  <a:moveTo>
                    <a:pt x="0" y="0"/>
                  </a:moveTo>
                  <a:lnTo>
                    <a:pt x="21" y="48"/>
                  </a:lnTo>
                  <a:lnTo>
                    <a:pt x="2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9" name="Freeform 115">
              <a:extLst>
                <a:ext uri="{FF2B5EF4-FFF2-40B4-BE49-F238E27FC236}">
                  <a16:creationId xmlns:a16="http://schemas.microsoft.com/office/drawing/2014/main" id="{961D3AA6-ED53-4A03-A25F-CC9707D5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1085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23 w 24"/>
                <a:gd name="T3" fmla="*/ 48 h 49"/>
                <a:gd name="T4" fmla="*/ 3 w 24"/>
                <a:gd name="T5" fmla="*/ 5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23" y="48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0" name="Freeform 116">
              <a:extLst>
                <a:ext uri="{FF2B5EF4-FFF2-40B4-BE49-F238E27FC236}">
                  <a16:creationId xmlns:a16="http://schemas.microsoft.com/office/drawing/2014/main" id="{7E470263-3B2A-4462-9F37-C3015C03A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1087"/>
              <a:ext cx="25" cy="49"/>
            </a:xfrm>
            <a:custGeom>
              <a:avLst/>
              <a:gdLst>
                <a:gd name="T0" fmla="*/ 0 w 25"/>
                <a:gd name="T1" fmla="*/ 0 h 49"/>
                <a:gd name="T2" fmla="*/ 21 w 25"/>
                <a:gd name="T3" fmla="*/ 43 h 49"/>
                <a:gd name="T4" fmla="*/ 25 w 25"/>
                <a:gd name="T5" fmla="*/ 48 h 49"/>
                <a:gd name="T6" fmla="*/ 0 w 25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9">
                  <a:moveTo>
                    <a:pt x="0" y="0"/>
                  </a:moveTo>
                  <a:lnTo>
                    <a:pt x="21" y="43"/>
                  </a:lnTo>
                  <a:lnTo>
                    <a:pt x="25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1" name="Freeform 117">
              <a:extLst>
                <a:ext uri="{FF2B5EF4-FFF2-40B4-BE49-F238E27FC236}">
                  <a16:creationId xmlns:a16="http://schemas.microsoft.com/office/drawing/2014/main" id="{262E1096-AB29-447E-9EF9-AC1AE187F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080"/>
              <a:ext cx="24" cy="50"/>
            </a:xfrm>
            <a:custGeom>
              <a:avLst/>
              <a:gdLst>
                <a:gd name="T0" fmla="*/ 0 w 24"/>
                <a:gd name="T1" fmla="*/ 0 h 50"/>
                <a:gd name="T2" fmla="*/ 1 w 24"/>
                <a:gd name="T3" fmla="*/ 6 h 50"/>
                <a:gd name="T4" fmla="*/ 23 w 24"/>
                <a:gd name="T5" fmla="*/ 49 h 50"/>
                <a:gd name="T6" fmla="*/ 0 w 2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0" y="0"/>
                  </a:moveTo>
                  <a:lnTo>
                    <a:pt x="1" y="6"/>
                  </a:lnTo>
                  <a:lnTo>
                    <a:pt x="23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2" name="Freeform 118">
              <a:extLst>
                <a:ext uri="{FF2B5EF4-FFF2-40B4-BE49-F238E27FC236}">
                  <a16:creationId xmlns:a16="http://schemas.microsoft.com/office/drawing/2014/main" id="{2CEFF8F4-EEA8-42FF-981E-583822334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1085"/>
              <a:ext cx="24" cy="49"/>
            </a:xfrm>
            <a:custGeom>
              <a:avLst/>
              <a:gdLst>
                <a:gd name="T0" fmla="*/ 0 w 24"/>
                <a:gd name="T1" fmla="*/ 0 h 49"/>
                <a:gd name="T2" fmla="*/ 23 w 24"/>
                <a:gd name="T3" fmla="*/ 48 h 49"/>
                <a:gd name="T4" fmla="*/ 21 w 24"/>
                <a:gd name="T5" fmla="*/ 43 h 49"/>
                <a:gd name="T6" fmla="*/ 0 w 2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9">
                  <a:moveTo>
                    <a:pt x="0" y="0"/>
                  </a:moveTo>
                  <a:lnTo>
                    <a:pt x="23" y="48"/>
                  </a:lnTo>
                  <a:lnTo>
                    <a:pt x="21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3" name="Freeform 119">
              <a:extLst>
                <a:ext uri="{FF2B5EF4-FFF2-40B4-BE49-F238E27FC236}">
                  <a16:creationId xmlns:a16="http://schemas.microsoft.com/office/drawing/2014/main" id="{74EDD8F3-2338-45E0-BC3B-3C2196B01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079"/>
              <a:ext cx="24" cy="50"/>
            </a:xfrm>
            <a:custGeom>
              <a:avLst/>
              <a:gdLst>
                <a:gd name="T0" fmla="*/ 0 w 24"/>
                <a:gd name="T1" fmla="*/ 0 h 50"/>
                <a:gd name="T2" fmla="*/ 1 w 24"/>
                <a:gd name="T3" fmla="*/ 6 h 50"/>
                <a:gd name="T4" fmla="*/ 23 w 24"/>
                <a:gd name="T5" fmla="*/ 49 h 50"/>
                <a:gd name="T6" fmla="*/ 0 w 2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0" y="0"/>
                  </a:moveTo>
                  <a:lnTo>
                    <a:pt x="1" y="6"/>
                  </a:lnTo>
                  <a:lnTo>
                    <a:pt x="23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4" name="Freeform 120">
              <a:extLst>
                <a:ext uri="{FF2B5EF4-FFF2-40B4-BE49-F238E27FC236}">
                  <a16:creationId xmlns:a16="http://schemas.microsoft.com/office/drawing/2014/main" id="{B33194BE-9A94-4BC6-8A1F-50381E671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080"/>
              <a:ext cx="24" cy="50"/>
            </a:xfrm>
            <a:custGeom>
              <a:avLst/>
              <a:gdLst>
                <a:gd name="T0" fmla="*/ 0 w 24"/>
                <a:gd name="T1" fmla="*/ 0 h 50"/>
                <a:gd name="T2" fmla="*/ 23 w 24"/>
                <a:gd name="T3" fmla="*/ 50 h 50"/>
                <a:gd name="T4" fmla="*/ 21 w 24"/>
                <a:gd name="T5" fmla="*/ 45 h 50"/>
                <a:gd name="T6" fmla="*/ 0 w 2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0" y="0"/>
                  </a:moveTo>
                  <a:lnTo>
                    <a:pt x="23" y="50"/>
                  </a:lnTo>
                  <a:lnTo>
                    <a:pt x="21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5" name="Freeform 121">
              <a:extLst>
                <a:ext uri="{FF2B5EF4-FFF2-40B4-BE49-F238E27FC236}">
                  <a16:creationId xmlns:a16="http://schemas.microsoft.com/office/drawing/2014/main" id="{9AF490D5-5F46-4352-AA35-0F56B419A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1075"/>
              <a:ext cx="24" cy="50"/>
            </a:xfrm>
            <a:custGeom>
              <a:avLst/>
              <a:gdLst>
                <a:gd name="T0" fmla="*/ 0 w 24"/>
                <a:gd name="T1" fmla="*/ 0 h 50"/>
                <a:gd name="T2" fmla="*/ 1 w 24"/>
                <a:gd name="T3" fmla="*/ 5 h 50"/>
                <a:gd name="T4" fmla="*/ 23 w 24"/>
                <a:gd name="T5" fmla="*/ 50 h 50"/>
                <a:gd name="T6" fmla="*/ 0 w 2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0" y="0"/>
                  </a:moveTo>
                  <a:lnTo>
                    <a:pt x="1" y="5"/>
                  </a:lnTo>
                  <a:lnTo>
                    <a:pt x="23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6" name="Freeform 122">
              <a:extLst>
                <a:ext uri="{FF2B5EF4-FFF2-40B4-BE49-F238E27FC236}">
                  <a16:creationId xmlns:a16="http://schemas.microsoft.com/office/drawing/2014/main" id="{958AFE68-F8E0-4C82-B7C1-65F4D353E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079"/>
              <a:ext cx="24" cy="50"/>
            </a:xfrm>
            <a:custGeom>
              <a:avLst/>
              <a:gdLst>
                <a:gd name="T0" fmla="*/ 0 w 24"/>
                <a:gd name="T1" fmla="*/ 0 h 50"/>
                <a:gd name="T2" fmla="*/ 23 w 24"/>
                <a:gd name="T3" fmla="*/ 50 h 50"/>
                <a:gd name="T4" fmla="*/ 21 w 24"/>
                <a:gd name="T5" fmla="*/ 45 h 50"/>
                <a:gd name="T6" fmla="*/ 0 w 2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0" y="0"/>
                  </a:moveTo>
                  <a:lnTo>
                    <a:pt x="23" y="50"/>
                  </a:lnTo>
                  <a:lnTo>
                    <a:pt x="21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7" name="Freeform 123">
              <a:extLst>
                <a:ext uri="{FF2B5EF4-FFF2-40B4-BE49-F238E27FC236}">
                  <a16:creationId xmlns:a16="http://schemas.microsoft.com/office/drawing/2014/main" id="{3075874C-7B72-4CAA-9C0B-3F0941C8E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" y="1074"/>
              <a:ext cx="24" cy="50"/>
            </a:xfrm>
            <a:custGeom>
              <a:avLst/>
              <a:gdLst>
                <a:gd name="T0" fmla="*/ 0 w 24"/>
                <a:gd name="T1" fmla="*/ 0 h 50"/>
                <a:gd name="T2" fmla="*/ 1 w 24"/>
                <a:gd name="T3" fmla="*/ 5 h 50"/>
                <a:gd name="T4" fmla="*/ 23 w 24"/>
                <a:gd name="T5" fmla="*/ 50 h 50"/>
                <a:gd name="T6" fmla="*/ 0 w 2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0" y="0"/>
                  </a:moveTo>
                  <a:lnTo>
                    <a:pt x="1" y="5"/>
                  </a:lnTo>
                  <a:lnTo>
                    <a:pt x="23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B784676-4E33-4B7F-9D4C-C3473B9B3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376"/>
              <a:ext cx="2720" cy="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2008A4A-20C6-41D6-8967-D16D09F5B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" y="854"/>
              <a:ext cx="172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Freeform 126">
              <a:extLst>
                <a:ext uri="{FF2B5EF4-FFF2-40B4-BE49-F238E27FC236}">
                  <a16:creationId xmlns:a16="http://schemas.microsoft.com/office/drawing/2014/main" id="{47B41C7B-3B48-46FC-955E-C5473C0C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" y="2105"/>
              <a:ext cx="20" cy="30"/>
            </a:xfrm>
            <a:custGeom>
              <a:avLst/>
              <a:gdLst>
                <a:gd name="T0" fmla="*/ 0 w 20"/>
                <a:gd name="T1" fmla="*/ 29 h 30"/>
                <a:gd name="T2" fmla="*/ 9 w 20"/>
                <a:gd name="T3" fmla="*/ 29 h 30"/>
                <a:gd name="T4" fmla="*/ 9 w 20"/>
                <a:gd name="T5" fmla="*/ 0 h 30"/>
                <a:gd name="T6" fmla="*/ 0 w 20"/>
                <a:gd name="T7" fmla="*/ 0 h 30"/>
                <a:gd name="T8" fmla="*/ 0 w 2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0" y="29"/>
                  </a:moveTo>
                  <a:lnTo>
                    <a:pt x="9" y="2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1" name="Freeform 127">
              <a:extLst>
                <a:ext uri="{FF2B5EF4-FFF2-40B4-BE49-F238E27FC236}">
                  <a16:creationId xmlns:a16="http://schemas.microsoft.com/office/drawing/2014/main" id="{80E9F782-C1EC-4EA2-AC1B-04636F23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195"/>
              <a:ext cx="20" cy="1998"/>
            </a:xfrm>
            <a:custGeom>
              <a:avLst/>
              <a:gdLst>
                <a:gd name="T0" fmla="*/ 0 w 20"/>
                <a:gd name="T1" fmla="*/ 0 h 1998"/>
                <a:gd name="T2" fmla="*/ 0 w 20"/>
                <a:gd name="T3" fmla="*/ 1997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998">
                  <a:moveTo>
                    <a:pt x="0" y="0"/>
                  </a:moveTo>
                  <a:lnTo>
                    <a:pt x="0" y="19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2" name="Freeform 128">
              <a:extLst>
                <a:ext uri="{FF2B5EF4-FFF2-40B4-BE49-F238E27FC236}">
                  <a16:creationId xmlns:a16="http://schemas.microsoft.com/office/drawing/2014/main" id="{EB70BC95-4F07-4563-A556-7EF147EE5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4222"/>
              <a:ext cx="20" cy="70"/>
            </a:xfrm>
            <a:custGeom>
              <a:avLst/>
              <a:gdLst>
                <a:gd name="T0" fmla="*/ 0 w 20"/>
                <a:gd name="T1" fmla="*/ 0 h 70"/>
                <a:gd name="T2" fmla="*/ 0 w 20"/>
                <a:gd name="T3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0">
                  <a:moveTo>
                    <a:pt x="0" y="0"/>
                  </a:moveTo>
                  <a:lnTo>
                    <a:pt x="0" y="6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3" name="Freeform 129">
              <a:extLst>
                <a:ext uri="{FF2B5EF4-FFF2-40B4-BE49-F238E27FC236}">
                  <a16:creationId xmlns:a16="http://schemas.microsoft.com/office/drawing/2014/main" id="{B1DD2C02-E75F-461B-8B63-D7AB6CD36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4287"/>
              <a:ext cx="52" cy="20"/>
            </a:xfrm>
            <a:custGeom>
              <a:avLst/>
              <a:gdLst>
                <a:gd name="T0" fmla="*/ 0 w 52"/>
                <a:gd name="T1" fmla="*/ 9 h 20"/>
                <a:gd name="T2" fmla="*/ 51 w 52"/>
                <a:gd name="T3" fmla="*/ 9 h 20"/>
                <a:gd name="T4" fmla="*/ 51 w 52"/>
                <a:gd name="T5" fmla="*/ 0 h 20"/>
                <a:gd name="T6" fmla="*/ 0 w 52"/>
                <a:gd name="T7" fmla="*/ 0 h 20"/>
                <a:gd name="T8" fmla="*/ 0 w 52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0" y="9"/>
                  </a:moveTo>
                  <a:lnTo>
                    <a:pt x="51" y="9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4" name="Freeform 130">
              <a:extLst>
                <a:ext uri="{FF2B5EF4-FFF2-40B4-BE49-F238E27FC236}">
                  <a16:creationId xmlns:a16="http://schemas.microsoft.com/office/drawing/2014/main" id="{D956F087-5E90-42B9-9ECA-E292FD382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3459"/>
              <a:ext cx="1401" cy="840"/>
            </a:xfrm>
            <a:custGeom>
              <a:avLst/>
              <a:gdLst>
                <a:gd name="T0" fmla="*/ 702 w 1401"/>
                <a:gd name="T1" fmla="*/ 0 h 840"/>
                <a:gd name="T2" fmla="*/ 654 w 1401"/>
                <a:gd name="T3" fmla="*/ 9 h 840"/>
                <a:gd name="T4" fmla="*/ 610 w 1401"/>
                <a:gd name="T5" fmla="*/ 40 h 840"/>
                <a:gd name="T6" fmla="*/ 570 w 1401"/>
                <a:gd name="T7" fmla="*/ 89 h 840"/>
                <a:gd name="T8" fmla="*/ 534 w 1401"/>
                <a:gd name="T9" fmla="*/ 150 h 840"/>
                <a:gd name="T10" fmla="*/ 500 w 1401"/>
                <a:gd name="T11" fmla="*/ 220 h 840"/>
                <a:gd name="T12" fmla="*/ 470 w 1401"/>
                <a:gd name="T13" fmla="*/ 295 h 840"/>
                <a:gd name="T14" fmla="*/ 415 w 1401"/>
                <a:gd name="T15" fmla="*/ 438 h 840"/>
                <a:gd name="T16" fmla="*/ 390 w 1401"/>
                <a:gd name="T17" fmla="*/ 498 h 840"/>
                <a:gd name="T18" fmla="*/ 341 w 1401"/>
                <a:gd name="T19" fmla="*/ 599 h 840"/>
                <a:gd name="T20" fmla="*/ 296 w 1401"/>
                <a:gd name="T21" fmla="*/ 677 h 840"/>
                <a:gd name="T22" fmla="*/ 252 w 1401"/>
                <a:gd name="T23" fmla="*/ 737 h 840"/>
                <a:gd name="T24" fmla="*/ 204 w 1401"/>
                <a:gd name="T25" fmla="*/ 780 h 840"/>
                <a:gd name="T26" fmla="*/ 149 w 1401"/>
                <a:gd name="T27" fmla="*/ 809 h 840"/>
                <a:gd name="T28" fmla="*/ 82 w 1401"/>
                <a:gd name="T29" fmla="*/ 828 h 840"/>
                <a:gd name="T30" fmla="*/ 0 w 1401"/>
                <a:gd name="T31" fmla="*/ 839 h 840"/>
                <a:gd name="T32" fmla="*/ 1400 w 1401"/>
                <a:gd name="T33" fmla="*/ 833 h 840"/>
                <a:gd name="T34" fmla="*/ 1324 w 1401"/>
                <a:gd name="T35" fmla="*/ 785 h 840"/>
                <a:gd name="T36" fmla="*/ 1263 w 1401"/>
                <a:gd name="T37" fmla="*/ 738 h 840"/>
                <a:gd name="T38" fmla="*/ 1213 w 1401"/>
                <a:gd name="T39" fmla="*/ 690 h 840"/>
                <a:gd name="T40" fmla="*/ 1166 w 1401"/>
                <a:gd name="T41" fmla="*/ 634 h 840"/>
                <a:gd name="T42" fmla="*/ 1116 w 1401"/>
                <a:gd name="T43" fmla="*/ 568 h 840"/>
                <a:gd name="T44" fmla="*/ 1057 w 1401"/>
                <a:gd name="T45" fmla="*/ 485 h 840"/>
                <a:gd name="T46" fmla="*/ 1024 w 1401"/>
                <a:gd name="T47" fmla="*/ 423 h 840"/>
                <a:gd name="T48" fmla="*/ 982 w 1401"/>
                <a:gd name="T49" fmla="*/ 346 h 840"/>
                <a:gd name="T50" fmla="*/ 936 w 1401"/>
                <a:gd name="T51" fmla="*/ 262 h 840"/>
                <a:gd name="T52" fmla="*/ 887 w 1401"/>
                <a:gd name="T53" fmla="*/ 180 h 840"/>
                <a:gd name="T54" fmla="*/ 838 w 1401"/>
                <a:gd name="T55" fmla="*/ 106 h 840"/>
                <a:gd name="T56" fmla="*/ 793 w 1401"/>
                <a:gd name="T57" fmla="*/ 49 h 840"/>
                <a:gd name="T58" fmla="*/ 755 w 1401"/>
                <a:gd name="T59" fmla="*/ 16 h 840"/>
                <a:gd name="T60" fmla="*/ 702 w 1401"/>
                <a:gd name="T61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01" h="840">
                  <a:moveTo>
                    <a:pt x="702" y="0"/>
                  </a:moveTo>
                  <a:lnTo>
                    <a:pt x="654" y="9"/>
                  </a:lnTo>
                  <a:lnTo>
                    <a:pt x="610" y="40"/>
                  </a:lnTo>
                  <a:lnTo>
                    <a:pt x="570" y="89"/>
                  </a:lnTo>
                  <a:lnTo>
                    <a:pt x="534" y="150"/>
                  </a:lnTo>
                  <a:lnTo>
                    <a:pt x="500" y="220"/>
                  </a:lnTo>
                  <a:lnTo>
                    <a:pt x="470" y="295"/>
                  </a:lnTo>
                  <a:lnTo>
                    <a:pt x="415" y="438"/>
                  </a:lnTo>
                  <a:lnTo>
                    <a:pt x="390" y="498"/>
                  </a:lnTo>
                  <a:lnTo>
                    <a:pt x="341" y="599"/>
                  </a:lnTo>
                  <a:lnTo>
                    <a:pt x="296" y="677"/>
                  </a:lnTo>
                  <a:lnTo>
                    <a:pt x="252" y="737"/>
                  </a:lnTo>
                  <a:lnTo>
                    <a:pt x="204" y="780"/>
                  </a:lnTo>
                  <a:lnTo>
                    <a:pt x="149" y="809"/>
                  </a:lnTo>
                  <a:lnTo>
                    <a:pt x="82" y="828"/>
                  </a:lnTo>
                  <a:lnTo>
                    <a:pt x="0" y="839"/>
                  </a:lnTo>
                  <a:lnTo>
                    <a:pt x="1400" y="833"/>
                  </a:lnTo>
                  <a:lnTo>
                    <a:pt x="1324" y="785"/>
                  </a:lnTo>
                  <a:lnTo>
                    <a:pt x="1263" y="738"/>
                  </a:lnTo>
                  <a:lnTo>
                    <a:pt x="1213" y="690"/>
                  </a:lnTo>
                  <a:lnTo>
                    <a:pt x="1166" y="634"/>
                  </a:lnTo>
                  <a:lnTo>
                    <a:pt x="1116" y="568"/>
                  </a:lnTo>
                  <a:lnTo>
                    <a:pt x="1057" y="485"/>
                  </a:lnTo>
                  <a:lnTo>
                    <a:pt x="1024" y="423"/>
                  </a:lnTo>
                  <a:lnTo>
                    <a:pt x="982" y="346"/>
                  </a:lnTo>
                  <a:lnTo>
                    <a:pt x="936" y="262"/>
                  </a:lnTo>
                  <a:lnTo>
                    <a:pt x="887" y="180"/>
                  </a:lnTo>
                  <a:lnTo>
                    <a:pt x="838" y="106"/>
                  </a:lnTo>
                  <a:lnTo>
                    <a:pt x="793" y="49"/>
                  </a:lnTo>
                  <a:lnTo>
                    <a:pt x="755" y="16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521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300B67C-2C52-4693-A45B-98E90BBF87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8" y="3449"/>
              <a:ext cx="1407" cy="860"/>
              <a:chOff x="4708" y="3449"/>
              <a:chExt cx="1407" cy="860"/>
            </a:xfrm>
          </p:grpSpPr>
          <p:sp>
            <p:nvSpPr>
              <p:cNvPr id="299" name="Freeform 132">
                <a:extLst>
                  <a:ext uri="{FF2B5EF4-FFF2-40B4-BE49-F238E27FC236}">
                    <a16:creationId xmlns:a16="http://schemas.microsoft.com/office/drawing/2014/main" id="{B1F89498-CD6B-4921-90C2-0A1281969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382 w 1407"/>
                  <a:gd name="T1" fmla="*/ 504 h 860"/>
                  <a:gd name="T2" fmla="*/ 338 w 1407"/>
                  <a:gd name="T3" fmla="*/ 593 h 860"/>
                  <a:gd name="T4" fmla="*/ 299 w 1407"/>
                  <a:gd name="T5" fmla="*/ 665 h 860"/>
                  <a:gd name="T6" fmla="*/ 262 w 1407"/>
                  <a:gd name="T7" fmla="*/ 721 h 860"/>
                  <a:gd name="T8" fmla="*/ 223 w 1407"/>
                  <a:gd name="T9" fmla="*/ 763 h 860"/>
                  <a:gd name="T10" fmla="*/ 202 w 1407"/>
                  <a:gd name="T11" fmla="*/ 780 h 860"/>
                  <a:gd name="T12" fmla="*/ 180 w 1407"/>
                  <a:gd name="T13" fmla="*/ 794 h 860"/>
                  <a:gd name="T14" fmla="*/ 157 w 1407"/>
                  <a:gd name="T15" fmla="*/ 806 h 860"/>
                  <a:gd name="T16" fmla="*/ 131 w 1407"/>
                  <a:gd name="T17" fmla="*/ 816 h 860"/>
                  <a:gd name="T18" fmla="*/ 103 w 1407"/>
                  <a:gd name="T19" fmla="*/ 824 h 860"/>
                  <a:gd name="T20" fmla="*/ 72 w 1407"/>
                  <a:gd name="T21" fmla="*/ 830 h 860"/>
                  <a:gd name="T22" fmla="*/ 37 w 1407"/>
                  <a:gd name="T23" fmla="*/ 835 h 860"/>
                  <a:gd name="T24" fmla="*/ 0 w 1407"/>
                  <a:gd name="T25" fmla="*/ 839 h 860"/>
                  <a:gd name="T26" fmla="*/ 1 w 1407"/>
                  <a:gd name="T27" fmla="*/ 859 h 860"/>
                  <a:gd name="T28" fmla="*/ 40 w 1407"/>
                  <a:gd name="T29" fmla="*/ 855 h 860"/>
                  <a:gd name="T30" fmla="*/ 75 w 1407"/>
                  <a:gd name="T31" fmla="*/ 850 h 860"/>
                  <a:gd name="T32" fmla="*/ 107 w 1407"/>
                  <a:gd name="T33" fmla="*/ 843 h 860"/>
                  <a:gd name="T34" fmla="*/ 137 w 1407"/>
                  <a:gd name="T35" fmla="*/ 835 h 860"/>
                  <a:gd name="T36" fmla="*/ 178 w 1407"/>
                  <a:gd name="T37" fmla="*/ 818 h 860"/>
                  <a:gd name="T38" fmla="*/ 214 w 1407"/>
                  <a:gd name="T39" fmla="*/ 796 h 860"/>
                  <a:gd name="T40" fmla="*/ 247 w 1407"/>
                  <a:gd name="T41" fmla="*/ 768 h 860"/>
                  <a:gd name="T42" fmla="*/ 277 w 1407"/>
                  <a:gd name="T43" fmla="*/ 733 h 860"/>
                  <a:gd name="T44" fmla="*/ 307 w 1407"/>
                  <a:gd name="T45" fmla="*/ 691 h 860"/>
                  <a:gd name="T46" fmla="*/ 336 w 1407"/>
                  <a:gd name="T47" fmla="*/ 641 h 860"/>
                  <a:gd name="T48" fmla="*/ 367 w 1407"/>
                  <a:gd name="T49" fmla="*/ 582 h 860"/>
                  <a:gd name="T50" fmla="*/ 400 w 1407"/>
                  <a:gd name="T51" fmla="*/ 513 h 860"/>
                  <a:gd name="T52" fmla="*/ 401 w 1407"/>
                  <a:gd name="T53" fmla="*/ 509 h 860"/>
                  <a:gd name="T54" fmla="*/ 391 w 1407"/>
                  <a:gd name="T55" fmla="*/ 509 h 860"/>
                  <a:gd name="T56" fmla="*/ 382 w 1407"/>
                  <a:gd name="T57" fmla="*/ 504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07" h="860">
                    <a:moveTo>
                      <a:pt x="382" y="504"/>
                    </a:moveTo>
                    <a:lnTo>
                      <a:pt x="338" y="593"/>
                    </a:lnTo>
                    <a:lnTo>
                      <a:pt x="299" y="665"/>
                    </a:lnTo>
                    <a:lnTo>
                      <a:pt x="262" y="721"/>
                    </a:lnTo>
                    <a:lnTo>
                      <a:pt x="223" y="763"/>
                    </a:lnTo>
                    <a:lnTo>
                      <a:pt x="202" y="780"/>
                    </a:lnTo>
                    <a:lnTo>
                      <a:pt x="180" y="794"/>
                    </a:lnTo>
                    <a:lnTo>
                      <a:pt x="157" y="806"/>
                    </a:lnTo>
                    <a:lnTo>
                      <a:pt x="131" y="816"/>
                    </a:lnTo>
                    <a:lnTo>
                      <a:pt x="103" y="824"/>
                    </a:lnTo>
                    <a:lnTo>
                      <a:pt x="72" y="830"/>
                    </a:lnTo>
                    <a:lnTo>
                      <a:pt x="37" y="835"/>
                    </a:lnTo>
                    <a:lnTo>
                      <a:pt x="0" y="839"/>
                    </a:lnTo>
                    <a:lnTo>
                      <a:pt x="1" y="859"/>
                    </a:lnTo>
                    <a:lnTo>
                      <a:pt x="40" y="855"/>
                    </a:lnTo>
                    <a:lnTo>
                      <a:pt x="75" y="850"/>
                    </a:lnTo>
                    <a:lnTo>
                      <a:pt x="107" y="843"/>
                    </a:lnTo>
                    <a:lnTo>
                      <a:pt x="137" y="835"/>
                    </a:lnTo>
                    <a:lnTo>
                      <a:pt x="178" y="818"/>
                    </a:lnTo>
                    <a:lnTo>
                      <a:pt x="214" y="796"/>
                    </a:lnTo>
                    <a:lnTo>
                      <a:pt x="247" y="768"/>
                    </a:lnTo>
                    <a:lnTo>
                      <a:pt x="277" y="733"/>
                    </a:lnTo>
                    <a:lnTo>
                      <a:pt x="307" y="691"/>
                    </a:lnTo>
                    <a:lnTo>
                      <a:pt x="336" y="641"/>
                    </a:lnTo>
                    <a:lnTo>
                      <a:pt x="367" y="582"/>
                    </a:lnTo>
                    <a:lnTo>
                      <a:pt x="400" y="513"/>
                    </a:lnTo>
                    <a:lnTo>
                      <a:pt x="401" y="509"/>
                    </a:lnTo>
                    <a:lnTo>
                      <a:pt x="391" y="509"/>
                    </a:lnTo>
                    <a:lnTo>
                      <a:pt x="382" y="504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0" name="Freeform 133">
                <a:extLst>
                  <a:ext uri="{FF2B5EF4-FFF2-40B4-BE49-F238E27FC236}">
                    <a16:creationId xmlns:a16="http://schemas.microsoft.com/office/drawing/2014/main" id="{6DBDE5B5-60C9-4868-A14A-64A517DC1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759 w 1407"/>
                  <a:gd name="T1" fmla="*/ 19 h 860"/>
                  <a:gd name="T2" fmla="*/ 697 w 1407"/>
                  <a:gd name="T3" fmla="*/ 19 h 860"/>
                  <a:gd name="T4" fmla="*/ 710 w 1407"/>
                  <a:gd name="T5" fmla="*/ 20 h 860"/>
                  <a:gd name="T6" fmla="*/ 723 w 1407"/>
                  <a:gd name="T7" fmla="*/ 23 h 860"/>
                  <a:gd name="T8" fmla="*/ 737 w 1407"/>
                  <a:gd name="T9" fmla="*/ 28 h 860"/>
                  <a:gd name="T10" fmla="*/ 751 w 1407"/>
                  <a:gd name="T11" fmla="*/ 35 h 860"/>
                  <a:gd name="T12" fmla="*/ 765 w 1407"/>
                  <a:gd name="T13" fmla="*/ 45 h 860"/>
                  <a:gd name="T14" fmla="*/ 782 w 1407"/>
                  <a:gd name="T15" fmla="*/ 60 h 860"/>
                  <a:gd name="T16" fmla="*/ 800 w 1407"/>
                  <a:gd name="T17" fmla="*/ 81 h 860"/>
                  <a:gd name="T18" fmla="*/ 819 w 1407"/>
                  <a:gd name="T19" fmla="*/ 106 h 860"/>
                  <a:gd name="T20" fmla="*/ 861 w 1407"/>
                  <a:gd name="T21" fmla="*/ 166 h 860"/>
                  <a:gd name="T22" fmla="*/ 903 w 1407"/>
                  <a:gd name="T23" fmla="*/ 236 h 860"/>
                  <a:gd name="T24" fmla="*/ 946 w 1407"/>
                  <a:gd name="T25" fmla="*/ 309 h 860"/>
                  <a:gd name="T26" fmla="*/ 985 w 1407"/>
                  <a:gd name="T27" fmla="*/ 381 h 860"/>
                  <a:gd name="T28" fmla="*/ 1020 w 1407"/>
                  <a:gd name="T29" fmla="*/ 447 h 860"/>
                  <a:gd name="T30" fmla="*/ 1049 w 1407"/>
                  <a:gd name="T31" fmla="*/ 501 h 860"/>
                  <a:gd name="T32" fmla="*/ 1095 w 1407"/>
                  <a:gd name="T33" fmla="*/ 565 h 860"/>
                  <a:gd name="T34" fmla="*/ 1134 w 1407"/>
                  <a:gd name="T35" fmla="*/ 619 h 860"/>
                  <a:gd name="T36" fmla="*/ 1171 w 1407"/>
                  <a:gd name="T37" fmla="*/ 666 h 860"/>
                  <a:gd name="T38" fmla="*/ 1206 w 1407"/>
                  <a:gd name="T39" fmla="*/ 707 h 860"/>
                  <a:gd name="T40" fmla="*/ 1244 w 1407"/>
                  <a:gd name="T41" fmla="*/ 744 h 860"/>
                  <a:gd name="T42" fmla="*/ 1287 w 1407"/>
                  <a:gd name="T43" fmla="*/ 779 h 860"/>
                  <a:gd name="T44" fmla="*/ 1336 w 1407"/>
                  <a:gd name="T45" fmla="*/ 815 h 860"/>
                  <a:gd name="T46" fmla="*/ 1395 w 1407"/>
                  <a:gd name="T47" fmla="*/ 852 h 860"/>
                  <a:gd name="T48" fmla="*/ 1406 w 1407"/>
                  <a:gd name="T49" fmla="*/ 835 h 860"/>
                  <a:gd name="T50" fmla="*/ 1347 w 1407"/>
                  <a:gd name="T51" fmla="*/ 798 h 860"/>
                  <a:gd name="T52" fmla="*/ 1299 w 1407"/>
                  <a:gd name="T53" fmla="*/ 764 h 860"/>
                  <a:gd name="T54" fmla="*/ 1258 w 1407"/>
                  <a:gd name="T55" fmla="*/ 729 h 860"/>
                  <a:gd name="T56" fmla="*/ 1221 w 1407"/>
                  <a:gd name="T57" fmla="*/ 693 h 860"/>
                  <a:gd name="T58" fmla="*/ 1186 w 1407"/>
                  <a:gd name="T59" fmla="*/ 653 h 860"/>
                  <a:gd name="T60" fmla="*/ 1150 w 1407"/>
                  <a:gd name="T61" fmla="*/ 607 h 860"/>
                  <a:gd name="T62" fmla="*/ 1111 w 1407"/>
                  <a:gd name="T63" fmla="*/ 553 h 860"/>
                  <a:gd name="T64" fmla="*/ 1070 w 1407"/>
                  <a:gd name="T65" fmla="*/ 495 h 860"/>
                  <a:gd name="T66" fmla="*/ 1057 w 1407"/>
                  <a:gd name="T67" fmla="*/ 495 h 860"/>
                  <a:gd name="T68" fmla="*/ 1066 w 1407"/>
                  <a:gd name="T69" fmla="*/ 490 h 860"/>
                  <a:gd name="T70" fmla="*/ 1066 w 1407"/>
                  <a:gd name="T71" fmla="*/ 490 h 860"/>
                  <a:gd name="T72" fmla="*/ 1038 w 1407"/>
                  <a:gd name="T73" fmla="*/ 437 h 860"/>
                  <a:gd name="T74" fmla="*/ 1003 w 1407"/>
                  <a:gd name="T75" fmla="*/ 372 h 860"/>
                  <a:gd name="T76" fmla="*/ 963 w 1407"/>
                  <a:gd name="T77" fmla="*/ 299 h 860"/>
                  <a:gd name="T78" fmla="*/ 921 w 1407"/>
                  <a:gd name="T79" fmla="*/ 225 h 860"/>
                  <a:gd name="T80" fmla="*/ 899 w 1407"/>
                  <a:gd name="T81" fmla="*/ 189 h 860"/>
                  <a:gd name="T82" fmla="*/ 877 w 1407"/>
                  <a:gd name="T83" fmla="*/ 155 h 860"/>
                  <a:gd name="T84" fmla="*/ 856 w 1407"/>
                  <a:gd name="T85" fmla="*/ 123 h 860"/>
                  <a:gd name="T86" fmla="*/ 835 w 1407"/>
                  <a:gd name="T87" fmla="*/ 94 h 860"/>
                  <a:gd name="T88" fmla="*/ 815 w 1407"/>
                  <a:gd name="T89" fmla="*/ 68 h 860"/>
                  <a:gd name="T90" fmla="*/ 796 w 1407"/>
                  <a:gd name="T91" fmla="*/ 46 h 860"/>
                  <a:gd name="T92" fmla="*/ 778 w 1407"/>
                  <a:gd name="T93" fmla="*/ 29 h 860"/>
                  <a:gd name="T94" fmla="*/ 774 w 1407"/>
                  <a:gd name="T95" fmla="*/ 26 h 860"/>
                  <a:gd name="T96" fmla="*/ 756 w 1407"/>
                  <a:gd name="T97" fmla="*/ 26 h 860"/>
                  <a:gd name="T98" fmla="*/ 759 w 1407"/>
                  <a:gd name="T99" fmla="*/ 19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07" h="860">
                    <a:moveTo>
                      <a:pt x="759" y="19"/>
                    </a:moveTo>
                    <a:lnTo>
                      <a:pt x="697" y="19"/>
                    </a:lnTo>
                    <a:lnTo>
                      <a:pt x="710" y="20"/>
                    </a:lnTo>
                    <a:lnTo>
                      <a:pt x="723" y="23"/>
                    </a:lnTo>
                    <a:lnTo>
                      <a:pt x="737" y="28"/>
                    </a:lnTo>
                    <a:lnTo>
                      <a:pt x="751" y="35"/>
                    </a:lnTo>
                    <a:lnTo>
                      <a:pt x="765" y="45"/>
                    </a:lnTo>
                    <a:lnTo>
                      <a:pt x="782" y="60"/>
                    </a:lnTo>
                    <a:lnTo>
                      <a:pt x="800" y="81"/>
                    </a:lnTo>
                    <a:lnTo>
                      <a:pt x="819" y="106"/>
                    </a:lnTo>
                    <a:lnTo>
                      <a:pt x="861" y="166"/>
                    </a:lnTo>
                    <a:lnTo>
                      <a:pt x="903" y="236"/>
                    </a:lnTo>
                    <a:lnTo>
                      <a:pt x="946" y="309"/>
                    </a:lnTo>
                    <a:lnTo>
                      <a:pt x="985" y="381"/>
                    </a:lnTo>
                    <a:lnTo>
                      <a:pt x="1020" y="447"/>
                    </a:lnTo>
                    <a:lnTo>
                      <a:pt x="1049" y="501"/>
                    </a:lnTo>
                    <a:lnTo>
                      <a:pt x="1095" y="565"/>
                    </a:lnTo>
                    <a:lnTo>
                      <a:pt x="1134" y="619"/>
                    </a:lnTo>
                    <a:lnTo>
                      <a:pt x="1171" y="666"/>
                    </a:lnTo>
                    <a:lnTo>
                      <a:pt x="1206" y="707"/>
                    </a:lnTo>
                    <a:lnTo>
                      <a:pt x="1244" y="744"/>
                    </a:lnTo>
                    <a:lnTo>
                      <a:pt x="1287" y="779"/>
                    </a:lnTo>
                    <a:lnTo>
                      <a:pt x="1336" y="815"/>
                    </a:lnTo>
                    <a:lnTo>
                      <a:pt x="1395" y="852"/>
                    </a:lnTo>
                    <a:lnTo>
                      <a:pt x="1406" y="835"/>
                    </a:lnTo>
                    <a:lnTo>
                      <a:pt x="1347" y="798"/>
                    </a:lnTo>
                    <a:lnTo>
                      <a:pt x="1299" y="764"/>
                    </a:lnTo>
                    <a:lnTo>
                      <a:pt x="1258" y="729"/>
                    </a:lnTo>
                    <a:lnTo>
                      <a:pt x="1221" y="693"/>
                    </a:lnTo>
                    <a:lnTo>
                      <a:pt x="1186" y="653"/>
                    </a:lnTo>
                    <a:lnTo>
                      <a:pt x="1150" y="607"/>
                    </a:lnTo>
                    <a:lnTo>
                      <a:pt x="1111" y="553"/>
                    </a:lnTo>
                    <a:lnTo>
                      <a:pt x="1070" y="495"/>
                    </a:lnTo>
                    <a:lnTo>
                      <a:pt x="1057" y="495"/>
                    </a:lnTo>
                    <a:lnTo>
                      <a:pt x="1066" y="490"/>
                    </a:lnTo>
                    <a:lnTo>
                      <a:pt x="1066" y="490"/>
                    </a:lnTo>
                    <a:lnTo>
                      <a:pt x="1038" y="437"/>
                    </a:lnTo>
                    <a:lnTo>
                      <a:pt x="1003" y="372"/>
                    </a:lnTo>
                    <a:lnTo>
                      <a:pt x="963" y="299"/>
                    </a:lnTo>
                    <a:lnTo>
                      <a:pt x="921" y="225"/>
                    </a:lnTo>
                    <a:lnTo>
                      <a:pt x="899" y="189"/>
                    </a:lnTo>
                    <a:lnTo>
                      <a:pt x="877" y="155"/>
                    </a:lnTo>
                    <a:lnTo>
                      <a:pt x="856" y="123"/>
                    </a:lnTo>
                    <a:lnTo>
                      <a:pt x="835" y="94"/>
                    </a:lnTo>
                    <a:lnTo>
                      <a:pt x="815" y="68"/>
                    </a:lnTo>
                    <a:lnTo>
                      <a:pt x="796" y="46"/>
                    </a:lnTo>
                    <a:lnTo>
                      <a:pt x="778" y="29"/>
                    </a:lnTo>
                    <a:lnTo>
                      <a:pt x="774" y="26"/>
                    </a:lnTo>
                    <a:lnTo>
                      <a:pt x="756" y="26"/>
                    </a:lnTo>
                    <a:lnTo>
                      <a:pt x="759" y="19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1" name="Freeform 134">
                <a:extLst>
                  <a:ext uri="{FF2B5EF4-FFF2-40B4-BE49-F238E27FC236}">
                    <a16:creationId xmlns:a16="http://schemas.microsoft.com/office/drawing/2014/main" id="{206378C5-2EDE-4B8B-93C3-8F482C76D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382 w 1407"/>
                  <a:gd name="T1" fmla="*/ 504 h 860"/>
                  <a:gd name="T2" fmla="*/ 382 w 1407"/>
                  <a:gd name="T3" fmla="*/ 504 h 860"/>
                  <a:gd name="T4" fmla="*/ 391 w 1407"/>
                  <a:gd name="T5" fmla="*/ 509 h 860"/>
                  <a:gd name="T6" fmla="*/ 382 w 1407"/>
                  <a:gd name="T7" fmla="*/ 504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7" h="860">
                    <a:moveTo>
                      <a:pt x="382" y="504"/>
                    </a:moveTo>
                    <a:lnTo>
                      <a:pt x="382" y="504"/>
                    </a:lnTo>
                    <a:lnTo>
                      <a:pt x="391" y="509"/>
                    </a:lnTo>
                    <a:lnTo>
                      <a:pt x="382" y="504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2" name="Freeform 135">
                <a:extLst>
                  <a:ext uri="{FF2B5EF4-FFF2-40B4-BE49-F238E27FC236}">
                    <a16:creationId xmlns:a16="http://schemas.microsoft.com/office/drawing/2014/main" id="{21E2289E-AA7B-47C2-8D8E-9C8FFB82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403 w 1407"/>
                  <a:gd name="T1" fmla="*/ 504 h 860"/>
                  <a:gd name="T2" fmla="*/ 382 w 1407"/>
                  <a:gd name="T3" fmla="*/ 504 h 860"/>
                  <a:gd name="T4" fmla="*/ 391 w 1407"/>
                  <a:gd name="T5" fmla="*/ 509 h 860"/>
                  <a:gd name="T6" fmla="*/ 401 w 1407"/>
                  <a:gd name="T7" fmla="*/ 509 h 860"/>
                  <a:gd name="T8" fmla="*/ 403 w 1407"/>
                  <a:gd name="T9" fmla="*/ 504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7" h="860">
                    <a:moveTo>
                      <a:pt x="403" y="504"/>
                    </a:moveTo>
                    <a:lnTo>
                      <a:pt x="382" y="504"/>
                    </a:lnTo>
                    <a:lnTo>
                      <a:pt x="391" y="509"/>
                    </a:lnTo>
                    <a:lnTo>
                      <a:pt x="401" y="509"/>
                    </a:lnTo>
                    <a:lnTo>
                      <a:pt x="403" y="504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3" name="Freeform 136">
                <a:extLst>
                  <a:ext uri="{FF2B5EF4-FFF2-40B4-BE49-F238E27FC236}">
                    <a16:creationId xmlns:a16="http://schemas.microsoft.com/office/drawing/2014/main" id="{FCB3495E-FCE2-4A2C-AED1-9CFB9872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697 w 1407"/>
                  <a:gd name="T1" fmla="*/ 0 h 860"/>
                  <a:gd name="T2" fmla="*/ 668 w 1407"/>
                  <a:gd name="T3" fmla="*/ 4 h 860"/>
                  <a:gd name="T4" fmla="*/ 640 w 1407"/>
                  <a:gd name="T5" fmla="*/ 16 h 860"/>
                  <a:gd name="T6" fmla="*/ 614 w 1407"/>
                  <a:gd name="T7" fmla="*/ 34 h 860"/>
                  <a:gd name="T8" fmla="*/ 590 w 1407"/>
                  <a:gd name="T9" fmla="*/ 58 h 860"/>
                  <a:gd name="T10" fmla="*/ 556 w 1407"/>
                  <a:gd name="T11" fmla="*/ 103 h 860"/>
                  <a:gd name="T12" fmla="*/ 526 w 1407"/>
                  <a:gd name="T13" fmla="*/ 156 h 860"/>
                  <a:gd name="T14" fmla="*/ 497 w 1407"/>
                  <a:gd name="T15" fmla="*/ 214 h 860"/>
                  <a:gd name="T16" fmla="*/ 471 w 1407"/>
                  <a:gd name="T17" fmla="*/ 276 h 860"/>
                  <a:gd name="T18" fmla="*/ 447 w 1407"/>
                  <a:gd name="T19" fmla="*/ 338 h 860"/>
                  <a:gd name="T20" fmla="*/ 424 w 1407"/>
                  <a:gd name="T21" fmla="*/ 399 h 860"/>
                  <a:gd name="T22" fmla="*/ 402 w 1407"/>
                  <a:gd name="T23" fmla="*/ 455 h 860"/>
                  <a:gd name="T24" fmla="*/ 382 w 1407"/>
                  <a:gd name="T25" fmla="*/ 504 h 860"/>
                  <a:gd name="T26" fmla="*/ 382 w 1407"/>
                  <a:gd name="T27" fmla="*/ 504 h 860"/>
                  <a:gd name="T28" fmla="*/ 403 w 1407"/>
                  <a:gd name="T29" fmla="*/ 504 h 860"/>
                  <a:gd name="T30" fmla="*/ 428 w 1407"/>
                  <a:gd name="T31" fmla="*/ 444 h 860"/>
                  <a:gd name="T32" fmla="*/ 458 w 1407"/>
                  <a:gd name="T33" fmla="*/ 366 h 860"/>
                  <a:gd name="T34" fmla="*/ 490 w 1407"/>
                  <a:gd name="T35" fmla="*/ 283 h 860"/>
                  <a:gd name="T36" fmla="*/ 525 w 1407"/>
                  <a:gd name="T37" fmla="*/ 203 h 860"/>
                  <a:gd name="T38" fmla="*/ 543 w 1407"/>
                  <a:gd name="T39" fmla="*/ 165 h 860"/>
                  <a:gd name="T40" fmla="*/ 563 w 1407"/>
                  <a:gd name="T41" fmla="*/ 130 h 860"/>
                  <a:gd name="T42" fmla="*/ 583 w 1407"/>
                  <a:gd name="T43" fmla="*/ 99 h 860"/>
                  <a:gd name="T44" fmla="*/ 605 w 1407"/>
                  <a:gd name="T45" fmla="*/ 71 h 860"/>
                  <a:gd name="T46" fmla="*/ 627 w 1407"/>
                  <a:gd name="T47" fmla="*/ 49 h 860"/>
                  <a:gd name="T48" fmla="*/ 649 w 1407"/>
                  <a:gd name="T49" fmla="*/ 33 h 860"/>
                  <a:gd name="T50" fmla="*/ 673 w 1407"/>
                  <a:gd name="T51" fmla="*/ 23 h 860"/>
                  <a:gd name="T52" fmla="*/ 697 w 1407"/>
                  <a:gd name="T53" fmla="*/ 19 h 860"/>
                  <a:gd name="T54" fmla="*/ 759 w 1407"/>
                  <a:gd name="T55" fmla="*/ 19 h 860"/>
                  <a:gd name="T56" fmla="*/ 760 w 1407"/>
                  <a:gd name="T57" fmla="*/ 17 h 860"/>
                  <a:gd name="T58" fmla="*/ 760 w 1407"/>
                  <a:gd name="T59" fmla="*/ 17 h 860"/>
                  <a:gd name="T60" fmla="*/ 745 w 1407"/>
                  <a:gd name="T61" fmla="*/ 9 h 860"/>
                  <a:gd name="T62" fmla="*/ 729 w 1407"/>
                  <a:gd name="T63" fmla="*/ 4 h 860"/>
                  <a:gd name="T64" fmla="*/ 713 w 1407"/>
                  <a:gd name="T65" fmla="*/ 1 h 860"/>
                  <a:gd name="T66" fmla="*/ 697 w 1407"/>
                  <a:gd name="T67" fmla="*/ 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07" h="860">
                    <a:moveTo>
                      <a:pt x="697" y="0"/>
                    </a:moveTo>
                    <a:lnTo>
                      <a:pt x="668" y="4"/>
                    </a:lnTo>
                    <a:lnTo>
                      <a:pt x="640" y="16"/>
                    </a:lnTo>
                    <a:lnTo>
                      <a:pt x="614" y="34"/>
                    </a:lnTo>
                    <a:lnTo>
                      <a:pt x="590" y="58"/>
                    </a:lnTo>
                    <a:lnTo>
                      <a:pt x="556" y="103"/>
                    </a:lnTo>
                    <a:lnTo>
                      <a:pt x="526" y="156"/>
                    </a:lnTo>
                    <a:lnTo>
                      <a:pt x="497" y="214"/>
                    </a:lnTo>
                    <a:lnTo>
                      <a:pt x="471" y="276"/>
                    </a:lnTo>
                    <a:lnTo>
                      <a:pt x="447" y="338"/>
                    </a:lnTo>
                    <a:lnTo>
                      <a:pt x="424" y="399"/>
                    </a:lnTo>
                    <a:lnTo>
                      <a:pt x="402" y="455"/>
                    </a:lnTo>
                    <a:lnTo>
                      <a:pt x="382" y="504"/>
                    </a:lnTo>
                    <a:lnTo>
                      <a:pt x="382" y="504"/>
                    </a:lnTo>
                    <a:lnTo>
                      <a:pt x="403" y="504"/>
                    </a:lnTo>
                    <a:lnTo>
                      <a:pt x="428" y="444"/>
                    </a:lnTo>
                    <a:lnTo>
                      <a:pt x="458" y="366"/>
                    </a:lnTo>
                    <a:lnTo>
                      <a:pt x="490" y="283"/>
                    </a:lnTo>
                    <a:lnTo>
                      <a:pt x="525" y="203"/>
                    </a:lnTo>
                    <a:lnTo>
                      <a:pt x="543" y="165"/>
                    </a:lnTo>
                    <a:lnTo>
                      <a:pt x="563" y="130"/>
                    </a:lnTo>
                    <a:lnTo>
                      <a:pt x="583" y="99"/>
                    </a:lnTo>
                    <a:lnTo>
                      <a:pt x="605" y="71"/>
                    </a:lnTo>
                    <a:lnTo>
                      <a:pt x="627" y="49"/>
                    </a:lnTo>
                    <a:lnTo>
                      <a:pt x="649" y="33"/>
                    </a:lnTo>
                    <a:lnTo>
                      <a:pt x="673" y="23"/>
                    </a:lnTo>
                    <a:lnTo>
                      <a:pt x="697" y="19"/>
                    </a:lnTo>
                    <a:lnTo>
                      <a:pt x="759" y="19"/>
                    </a:lnTo>
                    <a:lnTo>
                      <a:pt x="760" y="17"/>
                    </a:lnTo>
                    <a:lnTo>
                      <a:pt x="760" y="17"/>
                    </a:lnTo>
                    <a:lnTo>
                      <a:pt x="745" y="9"/>
                    </a:lnTo>
                    <a:lnTo>
                      <a:pt x="729" y="4"/>
                    </a:lnTo>
                    <a:lnTo>
                      <a:pt x="713" y="1"/>
                    </a:lnTo>
                    <a:lnTo>
                      <a:pt x="697" y="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4" name="Freeform 137">
                <a:extLst>
                  <a:ext uri="{FF2B5EF4-FFF2-40B4-BE49-F238E27FC236}">
                    <a16:creationId xmlns:a16="http://schemas.microsoft.com/office/drawing/2014/main" id="{925B9C81-4821-467F-AF98-219F4BFB5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1066 w 1407"/>
                  <a:gd name="T1" fmla="*/ 490 h 860"/>
                  <a:gd name="T2" fmla="*/ 1057 w 1407"/>
                  <a:gd name="T3" fmla="*/ 495 h 860"/>
                  <a:gd name="T4" fmla="*/ 1066 w 1407"/>
                  <a:gd name="T5" fmla="*/ 491 h 860"/>
                  <a:gd name="T6" fmla="*/ 1066 w 1407"/>
                  <a:gd name="T7" fmla="*/ 490 h 860"/>
                  <a:gd name="T8" fmla="*/ 1066 w 1407"/>
                  <a:gd name="T9" fmla="*/ 49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7" h="860">
                    <a:moveTo>
                      <a:pt x="1066" y="490"/>
                    </a:moveTo>
                    <a:lnTo>
                      <a:pt x="1057" y="495"/>
                    </a:lnTo>
                    <a:lnTo>
                      <a:pt x="1066" y="491"/>
                    </a:lnTo>
                    <a:lnTo>
                      <a:pt x="1066" y="490"/>
                    </a:lnTo>
                    <a:lnTo>
                      <a:pt x="1066" y="49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5" name="Freeform 138">
                <a:extLst>
                  <a:ext uri="{FF2B5EF4-FFF2-40B4-BE49-F238E27FC236}">
                    <a16:creationId xmlns:a16="http://schemas.microsoft.com/office/drawing/2014/main" id="{410D490C-17E3-4BAC-9135-EAD281FAE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1066 w 1407"/>
                  <a:gd name="T1" fmla="*/ 490 h 860"/>
                  <a:gd name="T2" fmla="*/ 1066 w 1407"/>
                  <a:gd name="T3" fmla="*/ 491 h 860"/>
                  <a:gd name="T4" fmla="*/ 1057 w 1407"/>
                  <a:gd name="T5" fmla="*/ 495 h 860"/>
                  <a:gd name="T6" fmla="*/ 1070 w 1407"/>
                  <a:gd name="T7" fmla="*/ 495 h 860"/>
                  <a:gd name="T8" fmla="*/ 1066 w 1407"/>
                  <a:gd name="T9" fmla="*/ 49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7" h="860">
                    <a:moveTo>
                      <a:pt x="1066" y="490"/>
                    </a:moveTo>
                    <a:lnTo>
                      <a:pt x="1066" y="491"/>
                    </a:lnTo>
                    <a:lnTo>
                      <a:pt x="1057" y="495"/>
                    </a:lnTo>
                    <a:lnTo>
                      <a:pt x="1070" y="495"/>
                    </a:lnTo>
                    <a:lnTo>
                      <a:pt x="1066" y="49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6" name="Freeform 139">
                <a:extLst>
                  <a:ext uri="{FF2B5EF4-FFF2-40B4-BE49-F238E27FC236}">
                    <a16:creationId xmlns:a16="http://schemas.microsoft.com/office/drawing/2014/main" id="{90639C8A-B76F-4487-B3D7-C278CEAB0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1066 w 1407"/>
                  <a:gd name="T1" fmla="*/ 490 h 860"/>
                  <a:gd name="T2" fmla="*/ 1066 w 1407"/>
                  <a:gd name="T3" fmla="*/ 490 h 860"/>
                  <a:gd name="T4" fmla="*/ 1066 w 1407"/>
                  <a:gd name="T5" fmla="*/ 490 h 860"/>
                  <a:gd name="T6" fmla="*/ 1066 w 1407"/>
                  <a:gd name="T7" fmla="*/ 49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7" h="860">
                    <a:moveTo>
                      <a:pt x="1066" y="490"/>
                    </a:moveTo>
                    <a:lnTo>
                      <a:pt x="1066" y="490"/>
                    </a:lnTo>
                    <a:lnTo>
                      <a:pt x="1066" y="490"/>
                    </a:lnTo>
                    <a:lnTo>
                      <a:pt x="1066" y="49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7" name="Freeform 140">
                <a:extLst>
                  <a:ext uri="{FF2B5EF4-FFF2-40B4-BE49-F238E27FC236}">
                    <a16:creationId xmlns:a16="http://schemas.microsoft.com/office/drawing/2014/main" id="{44D90AC1-3C6B-4545-9FA6-FD01F3F42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760 w 1407"/>
                  <a:gd name="T1" fmla="*/ 17 h 860"/>
                  <a:gd name="T2" fmla="*/ 756 w 1407"/>
                  <a:gd name="T3" fmla="*/ 26 h 860"/>
                  <a:gd name="T4" fmla="*/ 761 w 1407"/>
                  <a:gd name="T5" fmla="*/ 17 h 860"/>
                  <a:gd name="T6" fmla="*/ 760 w 1407"/>
                  <a:gd name="T7" fmla="*/ 17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7" h="860">
                    <a:moveTo>
                      <a:pt x="760" y="17"/>
                    </a:moveTo>
                    <a:lnTo>
                      <a:pt x="756" y="26"/>
                    </a:lnTo>
                    <a:lnTo>
                      <a:pt x="761" y="17"/>
                    </a:lnTo>
                    <a:lnTo>
                      <a:pt x="760" y="17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8" name="Freeform 141">
                <a:extLst>
                  <a:ext uri="{FF2B5EF4-FFF2-40B4-BE49-F238E27FC236}">
                    <a16:creationId xmlns:a16="http://schemas.microsoft.com/office/drawing/2014/main" id="{CAA79F1A-204A-4D3C-AA03-63A426443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3449"/>
                <a:ext cx="1407" cy="860"/>
              </a:xfrm>
              <a:custGeom>
                <a:avLst/>
                <a:gdLst>
                  <a:gd name="T0" fmla="*/ 761 w 1407"/>
                  <a:gd name="T1" fmla="*/ 17 h 860"/>
                  <a:gd name="T2" fmla="*/ 756 w 1407"/>
                  <a:gd name="T3" fmla="*/ 26 h 860"/>
                  <a:gd name="T4" fmla="*/ 774 w 1407"/>
                  <a:gd name="T5" fmla="*/ 26 h 860"/>
                  <a:gd name="T6" fmla="*/ 761 w 1407"/>
                  <a:gd name="T7" fmla="*/ 17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7" h="860">
                    <a:moveTo>
                      <a:pt x="761" y="17"/>
                    </a:moveTo>
                    <a:lnTo>
                      <a:pt x="756" y="26"/>
                    </a:lnTo>
                    <a:lnTo>
                      <a:pt x="774" y="26"/>
                    </a:lnTo>
                    <a:lnTo>
                      <a:pt x="761" y="17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26" name="Freeform 142">
              <a:extLst>
                <a:ext uri="{FF2B5EF4-FFF2-40B4-BE49-F238E27FC236}">
                  <a16:creationId xmlns:a16="http://schemas.microsoft.com/office/drawing/2014/main" id="{1A3799CD-4956-42AE-9B69-F0D4A861F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" y="4239"/>
              <a:ext cx="20" cy="54"/>
            </a:xfrm>
            <a:custGeom>
              <a:avLst/>
              <a:gdLst>
                <a:gd name="T0" fmla="*/ 0 w 20"/>
                <a:gd name="T1" fmla="*/ 53 h 54"/>
                <a:gd name="T2" fmla="*/ 9 w 20"/>
                <a:gd name="T3" fmla="*/ 53 h 54"/>
                <a:gd name="T4" fmla="*/ 9 w 20"/>
                <a:gd name="T5" fmla="*/ 0 h 54"/>
                <a:gd name="T6" fmla="*/ 0 w 20"/>
                <a:gd name="T7" fmla="*/ 0 h 54"/>
                <a:gd name="T8" fmla="*/ 0 w 20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4">
                  <a:moveTo>
                    <a:pt x="0" y="53"/>
                  </a:moveTo>
                  <a:lnTo>
                    <a:pt x="9" y="5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7" name="Freeform 143">
              <a:extLst>
                <a:ext uri="{FF2B5EF4-FFF2-40B4-BE49-F238E27FC236}">
                  <a16:creationId xmlns:a16="http://schemas.microsoft.com/office/drawing/2014/main" id="{3D2984E5-3C52-4004-8E8E-49BB07916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" y="4239"/>
              <a:ext cx="20" cy="54"/>
            </a:xfrm>
            <a:custGeom>
              <a:avLst/>
              <a:gdLst>
                <a:gd name="T0" fmla="*/ 0 w 20"/>
                <a:gd name="T1" fmla="*/ 53 h 54"/>
                <a:gd name="T2" fmla="*/ 9 w 20"/>
                <a:gd name="T3" fmla="*/ 53 h 54"/>
                <a:gd name="T4" fmla="*/ 9 w 20"/>
                <a:gd name="T5" fmla="*/ 0 h 54"/>
                <a:gd name="T6" fmla="*/ 0 w 20"/>
                <a:gd name="T7" fmla="*/ 0 h 54"/>
                <a:gd name="T8" fmla="*/ 0 w 20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4">
                  <a:moveTo>
                    <a:pt x="0" y="53"/>
                  </a:moveTo>
                  <a:lnTo>
                    <a:pt x="9" y="5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8" name="Freeform 144">
              <a:extLst>
                <a:ext uri="{FF2B5EF4-FFF2-40B4-BE49-F238E27FC236}">
                  <a16:creationId xmlns:a16="http://schemas.microsoft.com/office/drawing/2014/main" id="{23C4E074-46FE-4DDB-87D3-5BA730328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" y="4239"/>
              <a:ext cx="20" cy="54"/>
            </a:xfrm>
            <a:custGeom>
              <a:avLst/>
              <a:gdLst>
                <a:gd name="T0" fmla="*/ 0 w 20"/>
                <a:gd name="T1" fmla="*/ 53 h 54"/>
                <a:gd name="T2" fmla="*/ 0 w 2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54">
                  <a:moveTo>
                    <a:pt x="0" y="53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9" name="Freeform 145">
              <a:extLst>
                <a:ext uri="{FF2B5EF4-FFF2-40B4-BE49-F238E27FC236}">
                  <a16:creationId xmlns:a16="http://schemas.microsoft.com/office/drawing/2014/main" id="{0B5170A7-1F1A-4253-BDBB-C17F38B8A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4292"/>
              <a:ext cx="3411" cy="20"/>
            </a:xfrm>
            <a:custGeom>
              <a:avLst/>
              <a:gdLst>
                <a:gd name="T0" fmla="*/ 0 w 3411"/>
                <a:gd name="T1" fmla="*/ 0 h 20"/>
                <a:gd name="T2" fmla="*/ 3410 w 341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11" h="2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4866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CC3DC50F-CD02-4372-86B0-E86FB544F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" y="1045"/>
              <a:ext cx="52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88569C2B-C7F5-4A20-8794-B35622664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" y="0"/>
              <a:ext cx="3120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558450A2-C30F-4433-92B8-BDC2714BE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087"/>
              <a:ext cx="920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58AD1F66-112D-4194-9305-72DB88C75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" y="1045"/>
              <a:ext cx="78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0AB5019A-4BD3-4BDE-8275-242D1E718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1717"/>
              <a:ext cx="26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A5CCF56-262E-4699-9B38-4D576E994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166"/>
              <a:ext cx="2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B369492-C7B2-498B-9875-40B844106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" y="1120"/>
              <a:ext cx="4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5A85B240-4CA2-4FCA-BECD-A6BCAF209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" y="1680"/>
              <a:ext cx="24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97F15DB5-E4D6-4822-841B-A86F169AD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" y="1132"/>
              <a:ext cx="24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EED9723-DF20-4100-9696-3B47C15B9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" y="1110"/>
              <a:ext cx="24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7ECEA0CF-4814-47CD-A1E9-6B0E69EAF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" y="1110"/>
              <a:ext cx="14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CA6D565D-FE28-44B1-BBCB-2260ED372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1110"/>
              <a:ext cx="32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A4D0018E-FD2C-4037-89E0-6AE7BCE9F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" y="2009"/>
              <a:ext cx="28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D00B2BF0-B7E4-4726-BFD9-E7F16ACE2D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" y="1110"/>
              <a:ext cx="28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70AF4148-1502-47B3-93B7-4540011CF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" y="1281"/>
              <a:ext cx="24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24C60C91-3F34-4C20-A832-DCB4000E6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" y="1128"/>
              <a:ext cx="280" cy="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25F13304-CDBD-4A2F-B73D-9FB37F7D2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" y="2166"/>
              <a:ext cx="2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6A213B43-47FE-4670-899D-3E9705813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" y="1120"/>
              <a:ext cx="4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C8B18545-9F93-4480-AFCE-F90F9EF07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1122"/>
              <a:ext cx="520" cy="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319A269C-C12F-4FF4-A1B6-420E6F69E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1716"/>
              <a:ext cx="52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BE17842B-B40E-4160-BDC4-364E7CBB5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" y="1110"/>
              <a:ext cx="6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Freeform 167">
              <a:extLst>
                <a:ext uri="{FF2B5EF4-FFF2-40B4-BE49-F238E27FC236}">
                  <a16:creationId xmlns:a16="http://schemas.microsoft.com/office/drawing/2014/main" id="{44405FDF-7079-49FD-8F06-A9D302FFE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4271"/>
              <a:ext cx="53" cy="32"/>
            </a:xfrm>
            <a:custGeom>
              <a:avLst/>
              <a:gdLst>
                <a:gd name="T0" fmla="*/ 4 w 53"/>
                <a:gd name="T1" fmla="*/ 0 h 32"/>
                <a:gd name="T2" fmla="*/ 0 w 53"/>
                <a:gd name="T3" fmla="*/ 9 h 32"/>
                <a:gd name="T4" fmla="*/ 48 w 53"/>
                <a:gd name="T5" fmla="*/ 31 h 32"/>
                <a:gd name="T6" fmla="*/ 52 w 53"/>
                <a:gd name="T7" fmla="*/ 22 h 32"/>
                <a:gd name="T8" fmla="*/ 4 w 5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2">
                  <a:moveTo>
                    <a:pt x="4" y="0"/>
                  </a:moveTo>
                  <a:lnTo>
                    <a:pt x="0" y="9"/>
                  </a:lnTo>
                  <a:lnTo>
                    <a:pt x="48" y="31"/>
                  </a:lnTo>
                  <a:lnTo>
                    <a:pt x="52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2" name="Freeform 168">
              <a:extLst>
                <a:ext uri="{FF2B5EF4-FFF2-40B4-BE49-F238E27FC236}">
                  <a16:creationId xmlns:a16="http://schemas.microsoft.com/office/drawing/2014/main" id="{BBF00393-7F4B-41D1-AE33-043CDB3FE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" y="4293"/>
              <a:ext cx="24" cy="35"/>
            </a:xfrm>
            <a:custGeom>
              <a:avLst/>
              <a:gdLst>
                <a:gd name="T0" fmla="*/ 14 w 24"/>
                <a:gd name="T1" fmla="*/ 0 h 35"/>
                <a:gd name="T2" fmla="*/ 0 w 24"/>
                <a:gd name="T3" fmla="*/ 30 h 35"/>
                <a:gd name="T4" fmla="*/ 9 w 24"/>
                <a:gd name="T5" fmla="*/ 34 h 35"/>
                <a:gd name="T6" fmla="*/ 23 w 24"/>
                <a:gd name="T7" fmla="*/ 4 h 35"/>
                <a:gd name="T8" fmla="*/ 14 w 24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14" y="0"/>
                  </a:moveTo>
                  <a:lnTo>
                    <a:pt x="0" y="30"/>
                  </a:lnTo>
                  <a:lnTo>
                    <a:pt x="9" y="34"/>
                  </a:lnTo>
                  <a:lnTo>
                    <a:pt x="23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3" name="Freeform 169">
              <a:extLst>
                <a:ext uri="{FF2B5EF4-FFF2-40B4-BE49-F238E27FC236}">
                  <a16:creationId xmlns:a16="http://schemas.microsoft.com/office/drawing/2014/main" id="{874635C9-8F0F-46F9-B635-54D4CB9AA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4876"/>
              <a:ext cx="53" cy="32"/>
            </a:xfrm>
            <a:custGeom>
              <a:avLst/>
              <a:gdLst>
                <a:gd name="T0" fmla="*/ 4 w 53"/>
                <a:gd name="T1" fmla="*/ 0 h 32"/>
                <a:gd name="T2" fmla="*/ 0 w 53"/>
                <a:gd name="T3" fmla="*/ 9 h 32"/>
                <a:gd name="T4" fmla="*/ 48 w 53"/>
                <a:gd name="T5" fmla="*/ 32 h 32"/>
                <a:gd name="T6" fmla="*/ 52 w 53"/>
                <a:gd name="T7" fmla="*/ 22 h 32"/>
                <a:gd name="T8" fmla="*/ 4 w 5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2">
                  <a:moveTo>
                    <a:pt x="4" y="0"/>
                  </a:moveTo>
                  <a:lnTo>
                    <a:pt x="0" y="9"/>
                  </a:lnTo>
                  <a:lnTo>
                    <a:pt x="48" y="32"/>
                  </a:lnTo>
                  <a:lnTo>
                    <a:pt x="52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4" name="Freeform 170">
              <a:extLst>
                <a:ext uri="{FF2B5EF4-FFF2-40B4-BE49-F238E27FC236}">
                  <a16:creationId xmlns:a16="http://schemas.microsoft.com/office/drawing/2014/main" id="{2AB197FB-B974-4B00-B996-1EA8EE2EF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5482"/>
              <a:ext cx="53" cy="32"/>
            </a:xfrm>
            <a:custGeom>
              <a:avLst/>
              <a:gdLst>
                <a:gd name="T0" fmla="*/ 4 w 53"/>
                <a:gd name="T1" fmla="*/ 0 h 32"/>
                <a:gd name="T2" fmla="*/ 0 w 53"/>
                <a:gd name="T3" fmla="*/ 9 h 32"/>
                <a:gd name="T4" fmla="*/ 48 w 53"/>
                <a:gd name="T5" fmla="*/ 31 h 32"/>
                <a:gd name="T6" fmla="*/ 52 w 53"/>
                <a:gd name="T7" fmla="*/ 22 h 32"/>
                <a:gd name="T8" fmla="*/ 4 w 5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2">
                  <a:moveTo>
                    <a:pt x="4" y="0"/>
                  </a:moveTo>
                  <a:lnTo>
                    <a:pt x="0" y="9"/>
                  </a:lnTo>
                  <a:lnTo>
                    <a:pt x="48" y="31"/>
                  </a:lnTo>
                  <a:lnTo>
                    <a:pt x="52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5" name="Freeform 171">
              <a:extLst>
                <a:ext uri="{FF2B5EF4-FFF2-40B4-BE49-F238E27FC236}">
                  <a16:creationId xmlns:a16="http://schemas.microsoft.com/office/drawing/2014/main" id="{FCC1AA4D-1F14-4CE8-AF2D-F62B251E9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6092"/>
              <a:ext cx="49" cy="23"/>
            </a:xfrm>
            <a:custGeom>
              <a:avLst/>
              <a:gdLst>
                <a:gd name="T0" fmla="*/ 0 w 49"/>
                <a:gd name="T1" fmla="*/ 0 h 23"/>
                <a:gd name="T2" fmla="*/ 48 w 49"/>
                <a:gd name="T3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" h="23">
                  <a:moveTo>
                    <a:pt x="0" y="0"/>
                  </a:moveTo>
                  <a:lnTo>
                    <a:pt x="48" y="2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4AD29D58-F9CB-4EAB-B49A-8AB49C5980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4" y="4292"/>
              <a:ext cx="958" cy="1996"/>
              <a:chOff x="2464" y="4292"/>
              <a:chExt cx="958" cy="1996"/>
            </a:xfrm>
          </p:grpSpPr>
          <p:sp>
            <p:nvSpPr>
              <p:cNvPr id="297" name="Freeform 173">
                <a:extLst>
                  <a:ext uri="{FF2B5EF4-FFF2-40B4-BE49-F238E27FC236}">
                    <a16:creationId xmlns:a16="http://schemas.microsoft.com/office/drawing/2014/main" id="{424472BA-E8BC-4074-B4C4-F26163977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4292"/>
                <a:ext cx="958" cy="1996"/>
              </a:xfrm>
              <a:custGeom>
                <a:avLst/>
                <a:gdLst>
                  <a:gd name="T0" fmla="*/ 27 w 958"/>
                  <a:gd name="T1" fmla="*/ 1849 h 1996"/>
                  <a:gd name="T2" fmla="*/ 0 w 958"/>
                  <a:gd name="T3" fmla="*/ 1995 h 1996"/>
                  <a:gd name="T4" fmla="*/ 96 w 958"/>
                  <a:gd name="T5" fmla="*/ 1882 h 1996"/>
                  <a:gd name="T6" fmla="*/ 68 w 958"/>
                  <a:gd name="T7" fmla="*/ 1869 h 1996"/>
                  <a:gd name="T8" fmla="*/ 72 w 958"/>
                  <a:gd name="T9" fmla="*/ 1862 h 1996"/>
                  <a:gd name="T10" fmla="*/ 54 w 958"/>
                  <a:gd name="T11" fmla="*/ 1862 h 1996"/>
                  <a:gd name="T12" fmla="*/ 27 w 958"/>
                  <a:gd name="T13" fmla="*/ 1849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8" h="1996">
                    <a:moveTo>
                      <a:pt x="27" y="1849"/>
                    </a:moveTo>
                    <a:lnTo>
                      <a:pt x="0" y="1995"/>
                    </a:lnTo>
                    <a:lnTo>
                      <a:pt x="96" y="1882"/>
                    </a:lnTo>
                    <a:lnTo>
                      <a:pt x="68" y="1869"/>
                    </a:lnTo>
                    <a:lnTo>
                      <a:pt x="72" y="1862"/>
                    </a:lnTo>
                    <a:lnTo>
                      <a:pt x="54" y="1862"/>
                    </a:lnTo>
                    <a:lnTo>
                      <a:pt x="27" y="18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8" name="Freeform 174">
                <a:extLst>
                  <a:ext uri="{FF2B5EF4-FFF2-40B4-BE49-F238E27FC236}">
                    <a16:creationId xmlns:a16="http://schemas.microsoft.com/office/drawing/2014/main" id="{BA194900-1E69-4718-AD09-5CABAAB5B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4292"/>
                <a:ext cx="958" cy="1996"/>
              </a:xfrm>
              <a:custGeom>
                <a:avLst/>
                <a:gdLst>
                  <a:gd name="T0" fmla="*/ 943 w 958"/>
                  <a:gd name="T1" fmla="*/ 0 h 1996"/>
                  <a:gd name="T2" fmla="*/ 54 w 958"/>
                  <a:gd name="T3" fmla="*/ 1862 h 1996"/>
                  <a:gd name="T4" fmla="*/ 72 w 958"/>
                  <a:gd name="T5" fmla="*/ 1862 h 1996"/>
                  <a:gd name="T6" fmla="*/ 957 w 958"/>
                  <a:gd name="T7" fmla="*/ 6 h 1996"/>
                  <a:gd name="T8" fmla="*/ 943 w 958"/>
                  <a:gd name="T9" fmla="*/ 0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1996">
                    <a:moveTo>
                      <a:pt x="943" y="0"/>
                    </a:moveTo>
                    <a:lnTo>
                      <a:pt x="54" y="1862"/>
                    </a:lnTo>
                    <a:lnTo>
                      <a:pt x="72" y="1862"/>
                    </a:lnTo>
                    <a:lnTo>
                      <a:pt x="957" y="6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3C8269B-3DE7-41BC-B8AE-3890CDF983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3" y="4505"/>
              <a:ext cx="2083" cy="891"/>
              <a:chOff x="3793" y="4505"/>
              <a:chExt cx="2083" cy="891"/>
            </a:xfrm>
          </p:grpSpPr>
          <p:sp>
            <p:nvSpPr>
              <p:cNvPr id="295" name="Freeform 176">
                <a:extLst>
                  <a:ext uri="{FF2B5EF4-FFF2-40B4-BE49-F238E27FC236}">
                    <a16:creationId xmlns:a16="http://schemas.microsoft.com/office/drawing/2014/main" id="{2DDBF4AF-62F9-4914-BFDD-CCCAD8D0B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4505"/>
                <a:ext cx="2083" cy="891"/>
              </a:xfrm>
              <a:custGeom>
                <a:avLst/>
                <a:gdLst>
                  <a:gd name="T0" fmla="*/ 1518 w 2083"/>
                  <a:gd name="T1" fmla="*/ 6 h 891"/>
                  <a:gd name="T2" fmla="*/ 1339 w 2083"/>
                  <a:gd name="T3" fmla="*/ 45 h 891"/>
                  <a:gd name="T4" fmla="*/ 1148 w 2083"/>
                  <a:gd name="T5" fmla="*/ 120 h 891"/>
                  <a:gd name="T6" fmla="*/ 1014 w 2083"/>
                  <a:gd name="T7" fmla="*/ 202 h 891"/>
                  <a:gd name="T8" fmla="*/ 912 w 2083"/>
                  <a:gd name="T9" fmla="*/ 293 h 891"/>
                  <a:gd name="T10" fmla="*/ 818 w 2083"/>
                  <a:gd name="T11" fmla="*/ 395 h 891"/>
                  <a:gd name="T12" fmla="*/ 718 w 2083"/>
                  <a:gd name="T13" fmla="*/ 494 h 891"/>
                  <a:gd name="T14" fmla="*/ 583 w 2083"/>
                  <a:gd name="T15" fmla="*/ 576 h 891"/>
                  <a:gd name="T16" fmla="*/ 413 w 2083"/>
                  <a:gd name="T17" fmla="*/ 634 h 891"/>
                  <a:gd name="T18" fmla="*/ 307 w 2083"/>
                  <a:gd name="T19" fmla="*/ 657 h 891"/>
                  <a:gd name="T20" fmla="*/ 162 w 2083"/>
                  <a:gd name="T21" fmla="*/ 691 h 891"/>
                  <a:gd name="T22" fmla="*/ 41 w 2083"/>
                  <a:gd name="T23" fmla="*/ 737 h 891"/>
                  <a:gd name="T24" fmla="*/ 0 w 2083"/>
                  <a:gd name="T25" fmla="*/ 806 h 891"/>
                  <a:gd name="T26" fmla="*/ 29 w 2083"/>
                  <a:gd name="T27" fmla="*/ 850 h 891"/>
                  <a:gd name="T28" fmla="*/ 107 w 2083"/>
                  <a:gd name="T29" fmla="*/ 877 h 891"/>
                  <a:gd name="T30" fmla="*/ 225 w 2083"/>
                  <a:gd name="T31" fmla="*/ 889 h 891"/>
                  <a:gd name="T32" fmla="*/ 373 w 2083"/>
                  <a:gd name="T33" fmla="*/ 889 h 891"/>
                  <a:gd name="T34" fmla="*/ 541 w 2083"/>
                  <a:gd name="T35" fmla="*/ 879 h 891"/>
                  <a:gd name="T36" fmla="*/ 721 w 2083"/>
                  <a:gd name="T37" fmla="*/ 862 h 891"/>
                  <a:gd name="T38" fmla="*/ 903 w 2083"/>
                  <a:gd name="T39" fmla="*/ 840 h 891"/>
                  <a:gd name="T40" fmla="*/ 1233 w 2083"/>
                  <a:gd name="T41" fmla="*/ 790 h 891"/>
                  <a:gd name="T42" fmla="*/ 1415 w 2083"/>
                  <a:gd name="T43" fmla="*/ 758 h 891"/>
                  <a:gd name="T44" fmla="*/ 1487 w 2083"/>
                  <a:gd name="T45" fmla="*/ 743 h 891"/>
                  <a:gd name="T46" fmla="*/ 1693 w 2083"/>
                  <a:gd name="T47" fmla="*/ 689 h 891"/>
                  <a:gd name="T48" fmla="*/ 1857 w 2083"/>
                  <a:gd name="T49" fmla="*/ 627 h 891"/>
                  <a:gd name="T50" fmla="*/ 1976 w 2083"/>
                  <a:gd name="T51" fmla="*/ 555 h 891"/>
                  <a:gd name="T52" fmla="*/ 2051 w 2083"/>
                  <a:gd name="T53" fmla="*/ 473 h 891"/>
                  <a:gd name="T54" fmla="*/ 2082 w 2083"/>
                  <a:gd name="T55" fmla="*/ 379 h 891"/>
                  <a:gd name="T56" fmla="*/ 2067 w 2083"/>
                  <a:gd name="T57" fmla="*/ 271 h 891"/>
                  <a:gd name="T58" fmla="*/ 2015 w 2083"/>
                  <a:gd name="T59" fmla="*/ 164 h 891"/>
                  <a:gd name="T60" fmla="*/ 1934 w 2083"/>
                  <a:gd name="T61" fmla="*/ 85 h 891"/>
                  <a:gd name="T62" fmla="*/ 1821 w 2083"/>
                  <a:gd name="T63" fmla="*/ 29 h 891"/>
                  <a:gd name="T64" fmla="*/ 1681 w 2083"/>
                  <a:gd name="T65" fmla="*/ 2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83" h="891">
                    <a:moveTo>
                      <a:pt x="1602" y="0"/>
                    </a:moveTo>
                    <a:lnTo>
                      <a:pt x="1518" y="6"/>
                    </a:lnTo>
                    <a:lnTo>
                      <a:pt x="1431" y="21"/>
                    </a:lnTo>
                    <a:lnTo>
                      <a:pt x="1339" y="45"/>
                    </a:lnTo>
                    <a:lnTo>
                      <a:pt x="1235" y="82"/>
                    </a:lnTo>
                    <a:lnTo>
                      <a:pt x="1148" y="120"/>
                    </a:lnTo>
                    <a:lnTo>
                      <a:pt x="1076" y="160"/>
                    </a:lnTo>
                    <a:lnTo>
                      <a:pt x="1014" y="202"/>
                    </a:lnTo>
                    <a:lnTo>
                      <a:pt x="961" y="246"/>
                    </a:lnTo>
                    <a:lnTo>
                      <a:pt x="912" y="293"/>
                    </a:lnTo>
                    <a:lnTo>
                      <a:pt x="865" y="342"/>
                    </a:lnTo>
                    <a:lnTo>
                      <a:pt x="818" y="395"/>
                    </a:lnTo>
                    <a:lnTo>
                      <a:pt x="766" y="452"/>
                    </a:lnTo>
                    <a:lnTo>
                      <a:pt x="718" y="494"/>
                    </a:lnTo>
                    <a:lnTo>
                      <a:pt x="656" y="537"/>
                    </a:lnTo>
                    <a:lnTo>
                      <a:pt x="583" y="576"/>
                    </a:lnTo>
                    <a:lnTo>
                      <a:pt x="501" y="610"/>
                    </a:lnTo>
                    <a:lnTo>
                      <a:pt x="413" y="634"/>
                    </a:lnTo>
                    <a:lnTo>
                      <a:pt x="345" y="643"/>
                    </a:lnTo>
                    <a:lnTo>
                      <a:pt x="307" y="657"/>
                    </a:lnTo>
                    <a:lnTo>
                      <a:pt x="235" y="675"/>
                    </a:lnTo>
                    <a:lnTo>
                      <a:pt x="162" y="691"/>
                    </a:lnTo>
                    <a:lnTo>
                      <a:pt x="95" y="710"/>
                    </a:lnTo>
                    <a:lnTo>
                      <a:pt x="41" y="737"/>
                    </a:lnTo>
                    <a:lnTo>
                      <a:pt x="6" y="777"/>
                    </a:lnTo>
                    <a:lnTo>
                      <a:pt x="0" y="806"/>
                    </a:lnTo>
                    <a:lnTo>
                      <a:pt x="7" y="830"/>
                    </a:lnTo>
                    <a:lnTo>
                      <a:pt x="29" y="850"/>
                    </a:lnTo>
                    <a:lnTo>
                      <a:pt x="62" y="865"/>
                    </a:lnTo>
                    <a:lnTo>
                      <a:pt x="107" y="877"/>
                    </a:lnTo>
                    <a:lnTo>
                      <a:pt x="161" y="885"/>
                    </a:lnTo>
                    <a:lnTo>
                      <a:pt x="225" y="889"/>
                    </a:lnTo>
                    <a:lnTo>
                      <a:pt x="295" y="890"/>
                    </a:lnTo>
                    <a:lnTo>
                      <a:pt x="373" y="889"/>
                    </a:lnTo>
                    <a:lnTo>
                      <a:pt x="455" y="885"/>
                    </a:lnTo>
                    <a:lnTo>
                      <a:pt x="541" y="879"/>
                    </a:lnTo>
                    <a:lnTo>
                      <a:pt x="631" y="872"/>
                    </a:lnTo>
                    <a:lnTo>
                      <a:pt x="721" y="862"/>
                    </a:lnTo>
                    <a:lnTo>
                      <a:pt x="812" y="852"/>
                    </a:lnTo>
                    <a:lnTo>
                      <a:pt x="903" y="840"/>
                    </a:lnTo>
                    <a:lnTo>
                      <a:pt x="1077" y="815"/>
                    </a:lnTo>
                    <a:lnTo>
                      <a:pt x="1233" y="790"/>
                    </a:lnTo>
                    <a:lnTo>
                      <a:pt x="1363" y="768"/>
                    </a:lnTo>
                    <a:lnTo>
                      <a:pt x="1415" y="758"/>
                    </a:lnTo>
                    <a:lnTo>
                      <a:pt x="1457" y="749"/>
                    </a:lnTo>
                    <a:lnTo>
                      <a:pt x="1487" y="743"/>
                    </a:lnTo>
                    <a:lnTo>
                      <a:pt x="1595" y="717"/>
                    </a:lnTo>
                    <a:lnTo>
                      <a:pt x="1693" y="689"/>
                    </a:lnTo>
                    <a:lnTo>
                      <a:pt x="1781" y="659"/>
                    </a:lnTo>
                    <a:lnTo>
                      <a:pt x="1857" y="627"/>
                    </a:lnTo>
                    <a:lnTo>
                      <a:pt x="1922" y="592"/>
                    </a:lnTo>
                    <a:lnTo>
                      <a:pt x="1976" y="555"/>
                    </a:lnTo>
                    <a:lnTo>
                      <a:pt x="2019" y="516"/>
                    </a:lnTo>
                    <a:lnTo>
                      <a:pt x="2051" y="473"/>
                    </a:lnTo>
                    <a:lnTo>
                      <a:pt x="2072" y="428"/>
                    </a:lnTo>
                    <a:lnTo>
                      <a:pt x="2082" y="379"/>
                    </a:lnTo>
                    <a:lnTo>
                      <a:pt x="2080" y="327"/>
                    </a:lnTo>
                    <a:lnTo>
                      <a:pt x="2067" y="271"/>
                    </a:lnTo>
                    <a:lnTo>
                      <a:pt x="2042" y="212"/>
                    </a:lnTo>
                    <a:lnTo>
                      <a:pt x="2015" y="164"/>
                    </a:lnTo>
                    <a:lnTo>
                      <a:pt x="1979" y="122"/>
                    </a:lnTo>
                    <a:lnTo>
                      <a:pt x="1934" y="85"/>
                    </a:lnTo>
                    <a:lnTo>
                      <a:pt x="1881" y="54"/>
                    </a:lnTo>
                    <a:lnTo>
                      <a:pt x="1821" y="29"/>
                    </a:lnTo>
                    <a:lnTo>
                      <a:pt x="1754" y="12"/>
                    </a:lnTo>
                    <a:lnTo>
                      <a:pt x="1681" y="2"/>
                    </a:lnTo>
                    <a:lnTo>
                      <a:pt x="1602" y="0"/>
                    </a:lnTo>
                    <a:close/>
                  </a:path>
                </a:pathLst>
              </a:custGeom>
              <a:solidFill>
                <a:srgbClr val="BD7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6" name="Freeform 177">
                <a:extLst>
                  <a:ext uri="{FF2B5EF4-FFF2-40B4-BE49-F238E27FC236}">
                    <a16:creationId xmlns:a16="http://schemas.microsoft.com/office/drawing/2014/main" id="{812C12D7-F7E6-49E4-BB87-81BBD362E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4505"/>
                <a:ext cx="2083" cy="891"/>
              </a:xfrm>
              <a:custGeom>
                <a:avLst/>
                <a:gdLst>
                  <a:gd name="T0" fmla="*/ 370 w 2083"/>
                  <a:gd name="T1" fmla="*/ 633 h 891"/>
                  <a:gd name="T2" fmla="*/ 320 w 2083"/>
                  <a:gd name="T3" fmla="*/ 646 h 891"/>
                  <a:gd name="T4" fmla="*/ 345 w 2083"/>
                  <a:gd name="T5" fmla="*/ 643 h 891"/>
                  <a:gd name="T6" fmla="*/ 370 w 2083"/>
                  <a:gd name="T7" fmla="*/ 633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83" h="891">
                    <a:moveTo>
                      <a:pt x="370" y="633"/>
                    </a:moveTo>
                    <a:lnTo>
                      <a:pt x="320" y="646"/>
                    </a:lnTo>
                    <a:lnTo>
                      <a:pt x="345" y="643"/>
                    </a:lnTo>
                    <a:lnTo>
                      <a:pt x="370" y="633"/>
                    </a:lnTo>
                    <a:close/>
                  </a:path>
                </a:pathLst>
              </a:custGeom>
              <a:solidFill>
                <a:srgbClr val="BD7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8" name="Freeform 178">
              <a:extLst>
                <a:ext uri="{FF2B5EF4-FFF2-40B4-BE49-F238E27FC236}">
                  <a16:creationId xmlns:a16="http://schemas.microsoft.com/office/drawing/2014/main" id="{AD41191A-744F-4C9C-B8B9-A972B7861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4505"/>
              <a:ext cx="2083" cy="891"/>
            </a:xfrm>
            <a:custGeom>
              <a:avLst/>
              <a:gdLst>
                <a:gd name="T0" fmla="*/ 413 w 2083"/>
                <a:gd name="T1" fmla="*/ 634 h 891"/>
                <a:gd name="T2" fmla="*/ 583 w 2083"/>
                <a:gd name="T3" fmla="*/ 576 h 891"/>
                <a:gd name="T4" fmla="*/ 718 w 2083"/>
                <a:gd name="T5" fmla="*/ 494 h 891"/>
                <a:gd name="T6" fmla="*/ 818 w 2083"/>
                <a:gd name="T7" fmla="*/ 395 h 891"/>
                <a:gd name="T8" fmla="*/ 912 w 2083"/>
                <a:gd name="T9" fmla="*/ 293 h 891"/>
                <a:gd name="T10" fmla="*/ 1014 w 2083"/>
                <a:gd name="T11" fmla="*/ 202 h 891"/>
                <a:gd name="T12" fmla="*/ 1148 w 2083"/>
                <a:gd name="T13" fmla="*/ 120 h 891"/>
                <a:gd name="T14" fmla="*/ 1339 w 2083"/>
                <a:gd name="T15" fmla="*/ 45 h 891"/>
                <a:gd name="T16" fmla="*/ 1518 w 2083"/>
                <a:gd name="T17" fmla="*/ 6 h 891"/>
                <a:gd name="T18" fmla="*/ 1681 w 2083"/>
                <a:gd name="T19" fmla="*/ 2 h 891"/>
                <a:gd name="T20" fmla="*/ 1821 w 2083"/>
                <a:gd name="T21" fmla="*/ 29 h 891"/>
                <a:gd name="T22" fmla="*/ 1934 w 2083"/>
                <a:gd name="T23" fmla="*/ 85 h 891"/>
                <a:gd name="T24" fmla="*/ 2015 w 2083"/>
                <a:gd name="T25" fmla="*/ 164 h 891"/>
                <a:gd name="T26" fmla="*/ 2067 w 2083"/>
                <a:gd name="T27" fmla="*/ 271 h 891"/>
                <a:gd name="T28" fmla="*/ 2082 w 2083"/>
                <a:gd name="T29" fmla="*/ 379 h 891"/>
                <a:gd name="T30" fmla="*/ 2051 w 2083"/>
                <a:gd name="T31" fmla="*/ 473 h 891"/>
                <a:gd name="T32" fmla="*/ 1976 w 2083"/>
                <a:gd name="T33" fmla="*/ 555 h 891"/>
                <a:gd name="T34" fmla="*/ 1857 w 2083"/>
                <a:gd name="T35" fmla="*/ 627 h 891"/>
                <a:gd name="T36" fmla="*/ 1693 w 2083"/>
                <a:gd name="T37" fmla="*/ 689 h 891"/>
                <a:gd name="T38" fmla="*/ 1487 w 2083"/>
                <a:gd name="T39" fmla="*/ 743 h 891"/>
                <a:gd name="T40" fmla="*/ 1415 w 2083"/>
                <a:gd name="T41" fmla="*/ 758 h 891"/>
                <a:gd name="T42" fmla="*/ 1302 w 2083"/>
                <a:gd name="T43" fmla="*/ 779 h 891"/>
                <a:gd name="T44" fmla="*/ 1158 w 2083"/>
                <a:gd name="T45" fmla="*/ 803 h 891"/>
                <a:gd name="T46" fmla="*/ 991 w 2083"/>
                <a:gd name="T47" fmla="*/ 828 h 891"/>
                <a:gd name="T48" fmla="*/ 812 w 2083"/>
                <a:gd name="T49" fmla="*/ 852 h 891"/>
                <a:gd name="T50" fmla="*/ 631 w 2083"/>
                <a:gd name="T51" fmla="*/ 872 h 891"/>
                <a:gd name="T52" fmla="*/ 455 w 2083"/>
                <a:gd name="T53" fmla="*/ 885 h 891"/>
                <a:gd name="T54" fmla="*/ 295 w 2083"/>
                <a:gd name="T55" fmla="*/ 890 h 891"/>
                <a:gd name="T56" fmla="*/ 161 w 2083"/>
                <a:gd name="T57" fmla="*/ 885 h 891"/>
                <a:gd name="T58" fmla="*/ 62 w 2083"/>
                <a:gd name="T59" fmla="*/ 865 h 891"/>
                <a:gd name="T60" fmla="*/ 7 w 2083"/>
                <a:gd name="T61" fmla="*/ 830 h 891"/>
                <a:gd name="T62" fmla="*/ 6 w 2083"/>
                <a:gd name="T63" fmla="*/ 777 h 891"/>
                <a:gd name="T64" fmla="*/ 95 w 2083"/>
                <a:gd name="T65" fmla="*/ 710 h 891"/>
                <a:gd name="T66" fmla="*/ 235 w 2083"/>
                <a:gd name="T67" fmla="*/ 675 h 891"/>
                <a:gd name="T68" fmla="*/ 370 w 2083"/>
                <a:gd name="T69" fmla="*/ 633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83" h="891">
                  <a:moveTo>
                    <a:pt x="320" y="646"/>
                  </a:moveTo>
                  <a:lnTo>
                    <a:pt x="413" y="634"/>
                  </a:lnTo>
                  <a:lnTo>
                    <a:pt x="501" y="610"/>
                  </a:lnTo>
                  <a:lnTo>
                    <a:pt x="583" y="576"/>
                  </a:lnTo>
                  <a:lnTo>
                    <a:pt x="656" y="537"/>
                  </a:lnTo>
                  <a:lnTo>
                    <a:pt x="718" y="494"/>
                  </a:lnTo>
                  <a:lnTo>
                    <a:pt x="766" y="452"/>
                  </a:lnTo>
                  <a:lnTo>
                    <a:pt x="818" y="395"/>
                  </a:lnTo>
                  <a:lnTo>
                    <a:pt x="865" y="342"/>
                  </a:lnTo>
                  <a:lnTo>
                    <a:pt x="912" y="293"/>
                  </a:lnTo>
                  <a:lnTo>
                    <a:pt x="961" y="246"/>
                  </a:lnTo>
                  <a:lnTo>
                    <a:pt x="1014" y="202"/>
                  </a:lnTo>
                  <a:lnTo>
                    <a:pt x="1076" y="160"/>
                  </a:lnTo>
                  <a:lnTo>
                    <a:pt x="1148" y="120"/>
                  </a:lnTo>
                  <a:lnTo>
                    <a:pt x="1235" y="82"/>
                  </a:lnTo>
                  <a:lnTo>
                    <a:pt x="1339" y="45"/>
                  </a:lnTo>
                  <a:lnTo>
                    <a:pt x="1431" y="21"/>
                  </a:lnTo>
                  <a:lnTo>
                    <a:pt x="1518" y="6"/>
                  </a:lnTo>
                  <a:lnTo>
                    <a:pt x="1602" y="0"/>
                  </a:lnTo>
                  <a:lnTo>
                    <a:pt x="1681" y="2"/>
                  </a:lnTo>
                  <a:lnTo>
                    <a:pt x="1754" y="12"/>
                  </a:lnTo>
                  <a:lnTo>
                    <a:pt x="1821" y="29"/>
                  </a:lnTo>
                  <a:lnTo>
                    <a:pt x="1881" y="54"/>
                  </a:lnTo>
                  <a:lnTo>
                    <a:pt x="1934" y="85"/>
                  </a:lnTo>
                  <a:lnTo>
                    <a:pt x="1979" y="122"/>
                  </a:lnTo>
                  <a:lnTo>
                    <a:pt x="2015" y="164"/>
                  </a:lnTo>
                  <a:lnTo>
                    <a:pt x="2042" y="212"/>
                  </a:lnTo>
                  <a:lnTo>
                    <a:pt x="2067" y="271"/>
                  </a:lnTo>
                  <a:lnTo>
                    <a:pt x="2080" y="327"/>
                  </a:lnTo>
                  <a:lnTo>
                    <a:pt x="2082" y="379"/>
                  </a:lnTo>
                  <a:lnTo>
                    <a:pt x="2072" y="428"/>
                  </a:lnTo>
                  <a:lnTo>
                    <a:pt x="2051" y="473"/>
                  </a:lnTo>
                  <a:lnTo>
                    <a:pt x="2019" y="516"/>
                  </a:lnTo>
                  <a:lnTo>
                    <a:pt x="1976" y="555"/>
                  </a:lnTo>
                  <a:lnTo>
                    <a:pt x="1922" y="592"/>
                  </a:lnTo>
                  <a:lnTo>
                    <a:pt x="1857" y="627"/>
                  </a:lnTo>
                  <a:lnTo>
                    <a:pt x="1781" y="659"/>
                  </a:lnTo>
                  <a:lnTo>
                    <a:pt x="1693" y="689"/>
                  </a:lnTo>
                  <a:lnTo>
                    <a:pt x="1595" y="717"/>
                  </a:lnTo>
                  <a:lnTo>
                    <a:pt x="1487" y="743"/>
                  </a:lnTo>
                  <a:lnTo>
                    <a:pt x="1457" y="749"/>
                  </a:lnTo>
                  <a:lnTo>
                    <a:pt x="1415" y="758"/>
                  </a:lnTo>
                  <a:lnTo>
                    <a:pt x="1363" y="768"/>
                  </a:lnTo>
                  <a:lnTo>
                    <a:pt x="1302" y="779"/>
                  </a:lnTo>
                  <a:lnTo>
                    <a:pt x="1233" y="790"/>
                  </a:lnTo>
                  <a:lnTo>
                    <a:pt x="1158" y="803"/>
                  </a:lnTo>
                  <a:lnTo>
                    <a:pt x="1077" y="815"/>
                  </a:lnTo>
                  <a:lnTo>
                    <a:pt x="991" y="828"/>
                  </a:lnTo>
                  <a:lnTo>
                    <a:pt x="903" y="840"/>
                  </a:lnTo>
                  <a:lnTo>
                    <a:pt x="812" y="852"/>
                  </a:lnTo>
                  <a:lnTo>
                    <a:pt x="721" y="862"/>
                  </a:lnTo>
                  <a:lnTo>
                    <a:pt x="631" y="872"/>
                  </a:lnTo>
                  <a:lnTo>
                    <a:pt x="541" y="879"/>
                  </a:lnTo>
                  <a:lnTo>
                    <a:pt x="455" y="885"/>
                  </a:lnTo>
                  <a:lnTo>
                    <a:pt x="373" y="889"/>
                  </a:lnTo>
                  <a:lnTo>
                    <a:pt x="295" y="890"/>
                  </a:lnTo>
                  <a:lnTo>
                    <a:pt x="225" y="889"/>
                  </a:lnTo>
                  <a:lnTo>
                    <a:pt x="161" y="885"/>
                  </a:lnTo>
                  <a:lnTo>
                    <a:pt x="107" y="877"/>
                  </a:lnTo>
                  <a:lnTo>
                    <a:pt x="62" y="865"/>
                  </a:lnTo>
                  <a:lnTo>
                    <a:pt x="29" y="850"/>
                  </a:lnTo>
                  <a:lnTo>
                    <a:pt x="7" y="830"/>
                  </a:lnTo>
                  <a:lnTo>
                    <a:pt x="0" y="806"/>
                  </a:lnTo>
                  <a:lnTo>
                    <a:pt x="6" y="777"/>
                  </a:lnTo>
                  <a:lnTo>
                    <a:pt x="41" y="737"/>
                  </a:lnTo>
                  <a:lnTo>
                    <a:pt x="95" y="710"/>
                  </a:lnTo>
                  <a:lnTo>
                    <a:pt x="162" y="691"/>
                  </a:lnTo>
                  <a:lnTo>
                    <a:pt x="235" y="675"/>
                  </a:lnTo>
                  <a:lnTo>
                    <a:pt x="307" y="657"/>
                  </a:lnTo>
                  <a:lnTo>
                    <a:pt x="370" y="633"/>
                  </a:lnTo>
                </a:path>
              </a:pathLst>
            </a:custGeom>
            <a:noFill/>
            <a:ln w="12700">
              <a:solidFill>
                <a:srgbClr val="C11F4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D84EC81E-7CE2-42AF-9A25-0B55CE9FE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7" y="4294"/>
              <a:ext cx="680" cy="328"/>
              <a:chOff x="3257" y="4294"/>
              <a:chExt cx="680" cy="328"/>
            </a:xfrm>
          </p:grpSpPr>
          <p:sp>
            <p:nvSpPr>
              <p:cNvPr id="293" name="Freeform 180">
                <a:extLst>
                  <a:ext uri="{FF2B5EF4-FFF2-40B4-BE49-F238E27FC236}">
                    <a16:creationId xmlns:a16="http://schemas.microsoft.com/office/drawing/2014/main" id="{2B29E089-B26B-4D80-AE23-11D9FCCD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4294"/>
                <a:ext cx="680" cy="328"/>
              </a:xfrm>
              <a:custGeom>
                <a:avLst/>
                <a:gdLst>
                  <a:gd name="T0" fmla="*/ 3 w 680"/>
                  <a:gd name="T1" fmla="*/ 320 h 328"/>
                  <a:gd name="T2" fmla="*/ 0 w 680"/>
                  <a:gd name="T3" fmla="*/ 320 h 328"/>
                  <a:gd name="T4" fmla="*/ 0 w 680"/>
                  <a:gd name="T5" fmla="*/ 327 h 328"/>
                  <a:gd name="T6" fmla="*/ 3 w 680"/>
                  <a:gd name="T7" fmla="*/ 32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0" h="328">
                    <a:moveTo>
                      <a:pt x="3" y="320"/>
                    </a:moveTo>
                    <a:lnTo>
                      <a:pt x="0" y="320"/>
                    </a:lnTo>
                    <a:lnTo>
                      <a:pt x="0" y="327"/>
                    </a:lnTo>
                    <a:lnTo>
                      <a:pt x="3" y="320"/>
                    </a:lnTo>
                    <a:close/>
                  </a:path>
                </a:pathLst>
              </a:custGeom>
              <a:solidFill>
                <a:srgbClr val="0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4" name="Freeform 181">
                <a:extLst>
                  <a:ext uri="{FF2B5EF4-FFF2-40B4-BE49-F238E27FC236}">
                    <a16:creationId xmlns:a16="http://schemas.microsoft.com/office/drawing/2014/main" id="{C436988E-46A1-4376-AA59-43BCFD70E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4294"/>
                <a:ext cx="680" cy="328"/>
              </a:xfrm>
              <a:custGeom>
                <a:avLst/>
                <a:gdLst>
                  <a:gd name="T0" fmla="*/ 158 w 680"/>
                  <a:gd name="T1" fmla="*/ 0 h 328"/>
                  <a:gd name="T2" fmla="*/ 3 w 680"/>
                  <a:gd name="T3" fmla="*/ 320 h 328"/>
                  <a:gd name="T4" fmla="*/ 100 w 680"/>
                  <a:gd name="T5" fmla="*/ 317 h 328"/>
                  <a:gd name="T6" fmla="*/ 195 w 680"/>
                  <a:gd name="T7" fmla="*/ 307 h 328"/>
                  <a:gd name="T8" fmla="*/ 285 w 680"/>
                  <a:gd name="T9" fmla="*/ 291 h 328"/>
                  <a:gd name="T10" fmla="*/ 368 w 680"/>
                  <a:gd name="T11" fmla="*/ 270 h 328"/>
                  <a:gd name="T12" fmla="*/ 444 w 680"/>
                  <a:gd name="T13" fmla="*/ 243 h 328"/>
                  <a:gd name="T14" fmla="*/ 510 w 680"/>
                  <a:gd name="T15" fmla="*/ 212 h 328"/>
                  <a:gd name="T16" fmla="*/ 567 w 680"/>
                  <a:gd name="T17" fmla="*/ 177 h 328"/>
                  <a:gd name="T18" fmla="*/ 613 w 680"/>
                  <a:gd name="T19" fmla="*/ 138 h 328"/>
                  <a:gd name="T20" fmla="*/ 648 w 680"/>
                  <a:gd name="T21" fmla="*/ 96 h 328"/>
                  <a:gd name="T22" fmla="*/ 669 w 680"/>
                  <a:gd name="T23" fmla="*/ 51 h 328"/>
                  <a:gd name="T24" fmla="*/ 676 w 680"/>
                  <a:gd name="T25" fmla="*/ 5 h 328"/>
                  <a:gd name="T26" fmla="*/ 679 w 680"/>
                  <a:gd name="T27" fmla="*/ 4 h 328"/>
                  <a:gd name="T28" fmla="*/ 157 w 680"/>
                  <a:gd name="T29" fmla="*/ 4 h 328"/>
                  <a:gd name="T30" fmla="*/ 158 w 680"/>
                  <a:gd name="T31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80" h="328">
                    <a:moveTo>
                      <a:pt x="158" y="0"/>
                    </a:moveTo>
                    <a:lnTo>
                      <a:pt x="3" y="320"/>
                    </a:lnTo>
                    <a:lnTo>
                      <a:pt x="100" y="317"/>
                    </a:lnTo>
                    <a:lnTo>
                      <a:pt x="195" y="307"/>
                    </a:lnTo>
                    <a:lnTo>
                      <a:pt x="285" y="291"/>
                    </a:lnTo>
                    <a:lnTo>
                      <a:pt x="368" y="270"/>
                    </a:lnTo>
                    <a:lnTo>
                      <a:pt x="444" y="243"/>
                    </a:lnTo>
                    <a:lnTo>
                      <a:pt x="510" y="212"/>
                    </a:lnTo>
                    <a:lnTo>
                      <a:pt x="567" y="177"/>
                    </a:lnTo>
                    <a:lnTo>
                      <a:pt x="613" y="138"/>
                    </a:lnTo>
                    <a:lnTo>
                      <a:pt x="648" y="96"/>
                    </a:lnTo>
                    <a:lnTo>
                      <a:pt x="669" y="51"/>
                    </a:lnTo>
                    <a:lnTo>
                      <a:pt x="676" y="5"/>
                    </a:lnTo>
                    <a:lnTo>
                      <a:pt x="679" y="4"/>
                    </a:lnTo>
                    <a:lnTo>
                      <a:pt x="157" y="4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0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ED9EB4B-C993-4D0C-8ED4-C8277D9BC6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4283"/>
              <a:ext cx="700" cy="344"/>
              <a:chOff x="3248" y="4283"/>
              <a:chExt cx="700" cy="344"/>
            </a:xfrm>
          </p:grpSpPr>
          <p:sp>
            <p:nvSpPr>
              <p:cNvPr id="278" name="Freeform 183">
                <a:extLst>
                  <a:ext uri="{FF2B5EF4-FFF2-40B4-BE49-F238E27FC236}">
                    <a16:creationId xmlns:a16="http://schemas.microsoft.com/office/drawing/2014/main" id="{6108AC57-B981-45E4-8E90-84CF04B23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18 w 700"/>
                  <a:gd name="T1" fmla="*/ 341 h 344"/>
                  <a:gd name="T2" fmla="*/ 15 w 700"/>
                  <a:gd name="T3" fmla="*/ 341 h 344"/>
                  <a:gd name="T4" fmla="*/ 17 w 700"/>
                  <a:gd name="T5" fmla="*/ 343 h 344"/>
                  <a:gd name="T6" fmla="*/ 18 w 700"/>
                  <a:gd name="T7" fmla="*/ 34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0" h="344">
                    <a:moveTo>
                      <a:pt x="18" y="341"/>
                    </a:moveTo>
                    <a:lnTo>
                      <a:pt x="15" y="341"/>
                    </a:lnTo>
                    <a:lnTo>
                      <a:pt x="17" y="343"/>
                    </a:lnTo>
                    <a:lnTo>
                      <a:pt x="18" y="3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9" name="Freeform 184">
                <a:extLst>
                  <a:ext uri="{FF2B5EF4-FFF2-40B4-BE49-F238E27FC236}">
                    <a16:creationId xmlns:a16="http://schemas.microsoft.com/office/drawing/2014/main" id="{43FCB35C-A2E1-44B0-B3F4-426FF90E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8 w 700"/>
                  <a:gd name="T1" fmla="*/ 338 h 344"/>
                  <a:gd name="T2" fmla="*/ 8 w 700"/>
                  <a:gd name="T3" fmla="*/ 342 h 344"/>
                  <a:gd name="T4" fmla="*/ 15 w 700"/>
                  <a:gd name="T5" fmla="*/ 341 h 344"/>
                  <a:gd name="T6" fmla="*/ 8 w 700"/>
                  <a:gd name="T7" fmla="*/ 338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0" h="344">
                    <a:moveTo>
                      <a:pt x="8" y="338"/>
                    </a:moveTo>
                    <a:lnTo>
                      <a:pt x="8" y="342"/>
                    </a:lnTo>
                    <a:lnTo>
                      <a:pt x="15" y="341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0" name="Freeform 185">
                <a:extLst>
                  <a:ext uri="{FF2B5EF4-FFF2-40B4-BE49-F238E27FC236}">
                    <a16:creationId xmlns:a16="http://schemas.microsoft.com/office/drawing/2014/main" id="{86955E47-C4C1-4F80-A00F-DB133EA7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28 w 700"/>
                  <a:gd name="T1" fmla="*/ 321 h 344"/>
                  <a:gd name="T2" fmla="*/ 8 w 700"/>
                  <a:gd name="T3" fmla="*/ 322 h 344"/>
                  <a:gd name="T4" fmla="*/ 8 w 700"/>
                  <a:gd name="T5" fmla="*/ 338 h 344"/>
                  <a:gd name="T6" fmla="*/ 15 w 700"/>
                  <a:gd name="T7" fmla="*/ 341 h 344"/>
                  <a:gd name="T8" fmla="*/ 18 w 700"/>
                  <a:gd name="T9" fmla="*/ 341 h 344"/>
                  <a:gd name="T10" fmla="*/ 28 w 700"/>
                  <a:gd name="T11" fmla="*/ 32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0" h="344">
                    <a:moveTo>
                      <a:pt x="28" y="321"/>
                    </a:moveTo>
                    <a:lnTo>
                      <a:pt x="8" y="322"/>
                    </a:lnTo>
                    <a:lnTo>
                      <a:pt x="8" y="338"/>
                    </a:lnTo>
                    <a:lnTo>
                      <a:pt x="15" y="341"/>
                    </a:lnTo>
                    <a:lnTo>
                      <a:pt x="18" y="341"/>
                    </a:lnTo>
                    <a:lnTo>
                      <a:pt x="28" y="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1" name="Freeform 186">
                <a:extLst>
                  <a:ext uri="{FF2B5EF4-FFF2-40B4-BE49-F238E27FC236}">
                    <a16:creationId xmlns:a16="http://schemas.microsoft.com/office/drawing/2014/main" id="{9A6212C4-8B2D-4E4F-A1F3-D58ADADDC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685 w 700"/>
                  <a:gd name="T1" fmla="*/ 6 h 344"/>
                  <a:gd name="T2" fmla="*/ 678 w 700"/>
                  <a:gd name="T3" fmla="*/ 8 h 344"/>
                  <a:gd name="T4" fmla="*/ 675 w 700"/>
                  <a:gd name="T5" fmla="*/ 12 h 344"/>
                  <a:gd name="T6" fmla="*/ 675 w 700"/>
                  <a:gd name="T7" fmla="*/ 16 h 344"/>
                  <a:gd name="T8" fmla="*/ 672 w 700"/>
                  <a:gd name="T9" fmla="*/ 46 h 344"/>
                  <a:gd name="T10" fmla="*/ 662 w 700"/>
                  <a:gd name="T11" fmla="*/ 76 h 344"/>
                  <a:gd name="T12" fmla="*/ 646 w 700"/>
                  <a:gd name="T13" fmla="*/ 104 h 344"/>
                  <a:gd name="T14" fmla="*/ 625 w 700"/>
                  <a:gd name="T15" fmla="*/ 132 h 344"/>
                  <a:gd name="T16" fmla="*/ 581 w 700"/>
                  <a:gd name="T17" fmla="*/ 172 h 344"/>
                  <a:gd name="T18" fmla="*/ 526 w 700"/>
                  <a:gd name="T19" fmla="*/ 208 h 344"/>
                  <a:gd name="T20" fmla="*/ 460 w 700"/>
                  <a:gd name="T21" fmla="*/ 241 h 344"/>
                  <a:gd name="T22" fmla="*/ 384 w 700"/>
                  <a:gd name="T23" fmla="*/ 268 h 344"/>
                  <a:gd name="T24" fmla="*/ 317 w 700"/>
                  <a:gd name="T25" fmla="*/ 287 h 344"/>
                  <a:gd name="T26" fmla="*/ 246 w 700"/>
                  <a:gd name="T27" fmla="*/ 302 h 344"/>
                  <a:gd name="T28" fmla="*/ 170 w 700"/>
                  <a:gd name="T29" fmla="*/ 313 h 344"/>
                  <a:gd name="T30" fmla="*/ 91 w 700"/>
                  <a:gd name="T31" fmla="*/ 319 h 344"/>
                  <a:gd name="T32" fmla="*/ 28 w 700"/>
                  <a:gd name="T33" fmla="*/ 321 h 344"/>
                  <a:gd name="T34" fmla="*/ 18 w 700"/>
                  <a:gd name="T35" fmla="*/ 341 h 344"/>
                  <a:gd name="T36" fmla="*/ 101 w 700"/>
                  <a:gd name="T37" fmla="*/ 339 h 344"/>
                  <a:gd name="T38" fmla="*/ 190 w 700"/>
                  <a:gd name="T39" fmla="*/ 330 h 344"/>
                  <a:gd name="T40" fmla="*/ 274 w 700"/>
                  <a:gd name="T41" fmla="*/ 317 h 344"/>
                  <a:gd name="T42" fmla="*/ 353 w 700"/>
                  <a:gd name="T43" fmla="*/ 298 h 344"/>
                  <a:gd name="T44" fmla="*/ 425 w 700"/>
                  <a:gd name="T45" fmla="*/ 275 h 344"/>
                  <a:gd name="T46" fmla="*/ 491 w 700"/>
                  <a:gd name="T47" fmla="*/ 248 h 344"/>
                  <a:gd name="T48" fmla="*/ 536 w 700"/>
                  <a:gd name="T49" fmla="*/ 226 h 344"/>
                  <a:gd name="T50" fmla="*/ 575 w 700"/>
                  <a:gd name="T51" fmla="*/ 201 h 344"/>
                  <a:gd name="T52" fmla="*/ 610 w 700"/>
                  <a:gd name="T53" fmla="*/ 174 h 344"/>
                  <a:gd name="T54" fmla="*/ 639 w 700"/>
                  <a:gd name="T55" fmla="*/ 146 h 344"/>
                  <a:gd name="T56" fmla="*/ 663 w 700"/>
                  <a:gd name="T57" fmla="*/ 116 h 344"/>
                  <a:gd name="T58" fmla="*/ 681 w 700"/>
                  <a:gd name="T59" fmla="*/ 84 h 344"/>
                  <a:gd name="T60" fmla="*/ 691 w 700"/>
                  <a:gd name="T61" fmla="*/ 51 h 344"/>
                  <a:gd name="T62" fmla="*/ 694 w 700"/>
                  <a:gd name="T63" fmla="*/ 26 h 344"/>
                  <a:gd name="T64" fmla="*/ 688 w 700"/>
                  <a:gd name="T65" fmla="*/ 26 h 344"/>
                  <a:gd name="T66" fmla="*/ 688 w 700"/>
                  <a:gd name="T67" fmla="*/ 25 h 344"/>
                  <a:gd name="T68" fmla="*/ 688 w 700"/>
                  <a:gd name="T69" fmla="*/ 25 h 344"/>
                  <a:gd name="T70" fmla="*/ 688 w 700"/>
                  <a:gd name="T71" fmla="*/ 25 h 344"/>
                  <a:gd name="T72" fmla="*/ 685 w 700"/>
                  <a:gd name="T73" fmla="*/ 16 h 344"/>
                  <a:gd name="T74" fmla="*/ 688 w 700"/>
                  <a:gd name="T75" fmla="*/ 16 h 344"/>
                  <a:gd name="T76" fmla="*/ 688 w 700"/>
                  <a:gd name="T77" fmla="*/ 15 h 344"/>
                  <a:gd name="T78" fmla="*/ 685 w 700"/>
                  <a:gd name="T79" fmla="*/ 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00" h="344">
                    <a:moveTo>
                      <a:pt x="685" y="6"/>
                    </a:moveTo>
                    <a:lnTo>
                      <a:pt x="678" y="8"/>
                    </a:lnTo>
                    <a:lnTo>
                      <a:pt x="675" y="12"/>
                    </a:lnTo>
                    <a:lnTo>
                      <a:pt x="675" y="16"/>
                    </a:lnTo>
                    <a:lnTo>
                      <a:pt x="672" y="46"/>
                    </a:lnTo>
                    <a:lnTo>
                      <a:pt x="662" y="76"/>
                    </a:lnTo>
                    <a:lnTo>
                      <a:pt x="646" y="104"/>
                    </a:lnTo>
                    <a:lnTo>
                      <a:pt x="625" y="132"/>
                    </a:lnTo>
                    <a:lnTo>
                      <a:pt x="581" y="172"/>
                    </a:lnTo>
                    <a:lnTo>
                      <a:pt x="526" y="208"/>
                    </a:lnTo>
                    <a:lnTo>
                      <a:pt x="460" y="241"/>
                    </a:lnTo>
                    <a:lnTo>
                      <a:pt x="384" y="268"/>
                    </a:lnTo>
                    <a:lnTo>
                      <a:pt x="317" y="287"/>
                    </a:lnTo>
                    <a:lnTo>
                      <a:pt x="246" y="302"/>
                    </a:lnTo>
                    <a:lnTo>
                      <a:pt x="170" y="313"/>
                    </a:lnTo>
                    <a:lnTo>
                      <a:pt x="91" y="319"/>
                    </a:lnTo>
                    <a:lnTo>
                      <a:pt x="28" y="321"/>
                    </a:lnTo>
                    <a:lnTo>
                      <a:pt x="18" y="341"/>
                    </a:lnTo>
                    <a:lnTo>
                      <a:pt x="101" y="339"/>
                    </a:lnTo>
                    <a:lnTo>
                      <a:pt x="190" y="330"/>
                    </a:lnTo>
                    <a:lnTo>
                      <a:pt x="274" y="317"/>
                    </a:lnTo>
                    <a:lnTo>
                      <a:pt x="353" y="298"/>
                    </a:lnTo>
                    <a:lnTo>
                      <a:pt x="425" y="275"/>
                    </a:lnTo>
                    <a:lnTo>
                      <a:pt x="491" y="248"/>
                    </a:lnTo>
                    <a:lnTo>
                      <a:pt x="536" y="226"/>
                    </a:lnTo>
                    <a:lnTo>
                      <a:pt x="575" y="201"/>
                    </a:lnTo>
                    <a:lnTo>
                      <a:pt x="610" y="174"/>
                    </a:lnTo>
                    <a:lnTo>
                      <a:pt x="639" y="146"/>
                    </a:lnTo>
                    <a:lnTo>
                      <a:pt x="663" y="116"/>
                    </a:lnTo>
                    <a:lnTo>
                      <a:pt x="681" y="84"/>
                    </a:lnTo>
                    <a:lnTo>
                      <a:pt x="691" y="51"/>
                    </a:lnTo>
                    <a:lnTo>
                      <a:pt x="694" y="26"/>
                    </a:lnTo>
                    <a:lnTo>
                      <a:pt x="688" y="26"/>
                    </a:lnTo>
                    <a:lnTo>
                      <a:pt x="688" y="25"/>
                    </a:lnTo>
                    <a:lnTo>
                      <a:pt x="688" y="25"/>
                    </a:lnTo>
                    <a:lnTo>
                      <a:pt x="688" y="25"/>
                    </a:lnTo>
                    <a:lnTo>
                      <a:pt x="685" y="16"/>
                    </a:lnTo>
                    <a:lnTo>
                      <a:pt x="688" y="16"/>
                    </a:lnTo>
                    <a:lnTo>
                      <a:pt x="688" y="15"/>
                    </a:lnTo>
                    <a:lnTo>
                      <a:pt x="68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2" name="Freeform 187">
                <a:extLst>
                  <a:ext uri="{FF2B5EF4-FFF2-40B4-BE49-F238E27FC236}">
                    <a16:creationId xmlns:a16="http://schemas.microsoft.com/office/drawing/2014/main" id="{9F988B00-F393-4812-ADF8-EE804ED08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166 w 700"/>
                  <a:gd name="T1" fmla="*/ 0 h 344"/>
                  <a:gd name="T2" fmla="*/ 161 w 700"/>
                  <a:gd name="T3" fmla="*/ 2 h 344"/>
                  <a:gd name="T4" fmla="*/ 0 w 700"/>
                  <a:gd name="T5" fmla="*/ 334 h 344"/>
                  <a:gd name="T6" fmla="*/ 8 w 700"/>
                  <a:gd name="T7" fmla="*/ 338 h 344"/>
                  <a:gd name="T8" fmla="*/ 8 w 700"/>
                  <a:gd name="T9" fmla="*/ 322 h 344"/>
                  <a:gd name="T10" fmla="*/ 28 w 700"/>
                  <a:gd name="T11" fmla="*/ 321 h 344"/>
                  <a:gd name="T12" fmla="*/ 171 w 700"/>
                  <a:gd name="T13" fmla="*/ 25 h 344"/>
                  <a:gd name="T14" fmla="*/ 162 w 700"/>
                  <a:gd name="T15" fmla="*/ 25 h 344"/>
                  <a:gd name="T16" fmla="*/ 159 w 700"/>
                  <a:gd name="T17" fmla="*/ 24 h 344"/>
                  <a:gd name="T18" fmla="*/ 155 w 700"/>
                  <a:gd name="T19" fmla="*/ 18 h 344"/>
                  <a:gd name="T20" fmla="*/ 155 w 700"/>
                  <a:gd name="T21" fmla="*/ 15 h 344"/>
                  <a:gd name="T22" fmla="*/ 158 w 700"/>
                  <a:gd name="T23" fmla="*/ 7 h 344"/>
                  <a:gd name="T24" fmla="*/ 166 w 700"/>
                  <a:gd name="T25" fmla="*/ 7 h 344"/>
                  <a:gd name="T26" fmla="*/ 166 w 700"/>
                  <a:gd name="T27" fmla="*/ 5 h 344"/>
                  <a:gd name="T28" fmla="*/ 177 w 700"/>
                  <a:gd name="T29" fmla="*/ 5 h 344"/>
                  <a:gd name="T30" fmla="*/ 176 w 700"/>
                  <a:gd name="T31" fmla="*/ 4 h 344"/>
                  <a:gd name="T32" fmla="*/ 166 w 700"/>
                  <a:gd name="T33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0" h="344">
                    <a:moveTo>
                      <a:pt x="166" y="0"/>
                    </a:moveTo>
                    <a:lnTo>
                      <a:pt x="161" y="2"/>
                    </a:lnTo>
                    <a:lnTo>
                      <a:pt x="0" y="334"/>
                    </a:lnTo>
                    <a:lnTo>
                      <a:pt x="8" y="338"/>
                    </a:lnTo>
                    <a:lnTo>
                      <a:pt x="8" y="322"/>
                    </a:lnTo>
                    <a:lnTo>
                      <a:pt x="28" y="321"/>
                    </a:lnTo>
                    <a:lnTo>
                      <a:pt x="171" y="25"/>
                    </a:lnTo>
                    <a:lnTo>
                      <a:pt x="162" y="25"/>
                    </a:lnTo>
                    <a:lnTo>
                      <a:pt x="159" y="24"/>
                    </a:lnTo>
                    <a:lnTo>
                      <a:pt x="155" y="18"/>
                    </a:lnTo>
                    <a:lnTo>
                      <a:pt x="155" y="15"/>
                    </a:lnTo>
                    <a:lnTo>
                      <a:pt x="158" y="7"/>
                    </a:lnTo>
                    <a:lnTo>
                      <a:pt x="166" y="7"/>
                    </a:lnTo>
                    <a:lnTo>
                      <a:pt x="166" y="5"/>
                    </a:lnTo>
                    <a:lnTo>
                      <a:pt x="177" y="5"/>
                    </a:lnTo>
                    <a:lnTo>
                      <a:pt x="176" y="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3" name="Freeform 188">
                <a:extLst>
                  <a:ext uri="{FF2B5EF4-FFF2-40B4-BE49-F238E27FC236}">
                    <a16:creationId xmlns:a16="http://schemas.microsoft.com/office/drawing/2014/main" id="{DAECACCC-BAC4-4A9C-A020-C2C59A7D2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693 w 700"/>
                  <a:gd name="T1" fmla="*/ 6 h 344"/>
                  <a:gd name="T2" fmla="*/ 685 w 700"/>
                  <a:gd name="T3" fmla="*/ 6 h 344"/>
                  <a:gd name="T4" fmla="*/ 688 w 700"/>
                  <a:gd name="T5" fmla="*/ 15 h 344"/>
                  <a:gd name="T6" fmla="*/ 688 w 700"/>
                  <a:gd name="T7" fmla="*/ 25 h 344"/>
                  <a:gd name="T8" fmla="*/ 688 w 700"/>
                  <a:gd name="T9" fmla="*/ 26 h 344"/>
                  <a:gd name="T10" fmla="*/ 694 w 700"/>
                  <a:gd name="T11" fmla="*/ 24 h 344"/>
                  <a:gd name="T12" fmla="*/ 695 w 700"/>
                  <a:gd name="T13" fmla="*/ 16 h 344"/>
                  <a:gd name="T14" fmla="*/ 698 w 700"/>
                  <a:gd name="T15" fmla="*/ 16 h 344"/>
                  <a:gd name="T16" fmla="*/ 697 w 700"/>
                  <a:gd name="T17" fmla="*/ 9 h 344"/>
                  <a:gd name="T18" fmla="*/ 693 w 700"/>
                  <a:gd name="T19" fmla="*/ 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0" h="344">
                    <a:moveTo>
                      <a:pt x="693" y="6"/>
                    </a:moveTo>
                    <a:lnTo>
                      <a:pt x="685" y="6"/>
                    </a:lnTo>
                    <a:lnTo>
                      <a:pt x="688" y="15"/>
                    </a:lnTo>
                    <a:lnTo>
                      <a:pt x="688" y="25"/>
                    </a:lnTo>
                    <a:lnTo>
                      <a:pt x="688" y="26"/>
                    </a:lnTo>
                    <a:lnTo>
                      <a:pt x="694" y="24"/>
                    </a:lnTo>
                    <a:lnTo>
                      <a:pt x="695" y="16"/>
                    </a:lnTo>
                    <a:lnTo>
                      <a:pt x="698" y="16"/>
                    </a:lnTo>
                    <a:lnTo>
                      <a:pt x="697" y="9"/>
                    </a:lnTo>
                    <a:lnTo>
                      <a:pt x="693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4" name="Freeform 189">
                <a:extLst>
                  <a:ext uri="{FF2B5EF4-FFF2-40B4-BE49-F238E27FC236}">
                    <a16:creationId xmlns:a16="http://schemas.microsoft.com/office/drawing/2014/main" id="{7F536CD4-B50C-4714-81CC-45C267DB0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694 w 700"/>
                  <a:gd name="T1" fmla="*/ 24 h 344"/>
                  <a:gd name="T2" fmla="*/ 688 w 700"/>
                  <a:gd name="T3" fmla="*/ 26 h 344"/>
                  <a:gd name="T4" fmla="*/ 694 w 700"/>
                  <a:gd name="T5" fmla="*/ 26 h 344"/>
                  <a:gd name="T6" fmla="*/ 694 w 700"/>
                  <a:gd name="T7" fmla="*/ 2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0" h="344">
                    <a:moveTo>
                      <a:pt x="694" y="24"/>
                    </a:moveTo>
                    <a:lnTo>
                      <a:pt x="688" y="26"/>
                    </a:lnTo>
                    <a:lnTo>
                      <a:pt x="694" y="26"/>
                    </a:lnTo>
                    <a:lnTo>
                      <a:pt x="69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5" name="Freeform 190">
                <a:extLst>
                  <a:ext uri="{FF2B5EF4-FFF2-40B4-BE49-F238E27FC236}">
                    <a16:creationId xmlns:a16="http://schemas.microsoft.com/office/drawing/2014/main" id="{DBDB133E-4127-439A-8949-6DFE74A8B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158 w 700"/>
                  <a:gd name="T1" fmla="*/ 7 h 344"/>
                  <a:gd name="T2" fmla="*/ 155 w 700"/>
                  <a:gd name="T3" fmla="*/ 15 h 344"/>
                  <a:gd name="T4" fmla="*/ 155 w 700"/>
                  <a:gd name="T5" fmla="*/ 18 h 344"/>
                  <a:gd name="T6" fmla="*/ 159 w 700"/>
                  <a:gd name="T7" fmla="*/ 24 h 344"/>
                  <a:gd name="T8" fmla="*/ 162 w 700"/>
                  <a:gd name="T9" fmla="*/ 25 h 344"/>
                  <a:gd name="T10" fmla="*/ 171 w 700"/>
                  <a:gd name="T11" fmla="*/ 25 h 344"/>
                  <a:gd name="T12" fmla="*/ 175 w 700"/>
                  <a:gd name="T13" fmla="*/ 19 h 344"/>
                  <a:gd name="T14" fmla="*/ 166 w 700"/>
                  <a:gd name="T15" fmla="*/ 15 h 344"/>
                  <a:gd name="T16" fmla="*/ 166 w 700"/>
                  <a:gd name="T17" fmla="*/ 10 h 344"/>
                  <a:gd name="T18" fmla="*/ 158 w 700"/>
                  <a:gd name="T19" fmla="*/ 7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0" h="344">
                    <a:moveTo>
                      <a:pt x="158" y="7"/>
                    </a:moveTo>
                    <a:lnTo>
                      <a:pt x="155" y="15"/>
                    </a:lnTo>
                    <a:lnTo>
                      <a:pt x="155" y="18"/>
                    </a:lnTo>
                    <a:lnTo>
                      <a:pt x="159" y="24"/>
                    </a:lnTo>
                    <a:lnTo>
                      <a:pt x="162" y="25"/>
                    </a:lnTo>
                    <a:lnTo>
                      <a:pt x="171" y="25"/>
                    </a:lnTo>
                    <a:lnTo>
                      <a:pt x="175" y="19"/>
                    </a:lnTo>
                    <a:lnTo>
                      <a:pt x="166" y="15"/>
                    </a:lnTo>
                    <a:lnTo>
                      <a:pt x="166" y="10"/>
                    </a:lnTo>
                    <a:lnTo>
                      <a:pt x="15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6" name="Freeform 191">
                <a:extLst>
                  <a:ext uri="{FF2B5EF4-FFF2-40B4-BE49-F238E27FC236}">
                    <a16:creationId xmlns:a16="http://schemas.microsoft.com/office/drawing/2014/main" id="{3403504C-8379-4D29-8843-A8D246AB5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693 w 700"/>
                  <a:gd name="T1" fmla="*/ 5 h 344"/>
                  <a:gd name="T2" fmla="*/ 177 w 700"/>
                  <a:gd name="T3" fmla="*/ 5 h 344"/>
                  <a:gd name="T4" fmla="*/ 179 w 700"/>
                  <a:gd name="T5" fmla="*/ 9 h 344"/>
                  <a:gd name="T6" fmla="*/ 175 w 700"/>
                  <a:gd name="T7" fmla="*/ 19 h 344"/>
                  <a:gd name="T8" fmla="*/ 175 w 700"/>
                  <a:gd name="T9" fmla="*/ 19 h 344"/>
                  <a:gd name="T10" fmla="*/ 171 w 700"/>
                  <a:gd name="T11" fmla="*/ 25 h 344"/>
                  <a:gd name="T12" fmla="*/ 674 w 700"/>
                  <a:gd name="T13" fmla="*/ 25 h 344"/>
                  <a:gd name="T14" fmla="*/ 675 w 700"/>
                  <a:gd name="T15" fmla="*/ 19 h 344"/>
                  <a:gd name="T16" fmla="*/ 175 w 700"/>
                  <a:gd name="T17" fmla="*/ 19 h 344"/>
                  <a:gd name="T18" fmla="*/ 175 w 700"/>
                  <a:gd name="T19" fmla="*/ 19 h 344"/>
                  <a:gd name="T20" fmla="*/ 675 w 700"/>
                  <a:gd name="T21" fmla="*/ 19 h 344"/>
                  <a:gd name="T22" fmla="*/ 675 w 700"/>
                  <a:gd name="T23" fmla="*/ 16 h 344"/>
                  <a:gd name="T24" fmla="*/ 675 w 700"/>
                  <a:gd name="T25" fmla="*/ 12 h 344"/>
                  <a:gd name="T26" fmla="*/ 678 w 700"/>
                  <a:gd name="T27" fmla="*/ 8 h 344"/>
                  <a:gd name="T28" fmla="*/ 685 w 700"/>
                  <a:gd name="T29" fmla="*/ 6 h 344"/>
                  <a:gd name="T30" fmla="*/ 693 w 700"/>
                  <a:gd name="T31" fmla="*/ 6 h 344"/>
                  <a:gd name="T32" fmla="*/ 693 w 700"/>
                  <a:gd name="T33" fmla="*/ 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0" h="344">
                    <a:moveTo>
                      <a:pt x="693" y="5"/>
                    </a:moveTo>
                    <a:lnTo>
                      <a:pt x="177" y="5"/>
                    </a:lnTo>
                    <a:lnTo>
                      <a:pt x="179" y="9"/>
                    </a:lnTo>
                    <a:lnTo>
                      <a:pt x="175" y="19"/>
                    </a:lnTo>
                    <a:lnTo>
                      <a:pt x="175" y="19"/>
                    </a:lnTo>
                    <a:lnTo>
                      <a:pt x="171" y="25"/>
                    </a:lnTo>
                    <a:lnTo>
                      <a:pt x="674" y="25"/>
                    </a:lnTo>
                    <a:lnTo>
                      <a:pt x="675" y="19"/>
                    </a:lnTo>
                    <a:lnTo>
                      <a:pt x="175" y="19"/>
                    </a:lnTo>
                    <a:lnTo>
                      <a:pt x="175" y="19"/>
                    </a:lnTo>
                    <a:lnTo>
                      <a:pt x="675" y="19"/>
                    </a:lnTo>
                    <a:lnTo>
                      <a:pt x="675" y="16"/>
                    </a:lnTo>
                    <a:lnTo>
                      <a:pt x="675" y="12"/>
                    </a:lnTo>
                    <a:lnTo>
                      <a:pt x="678" y="8"/>
                    </a:lnTo>
                    <a:lnTo>
                      <a:pt x="685" y="6"/>
                    </a:lnTo>
                    <a:lnTo>
                      <a:pt x="693" y="6"/>
                    </a:lnTo>
                    <a:lnTo>
                      <a:pt x="693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7" name="Freeform 192">
                <a:extLst>
                  <a:ext uri="{FF2B5EF4-FFF2-40B4-BE49-F238E27FC236}">
                    <a16:creationId xmlns:a16="http://schemas.microsoft.com/office/drawing/2014/main" id="{503CC3A2-5DA7-446F-B27F-2A3883BA6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688 w 700"/>
                  <a:gd name="T1" fmla="*/ 25 h 344"/>
                  <a:gd name="T2" fmla="*/ 688 w 700"/>
                  <a:gd name="T3" fmla="*/ 25 h 344"/>
                  <a:gd name="T4" fmla="*/ 688 w 700"/>
                  <a:gd name="T5" fmla="*/ 25 h 344"/>
                  <a:gd name="T6" fmla="*/ 688 w 700"/>
                  <a:gd name="T7" fmla="*/ 2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0" h="344">
                    <a:moveTo>
                      <a:pt x="688" y="25"/>
                    </a:moveTo>
                    <a:lnTo>
                      <a:pt x="688" y="25"/>
                    </a:lnTo>
                    <a:lnTo>
                      <a:pt x="688" y="25"/>
                    </a:lnTo>
                    <a:lnTo>
                      <a:pt x="688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8" name="Freeform 193">
                <a:extLst>
                  <a:ext uri="{FF2B5EF4-FFF2-40B4-BE49-F238E27FC236}">
                    <a16:creationId xmlns:a16="http://schemas.microsoft.com/office/drawing/2014/main" id="{754123E1-7B17-4B5A-B096-5430FDA03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688 w 700"/>
                  <a:gd name="T1" fmla="*/ 16 h 344"/>
                  <a:gd name="T2" fmla="*/ 685 w 700"/>
                  <a:gd name="T3" fmla="*/ 16 h 344"/>
                  <a:gd name="T4" fmla="*/ 688 w 700"/>
                  <a:gd name="T5" fmla="*/ 25 h 344"/>
                  <a:gd name="T6" fmla="*/ 688 w 700"/>
                  <a:gd name="T7" fmla="*/ 1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0" h="344">
                    <a:moveTo>
                      <a:pt x="688" y="16"/>
                    </a:moveTo>
                    <a:lnTo>
                      <a:pt x="685" y="16"/>
                    </a:lnTo>
                    <a:lnTo>
                      <a:pt x="688" y="25"/>
                    </a:lnTo>
                    <a:lnTo>
                      <a:pt x="68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9" name="Freeform 194">
                <a:extLst>
                  <a:ext uri="{FF2B5EF4-FFF2-40B4-BE49-F238E27FC236}">
                    <a16:creationId xmlns:a16="http://schemas.microsoft.com/office/drawing/2014/main" id="{E60E51DA-0B47-4BE6-A7EB-669FF6FDE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698 w 700"/>
                  <a:gd name="T1" fmla="*/ 16 h 344"/>
                  <a:gd name="T2" fmla="*/ 695 w 700"/>
                  <a:gd name="T3" fmla="*/ 16 h 344"/>
                  <a:gd name="T4" fmla="*/ 694 w 700"/>
                  <a:gd name="T5" fmla="*/ 24 h 344"/>
                  <a:gd name="T6" fmla="*/ 696 w 700"/>
                  <a:gd name="T7" fmla="*/ 23 h 344"/>
                  <a:gd name="T8" fmla="*/ 698 w 700"/>
                  <a:gd name="T9" fmla="*/ 19 h 344"/>
                  <a:gd name="T10" fmla="*/ 699 w 700"/>
                  <a:gd name="T11" fmla="*/ 18 h 344"/>
                  <a:gd name="T12" fmla="*/ 698 w 700"/>
                  <a:gd name="T13" fmla="*/ 1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0" h="344">
                    <a:moveTo>
                      <a:pt x="698" y="16"/>
                    </a:moveTo>
                    <a:lnTo>
                      <a:pt x="695" y="16"/>
                    </a:lnTo>
                    <a:lnTo>
                      <a:pt x="694" y="24"/>
                    </a:lnTo>
                    <a:lnTo>
                      <a:pt x="696" y="23"/>
                    </a:lnTo>
                    <a:lnTo>
                      <a:pt x="698" y="19"/>
                    </a:lnTo>
                    <a:lnTo>
                      <a:pt x="699" y="18"/>
                    </a:lnTo>
                    <a:lnTo>
                      <a:pt x="69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0" name="Freeform 195">
                <a:extLst>
                  <a:ext uri="{FF2B5EF4-FFF2-40B4-BE49-F238E27FC236}">
                    <a16:creationId xmlns:a16="http://schemas.microsoft.com/office/drawing/2014/main" id="{7D1A78DC-4007-4F33-9534-4321449C6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177 w 700"/>
                  <a:gd name="T1" fmla="*/ 5 h 344"/>
                  <a:gd name="T2" fmla="*/ 166 w 700"/>
                  <a:gd name="T3" fmla="*/ 5 h 344"/>
                  <a:gd name="T4" fmla="*/ 166 w 700"/>
                  <a:gd name="T5" fmla="*/ 10 h 344"/>
                  <a:gd name="T6" fmla="*/ 167 w 700"/>
                  <a:gd name="T7" fmla="*/ 11 h 344"/>
                  <a:gd name="T8" fmla="*/ 176 w 700"/>
                  <a:gd name="T9" fmla="*/ 15 h 344"/>
                  <a:gd name="T10" fmla="*/ 175 w 700"/>
                  <a:gd name="T11" fmla="*/ 19 h 344"/>
                  <a:gd name="T12" fmla="*/ 175 w 700"/>
                  <a:gd name="T13" fmla="*/ 19 h 344"/>
                  <a:gd name="T14" fmla="*/ 179 w 700"/>
                  <a:gd name="T15" fmla="*/ 9 h 344"/>
                  <a:gd name="T16" fmla="*/ 177 w 700"/>
                  <a:gd name="T17" fmla="*/ 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0" h="344">
                    <a:moveTo>
                      <a:pt x="177" y="5"/>
                    </a:moveTo>
                    <a:lnTo>
                      <a:pt x="166" y="5"/>
                    </a:lnTo>
                    <a:lnTo>
                      <a:pt x="166" y="10"/>
                    </a:lnTo>
                    <a:lnTo>
                      <a:pt x="167" y="11"/>
                    </a:lnTo>
                    <a:lnTo>
                      <a:pt x="176" y="15"/>
                    </a:lnTo>
                    <a:lnTo>
                      <a:pt x="175" y="19"/>
                    </a:lnTo>
                    <a:lnTo>
                      <a:pt x="175" y="19"/>
                    </a:lnTo>
                    <a:lnTo>
                      <a:pt x="179" y="9"/>
                    </a:lnTo>
                    <a:lnTo>
                      <a:pt x="177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1" name="Freeform 196">
                <a:extLst>
                  <a:ext uri="{FF2B5EF4-FFF2-40B4-BE49-F238E27FC236}">
                    <a16:creationId xmlns:a16="http://schemas.microsoft.com/office/drawing/2014/main" id="{0F462CFB-F218-4984-A0AB-8FD6C8516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166 w 700"/>
                  <a:gd name="T1" fmla="*/ 10 h 344"/>
                  <a:gd name="T2" fmla="*/ 166 w 700"/>
                  <a:gd name="T3" fmla="*/ 15 h 344"/>
                  <a:gd name="T4" fmla="*/ 175 w 700"/>
                  <a:gd name="T5" fmla="*/ 19 h 344"/>
                  <a:gd name="T6" fmla="*/ 176 w 700"/>
                  <a:gd name="T7" fmla="*/ 15 h 344"/>
                  <a:gd name="T8" fmla="*/ 167 w 700"/>
                  <a:gd name="T9" fmla="*/ 11 h 344"/>
                  <a:gd name="T10" fmla="*/ 166 w 700"/>
                  <a:gd name="T11" fmla="*/ 1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0" h="344">
                    <a:moveTo>
                      <a:pt x="166" y="10"/>
                    </a:moveTo>
                    <a:lnTo>
                      <a:pt x="166" y="15"/>
                    </a:lnTo>
                    <a:lnTo>
                      <a:pt x="175" y="19"/>
                    </a:lnTo>
                    <a:lnTo>
                      <a:pt x="176" y="15"/>
                    </a:lnTo>
                    <a:lnTo>
                      <a:pt x="167" y="11"/>
                    </a:lnTo>
                    <a:lnTo>
                      <a:pt x="166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2" name="Freeform 197">
                <a:extLst>
                  <a:ext uri="{FF2B5EF4-FFF2-40B4-BE49-F238E27FC236}">
                    <a16:creationId xmlns:a16="http://schemas.microsoft.com/office/drawing/2014/main" id="{7286B93A-B5C5-40B1-855C-112538A5A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3"/>
                <a:ext cx="700" cy="344"/>
              </a:xfrm>
              <a:custGeom>
                <a:avLst/>
                <a:gdLst>
                  <a:gd name="T0" fmla="*/ 166 w 700"/>
                  <a:gd name="T1" fmla="*/ 7 h 344"/>
                  <a:gd name="T2" fmla="*/ 158 w 700"/>
                  <a:gd name="T3" fmla="*/ 7 h 344"/>
                  <a:gd name="T4" fmla="*/ 166 w 700"/>
                  <a:gd name="T5" fmla="*/ 10 h 344"/>
                  <a:gd name="T6" fmla="*/ 166 w 700"/>
                  <a:gd name="T7" fmla="*/ 7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0" h="344">
                    <a:moveTo>
                      <a:pt x="166" y="7"/>
                    </a:moveTo>
                    <a:lnTo>
                      <a:pt x="158" y="7"/>
                    </a:lnTo>
                    <a:lnTo>
                      <a:pt x="166" y="10"/>
                    </a:lnTo>
                    <a:lnTo>
                      <a:pt x="16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5CC36CEC-9E3E-457F-85A8-68C2C5370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" y="4306"/>
              <a:ext cx="1820" cy="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A4A914D-8FA5-470A-AE3C-ECD2CA7A9A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4" y="4281"/>
              <a:ext cx="1852" cy="903"/>
              <a:chOff x="3004" y="4281"/>
              <a:chExt cx="1852" cy="903"/>
            </a:xfrm>
          </p:grpSpPr>
          <p:sp>
            <p:nvSpPr>
              <p:cNvPr id="275" name="Freeform 200">
                <a:extLst>
                  <a:ext uri="{FF2B5EF4-FFF2-40B4-BE49-F238E27FC236}">
                    <a16:creationId xmlns:a16="http://schemas.microsoft.com/office/drawing/2014/main" id="{143436E2-4761-4883-8FD0-EC5BEF619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4281"/>
                <a:ext cx="1852" cy="903"/>
              </a:xfrm>
              <a:custGeom>
                <a:avLst/>
                <a:gdLst>
                  <a:gd name="T0" fmla="*/ 1745 w 1852"/>
                  <a:gd name="T1" fmla="*/ 23 h 903"/>
                  <a:gd name="T2" fmla="*/ 1732 w 1852"/>
                  <a:gd name="T3" fmla="*/ 25 h 903"/>
                  <a:gd name="T4" fmla="*/ 1821 w 1852"/>
                  <a:gd name="T5" fmla="*/ 93 h 903"/>
                  <a:gd name="T6" fmla="*/ 1773 w 1852"/>
                  <a:gd name="T7" fmla="*/ 226 h 903"/>
                  <a:gd name="T8" fmla="*/ 1684 w 1852"/>
                  <a:gd name="T9" fmla="*/ 351 h 903"/>
                  <a:gd name="T10" fmla="*/ 1589 w 1852"/>
                  <a:gd name="T11" fmla="*/ 441 h 903"/>
                  <a:gd name="T12" fmla="*/ 1473 w 1852"/>
                  <a:gd name="T13" fmla="*/ 525 h 903"/>
                  <a:gd name="T14" fmla="*/ 1338 w 1852"/>
                  <a:gd name="T15" fmla="*/ 603 h 903"/>
                  <a:gd name="T16" fmla="*/ 1184 w 1852"/>
                  <a:gd name="T17" fmla="*/ 672 h 903"/>
                  <a:gd name="T18" fmla="*/ 1014 w 1852"/>
                  <a:gd name="T19" fmla="*/ 733 h 903"/>
                  <a:gd name="T20" fmla="*/ 878 w 1852"/>
                  <a:gd name="T21" fmla="*/ 772 h 903"/>
                  <a:gd name="T22" fmla="*/ 733 w 1852"/>
                  <a:gd name="T23" fmla="*/ 806 h 903"/>
                  <a:gd name="T24" fmla="*/ 582 w 1852"/>
                  <a:gd name="T25" fmla="*/ 834 h 903"/>
                  <a:gd name="T26" fmla="*/ 425 w 1852"/>
                  <a:gd name="T27" fmla="*/ 856 h 903"/>
                  <a:gd name="T28" fmla="*/ 262 w 1852"/>
                  <a:gd name="T29" fmla="*/ 871 h 903"/>
                  <a:gd name="T30" fmla="*/ 94 w 1852"/>
                  <a:gd name="T31" fmla="*/ 880 h 903"/>
                  <a:gd name="T32" fmla="*/ 0 w 1852"/>
                  <a:gd name="T33" fmla="*/ 902 h 903"/>
                  <a:gd name="T34" fmla="*/ 176 w 1852"/>
                  <a:gd name="T35" fmla="*/ 897 h 903"/>
                  <a:gd name="T36" fmla="*/ 348 w 1852"/>
                  <a:gd name="T37" fmla="*/ 884 h 903"/>
                  <a:gd name="T38" fmla="*/ 514 w 1852"/>
                  <a:gd name="T39" fmla="*/ 865 h 903"/>
                  <a:gd name="T40" fmla="*/ 674 w 1852"/>
                  <a:gd name="T41" fmla="*/ 838 h 903"/>
                  <a:gd name="T42" fmla="*/ 827 w 1852"/>
                  <a:gd name="T43" fmla="*/ 806 h 903"/>
                  <a:gd name="T44" fmla="*/ 972 w 1852"/>
                  <a:gd name="T45" fmla="*/ 767 h 903"/>
                  <a:gd name="T46" fmla="*/ 1109 w 1852"/>
                  <a:gd name="T47" fmla="*/ 722 h 903"/>
                  <a:gd name="T48" fmla="*/ 1237 w 1852"/>
                  <a:gd name="T49" fmla="*/ 672 h 903"/>
                  <a:gd name="T50" fmla="*/ 1379 w 1852"/>
                  <a:gd name="T51" fmla="*/ 604 h 903"/>
                  <a:gd name="T52" fmla="*/ 1526 w 1852"/>
                  <a:gd name="T53" fmla="*/ 515 h 903"/>
                  <a:gd name="T54" fmla="*/ 1648 w 1852"/>
                  <a:gd name="T55" fmla="*/ 416 h 903"/>
                  <a:gd name="T56" fmla="*/ 1750 w 1852"/>
                  <a:gd name="T57" fmla="*/ 301 h 903"/>
                  <a:gd name="T58" fmla="*/ 1821 w 1852"/>
                  <a:gd name="T59" fmla="*/ 167 h 903"/>
                  <a:gd name="T60" fmla="*/ 1848 w 1852"/>
                  <a:gd name="T61" fmla="*/ 24 h 903"/>
                  <a:gd name="T62" fmla="*/ 1850 w 1852"/>
                  <a:gd name="T63" fmla="*/ 23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52" h="903">
                    <a:moveTo>
                      <a:pt x="1851" y="23"/>
                    </a:moveTo>
                    <a:lnTo>
                      <a:pt x="1745" y="23"/>
                    </a:lnTo>
                    <a:lnTo>
                      <a:pt x="1741" y="24"/>
                    </a:lnTo>
                    <a:lnTo>
                      <a:pt x="1732" y="25"/>
                    </a:lnTo>
                    <a:lnTo>
                      <a:pt x="1828" y="25"/>
                    </a:lnTo>
                    <a:lnTo>
                      <a:pt x="1821" y="93"/>
                    </a:lnTo>
                    <a:lnTo>
                      <a:pt x="1802" y="160"/>
                    </a:lnTo>
                    <a:lnTo>
                      <a:pt x="1773" y="226"/>
                    </a:lnTo>
                    <a:lnTo>
                      <a:pt x="1734" y="289"/>
                    </a:lnTo>
                    <a:lnTo>
                      <a:pt x="1684" y="351"/>
                    </a:lnTo>
                    <a:lnTo>
                      <a:pt x="1639" y="397"/>
                    </a:lnTo>
                    <a:lnTo>
                      <a:pt x="1589" y="441"/>
                    </a:lnTo>
                    <a:lnTo>
                      <a:pt x="1534" y="484"/>
                    </a:lnTo>
                    <a:lnTo>
                      <a:pt x="1473" y="525"/>
                    </a:lnTo>
                    <a:lnTo>
                      <a:pt x="1408" y="565"/>
                    </a:lnTo>
                    <a:lnTo>
                      <a:pt x="1338" y="603"/>
                    </a:lnTo>
                    <a:lnTo>
                      <a:pt x="1263" y="638"/>
                    </a:lnTo>
                    <a:lnTo>
                      <a:pt x="1184" y="672"/>
                    </a:lnTo>
                    <a:lnTo>
                      <a:pt x="1101" y="704"/>
                    </a:lnTo>
                    <a:lnTo>
                      <a:pt x="1014" y="733"/>
                    </a:lnTo>
                    <a:lnTo>
                      <a:pt x="947" y="753"/>
                    </a:lnTo>
                    <a:lnTo>
                      <a:pt x="878" y="772"/>
                    </a:lnTo>
                    <a:lnTo>
                      <a:pt x="806" y="790"/>
                    </a:lnTo>
                    <a:lnTo>
                      <a:pt x="733" y="806"/>
                    </a:lnTo>
                    <a:lnTo>
                      <a:pt x="659" y="821"/>
                    </a:lnTo>
                    <a:lnTo>
                      <a:pt x="582" y="834"/>
                    </a:lnTo>
                    <a:lnTo>
                      <a:pt x="504" y="846"/>
                    </a:lnTo>
                    <a:lnTo>
                      <a:pt x="425" y="856"/>
                    </a:lnTo>
                    <a:lnTo>
                      <a:pt x="344" y="865"/>
                    </a:lnTo>
                    <a:lnTo>
                      <a:pt x="262" y="871"/>
                    </a:lnTo>
                    <a:lnTo>
                      <a:pt x="179" y="877"/>
                    </a:lnTo>
                    <a:lnTo>
                      <a:pt x="94" y="880"/>
                    </a:lnTo>
                    <a:lnTo>
                      <a:pt x="9" y="882"/>
                    </a:lnTo>
                    <a:lnTo>
                      <a:pt x="0" y="902"/>
                    </a:lnTo>
                    <a:lnTo>
                      <a:pt x="88" y="900"/>
                    </a:lnTo>
                    <a:lnTo>
                      <a:pt x="176" y="897"/>
                    </a:lnTo>
                    <a:lnTo>
                      <a:pt x="263" y="891"/>
                    </a:lnTo>
                    <a:lnTo>
                      <a:pt x="348" y="884"/>
                    </a:lnTo>
                    <a:lnTo>
                      <a:pt x="432" y="875"/>
                    </a:lnTo>
                    <a:lnTo>
                      <a:pt x="514" y="865"/>
                    </a:lnTo>
                    <a:lnTo>
                      <a:pt x="595" y="852"/>
                    </a:lnTo>
                    <a:lnTo>
                      <a:pt x="674" y="838"/>
                    </a:lnTo>
                    <a:lnTo>
                      <a:pt x="752" y="823"/>
                    </a:lnTo>
                    <a:lnTo>
                      <a:pt x="827" y="806"/>
                    </a:lnTo>
                    <a:lnTo>
                      <a:pt x="901" y="787"/>
                    </a:lnTo>
                    <a:lnTo>
                      <a:pt x="972" y="767"/>
                    </a:lnTo>
                    <a:lnTo>
                      <a:pt x="1042" y="745"/>
                    </a:lnTo>
                    <a:lnTo>
                      <a:pt x="1109" y="722"/>
                    </a:lnTo>
                    <a:lnTo>
                      <a:pt x="1174" y="698"/>
                    </a:lnTo>
                    <a:lnTo>
                      <a:pt x="1237" y="672"/>
                    </a:lnTo>
                    <a:lnTo>
                      <a:pt x="1297" y="645"/>
                    </a:lnTo>
                    <a:lnTo>
                      <a:pt x="1379" y="604"/>
                    </a:lnTo>
                    <a:lnTo>
                      <a:pt x="1455" y="560"/>
                    </a:lnTo>
                    <a:lnTo>
                      <a:pt x="1526" y="515"/>
                    </a:lnTo>
                    <a:lnTo>
                      <a:pt x="1590" y="467"/>
                    </a:lnTo>
                    <a:lnTo>
                      <a:pt x="1648" y="416"/>
                    </a:lnTo>
                    <a:lnTo>
                      <a:pt x="1699" y="364"/>
                    </a:lnTo>
                    <a:lnTo>
                      <a:pt x="1750" y="301"/>
                    </a:lnTo>
                    <a:lnTo>
                      <a:pt x="1791" y="235"/>
                    </a:lnTo>
                    <a:lnTo>
                      <a:pt x="1821" y="167"/>
                    </a:lnTo>
                    <a:lnTo>
                      <a:pt x="1840" y="96"/>
                    </a:lnTo>
                    <a:lnTo>
                      <a:pt x="1848" y="24"/>
                    </a:lnTo>
                    <a:lnTo>
                      <a:pt x="1849" y="24"/>
                    </a:lnTo>
                    <a:lnTo>
                      <a:pt x="1850" y="23"/>
                    </a:lnTo>
                    <a:lnTo>
                      <a:pt x="1851" y="23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6" name="Freeform 201">
                <a:extLst>
                  <a:ext uri="{FF2B5EF4-FFF2-40B4-BE49-F238E27FC236}">
                    <a16:creationId xmlns:a16="http://schemas.microsoft.com/office/drawing/2014/main" id="{C269CA04-B79E-484F-9332-A2B51FCA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4281"/>
                <a:ext cx="1852" cy="903"/>
              </a:xfrm>
              <a:custGeom>
                <a:avLst/>
                <a:gdLst>
                  <a:gd name="T0" fmla="*/ 1526 w 1852"/>
                  <a:gd name="T1" fmla="*/ 19 h 903"/>
                  <a:gd name="T2" fmla="*/ 942 w 1852"/>
                  <a:gd name="T3" fmla="*/ 19 h 903"/>
                  <a:gd name="T4" fmla="*/ 941 w 1852"/>
                  <a:gd name="T5" fmla="*/ 21 h 903"/>
                  <a:gd name="T6" fmla="*/ 940 w 1852"/>
                  <a:gd name="T7" fmla="*/ 23 h 903"/>
                  <a:gd name="T8" fmla="*/ 939 w 1852"/>
                  <a:gd name="T9" fmla="*/ 25 h 903"/>
                  <a:gd name="T10" fmla="*/ 1704 w 1852"/>
                  <a:gd name="T11" fmla="*/ 25 h 903"/>
                  <a:gd name="T12" fmla="*/ 1704 w 1852"/>
                  <a:gd name="T13" fmla="*/ 23 h 903"/>
                  <a:gd name="T14" fmla="*/ 1526 w 1852"/>
                  <a:gd name="T15" fmla="*/ 23 h 903"/>
                  <a:gd name="T16" fmla="*/ 1526 w 1852"/>
                  <a:gd name="T17" fmla="*/ 19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2" h="903">
                    <a:moveTo>
                      <a:pt x="1526" y="19"/>
                    </a:moveTo>
                    <a:lnTo>
                      <a:pt x="942" y="19"/>
                    </a:lnTo>
                    <a:lnTo>
                      <a:pt x="941" y="21"/>
                    </a:lnTo>
                    <a:lnTo>
                      <a:pt x="940" y="23"/>
                    </a:lnTo>
                    <a:lnTo>
                      <a:pt x="939" y="25"/>
                    </a:lnTo>
                    <a:lnTo>
                      <a:pt x="1704" y="25"/>
                    </a:lnTo>
                    <a:lnTo>
                      <a:pt x="1704" y="23"/>
                    </a:lnTo>
                    <a:lnTo>
                      <a:pt x="1526" y="23"/>
                    </a:lnTo>
                    <a:lnTo>
                      <a:pt x="1526" y="19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7" name="Freeform 202">
                <a:extLst>
                  <a:ext uri="{FF2B5EF4-FFF2-40B4-BE49-F238E27FC236}">
                    <a16:creationId xmlns:a16="http://schemas.microsoft.com/office/drawing/2014/main" id="{9CC43FBE-118E-4ADB-AAB7-DAADF894F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4281"/>
                <a:ext cx="1852" cy="903"/>
              </a:xfrm>
              <a:custGeom>
                <a:avLst/>
                <a:gdLst>
                  <a:gd name="T0" fmla="*/ 422 w 1852"/>
                  <a:gd name="T1" fmla="*/ 0 h 903"/>
                  <a:gd name="T2" fmla="*/ 422 w 1852"/>
                  <a:gd name="T3" fmla="*/ 3 h 903"/>
                  <a:gd name="T4" fmla="*/ 423 w 1852"/>
                  <a:gd name="T5" fmla="*/ 3 h 903"/>
                  <a:gd name="T6" fmla="*/ 423 w 1852"/>
                  <a:gd name="T7" fmla="*/ 1 h 903"/>
                  <a:gd name="T8" fmla="*/ 422 w 1852"/>
                  <a:gd name="T9" fmla="*/ 0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2" h="903">
                    <a:moveTo>
                      <a:pt x="422" y="0"/>
                    </a:moveTo>
                    <a:lnTo>
                      <a:pt x="422" y="3"/>
                    </a:lnTo>
                    <a:lnTo>
                      <a:pt x="423" y="3"/>
                    </a:lnTo>
                    <a:lnTo>
                      <a:pt x="423" y="1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63" name="Freeform 203">
              <a:extLst>
                <a:ext uri="{FF2B5EF4-FFF2-40B4-BE49-F238E27FC236}">
                  <a16:creationId xmlns:a16="http://schemas.microsoft.com/office/drawing/2014/main" id="{EF7A824E-BA36-4642-BF2A-4D5945D76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4304"/>
              <a:ext cx="41" cy="20"/>
            </a:xfrm>
            <a:custGeom>
              <a:avLst/>
              <a:gdLst>
                <a:gd name="T0" fmla="*/ 40 w 41"/>
                <a:gd name="T1" fmla="*/ 0 h 20"/>
                <a:gd name="T2" fmla="*/ 0 w 41"/>
                <a:gd name="T3" fmla="*/ 0 h 20"/>
                <a:gd name="T4" fmla="*/ 0 w 41"/>
                <a:gd name="T5" fmla="*/ 1 h 20"/>
                <a:gd name="T6" fmla="*/ 28 w 41"/>
                <a:gd name="T7" fmla="*/ 1 h 20"/>
                <a:gd name="T8" fmla="*/ 36 w 41"/>
                <a:gd name="T9" fmla="*/ 0 h 20"/>
                <a:gd name="T10" fmla="*/ 40 w 4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0">
                  <a:moveTo>
                    <a:pt x="4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8" y="1"/>
                  </a:lnTo>
                  <a:lnTo>
                    <a:pt x="36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10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4" name="Freeform 204">
              <a:extLst>
                <a:ext uri="{FF2B5EF4-FFF2-40B4-BE49-F238E27FC236}">
                  <a16:creationId xmlns:a16="http://schemas.microsoft.com/office/drawing/2014/main" id="{633E7FD0-1FDF-4A6E-9877-04C656E4E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4292"/>
              <a:ext cx="1109" cy="20"/>
            </a:xfrm>
            <a:custGeom>
              <a:avLst/>
              <a:gdLst>
                <a:gd name="T0" fmla="*/ 0 w 1109"/>
                <a:gd name="T1" fmla="*/ 0 h 20"/>
                <a:gd name="T2" fmla="*/ 1108 w 1109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09" h="20">
                  <a:moveTo>
                    <a:pt x="0" y="0"/>
                  </a:moveTo>
                  <a:lnTo>
                    <a:pt x="1108" y="0"/>
                  </a:lnTo>
                </a:path>
              </a:pathLst>
            </a:custGeom>
            <a:noFill/>
            <a:ln w="1007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5" name="Freeform 205">
              <a:extLst>
                <a:ext uri="{FF2B5EF4-FFF2-40B4-BE49-F238E27FC236}">
                  <a16:creationId xmlns:a16="http://schemas.microsoft.com/office/drawing/2014/main" id="{8D6CACF4-46BB-41EA-8142-B3F6384B8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4278"/>
              <a:ext cx="20" cy="2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1 h 20"/>
                <a:gd name="T4" fmla="*/ 0 w 20"/>
                <a:gd name="T5" fmla="*/ 1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6" name="Freeform 206">
              <a:extLst>
                <a:ext uri="{FF2B5EF4-FFF2-40B4-BE49-F238E27FC236}">
                  <a16:creationId xmlns:a16="http://schemas.microsoft.com/office/drawing/2014/main" id="{25B4D9B7-9733-4F00-9EB6-F9E137CEC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4289"/>
              <a:ext cx="551" cy="64"/>
            </a:xfrm>
            <a:custGeom>
              <a:avLst/>
              <a:gdLst>
                <a:gd name="T0" fmla="*/ 545 w 551"/>
                <a:gd name="T1" fmla="*/ 0 h 64"/>
                <a:gd name="T2" fmla="*/ 28 w 551"/>
                <a:gd name="T3" fmla="*/ 0 h 64"/>
                <a:gd name="T4" fmla="*/ 28 w 551"/>
                <a:gd name="T5" fmla="*/ 1 h 64"/>
                <a:gd name="T6" fmla="*/ 28 w 551"/>
                <a:gd name="T7" fmla="*/ 3 h 64"/>
                <a:gd name="T8" fmla="*/ 0 w 551"/>
                <a:gd name="T9" fmla="*/ 63 h 64"/>
                <a:gd name="T10" fmla="*/ 22 w 551"/>
                <a:gd name="T11" fmla="*/ 16 h 64"/>
                <a:gd name="T12" fmla="*/ 548 w 551"/>
                <a:gd name="T13" fmla="*/ 16 h 64"/>
                <a:gd name="T14" fmla="*/ 549 w 551"/>
                <a:gd name="T15" fmla="*/ 15 h 64"/>
                <a:gd name="T16" fmla="*/ 550 w 551"/>
                <a:gd name="T17" fmla="*/ 13 h 64"/>
                <a:gd name="T18" fmla="*/ 550 w 551"/>
                <a:gd name="T19" fmla="*/ 10 h 64"/>
                <a:gd name="T20" fmla="*/ 550 w 551"/>
                <a:gd name="T21" fmla="*/ 9 h 64"/>
                <a:gd name="T22" fmla="*/ 549 w 551"/>
                <a:gd name="T23" fmla="*/ 3 h 64"/>
                <a:gd name="T24" fmla="*/ 545 w 551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1" h="64">
                  <a:moveTo>
                    <a:pt x="545" y="0"/>
                  </a:moveTo>
                  <a:lnTo>
                    <a:pt x="28" y="0"/>
                  </a:lnTo>
                  <a:lnTo>
                    <a:pt x="28" y="1"/>
                  </a:lnTo>
                  <a:lnTo>
                    <a:pt x="28" y="3"/>
                  </a:lnTo>
                  <a:lnTo>
                    <a:pt x="0" y="63"/>
                  </a:lnTo>
                  <a:lnTo>
                    <a:pt x="22" y="16"/>
                  </a:lnTo>
                  <a:lnTo>
                    <a:pt x="548" y="16"/>
                  </a:lnTo>
                  <a:lnTo>
                    <a:pt x="549" y="15"/>
                  </a:lnTo>
                  <a:lnTo>
                    <a:pt x="550" y="13"/>
                  </a:lnTo>
                  <a:lnTo>
                    <a:pt x="550" y="10"/>
                  </a:lnTo>
                  <a:lnTo>
                    <a:pt x="550" y="9"/>
                  </a:lnTo>
                  <a:lnTo>
                    <a:pt x="549" y="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7" name="Freeform 207">
              <a:extLst>
                <a:ext uri="{FF2B5EF4-FFF2-40B4-BE49-F238E27FC236}">
                  <a16:creationId xmlns:a16="http://schemas.microsoft.com/office/drawing/2014/main" id="{DA6FE272-CC4E-4DA4-A09B-E1F097F50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" y="2473"/>
              <a:ext cx="20" cy="30"/>
            </a:xfrm>
            <a:custGeom>
              <a:avLst/>
              <a:gdLst>
                <a:gd name="T0" fmla="*/ 0 w 20"/>
                <a:gd name="T1" fmla="*/ 0 h 30"/>
                <a:gd name="T2" fmla="*/ 0 w 20"/>
                <a:gd name="T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0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8" name="Freeform 208">
              <a:extLst>
                <a:ext uri="{FF2B5EF4-FFF2-40B4-BE49-F238E27FC236}">
                  <a16:creationId xmlns:a16="http://schemas.microsoft.com/office/drawing/2014/main" id="{4479719B-D063-4BDF-A896-8A950615F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" y="2563"/>
              <a:ext cx="20" cy="1638"/>
            </a:xfrm>
            <a:custGeom>
              <a:avLst/>
              <a:gdLst>
                <a:gd name="T0" fmla="*/ 0 w 20"/>
                <a:gd name="T1" fmla="*/ 0 h 1638"/>
                <a:gd name="T2" fmla="*/ 0 w 20"/>
                <a:gd name="T3" fmla="*/ 1637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638">
                  <a:moveTo>
                    <a:pt x="0" y="0"/>
                  </a:moveTo>
                  <a:lnTo>
                    <a:pt x="0" y="163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9" name="Freeform 209">
              <a:extLst>
                <a:ext uri="{FF2B5EF4-FFF2-40B4-BE49-F238E27FC236}">
                  <a16:creationId xmlns:a16="http://schemas.microsoft.com/office/drawing/2014/main" id="{3B6C1F7B-428C-4003-8322-6561CB6EB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" y="4262"/>
              <a:ext cx="20" cy="30"/>
            </a:xfrm>
            <a:custGeom>
              <a:avLst/>
              <a:gdLst>
                <a:gd name="T0" fmla="*/ 0 w 20"/>
                <a:gd name="T1" fmla="*/ 29 h 30"/>
                <a:gd name="T2" fmla="*/ 10 w 20"/>
                <a:gd name="T3" fmla="*/ 29 h 30"/>
                <a:gd name="T4" fmla="*/ 10 w 20"/>
                <a:gd name="T5" fmla="*/ 0 h 30"/>
                <a:gd name="T6" fmla="*/ 0 w 20"/>
                <a:gd name="T7" fmla="*/ 0 h 30"/>
                <a:gd name="T8" fmla="*/ 0 w 2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0" y="29"/>
                  </a:moveTo>
                  <a:lnTo>
                    <a:pt x="10" y="29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E0F0388-AB28-46A9-AD3E-1BFFA077B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8" y="4622"/>
              <a:ext cx="1954" cy="1411"/>
              <a:chOff x="3088" y="4622"/>
              <a:chExt cx="1954" cy="1411"/>
            </a:xfrm>
          </p:grpSpPr>
          <p:sp>
            <p:nvSpPr>
              <p:cNvPr id="273" name="Freeform 211">
                <a:extLst>
                  <a:ext uri="{FF2B5EF4-FFF2-40B4-BE49-F238E27FC236}">
                    <a16:creationId xmlns:a16="http://schemas.microsoft.com/office/drawing/2014/main" id="{13198F82-01D8-4459-8098-0AA3EA194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4622"/>
                <a:ext cx="1954" cy="1411"/>
              </a:xfrm>
              <a:custGeom>
                <a:avLst/>
                <a:gdLst>
                  <a:gd name="T0" fmla="*/ 1923 w 1954"/>
                  <a:gd name="T1" fmla="*/ 22 h 1411"/>
                  <a:gd name="T2" fmla="*/ 1894 w 1954"/>
                  <a:gd name="T3" fmla="*/ 43 h 1411"/>
                  <a:gd name="T4" fmla="*/ 1863 w 1954"/>
                  <a:gd name="T5" fmla="*/ 63 h 1411"/>
                  <a:gd name="T6" fmla="*/ 1833 w 1954"/>
                  <a:gd name="T7" fmla="*/ 82 h 1411"/>
                  <a:gd name="T8" fmla="*/ 1849 w 1954"/>
                  <a:gd name="T9" fmla="*/ 108 h 1411"/>
                  <a:gd name="T10" fmla="*/ 1834 w 1954"/>
                  <a:gd name="T11" fmla="*/ 123 h 1411"/>
                  <a:gd name="T12" fmla="*/ 1824 w 1954"/>
                  <a:gd name="T13" fmla="*/ 134 h 1411"/>
                  <a:gd name="T14" fmla="*/ 1786 w 1954"/>
                  <a:gd name="T15" fmla="*/ 169 h 1411"/>
                  <a:gd name="T16" fmla="*/ 1713 w 1954"/>
                  <a:gd name="T17" fmla="*/ 229 h 1411"/>
                  <a:gd name="T18" fmla="*/ 1631 w 1954"/>
                  <a:gd name="T19" fmla="*/ 288 h 1411"/>
                  <a:gd name="T20" fmla="*/ 1540 w 1954"/>
                  <a:gd name="T21" fmla="*/ 345 h 1411"/>
                  <a:gd name="T22" fmla="*/ 1443 w 1954"/>
                  <a:gd name="T23" fmla="*/ 401 h 1411"/>
                  <a:gd name="T24" fmla="*/ 1340 w 1954"/>
                  <a:gd name="T25" fmla="*/ 455 h 1411"/>
                  <a:gd name="T26" fmla="*/ 1125 w 1954"/>
                  <a:gd name="T27" fmla="*/ 561 h 1411"/>
                  <a:gd name="T28" fmla="*/ 941 w 1954"/>
                  <a:gd name="T29" fmla="*/ 648 h 1411"/>
                  <a:gd name="T30" fmla="*/ 798 w 1954"/>
                  <a:gd name="T31" fmla="*/ 723 h 1411"/>
                  <a:gd name="T32" fmla="*/ 660 w 1954"/>
                  <a:gd name="T33" fmla="*/ 802 h 1411"/>
                  <a:gd name="T34" fmla="*/ 547 w 1954"/>
                  <a:gd name="T35" fmla="*/ 874 h 1411"/>
                  <a:gd name="T36" fmla="*/ 457 w 1954"/>
                  <a:gd name="T37" fmla="*/ 939 h 1411"/>
                  <a:gd name="T38" fmla="*/ 261 w 1954"/>
                  <a:gd name="T39" fmla="*/ 1094 h 1411"/>
                  <a:gd name="T40" fmla="*/ 136 w 1954"/>
                  <a:gd name="T41" fmla="*/ 1205 h 1411"/>
                  <a:gd name="T42" fmla="*/ 52 w 1954"/>
                  <a:gd name="T43" fmla="*/ 1304 h 1411"/>
                  <a:gd name="T44" fmla="*/ 38 w 1954"/>
                  <a:gd name="T45" fmla="*/ 1325 h 1411"/>
                  <a:gd name="T46" fmla="*/ 26 w 1954"/>
                  <a:gd name="T47" fmla="*/ 1345 h 1411"/>
                  <a:gd name="T48" fmla="*/ 14 w 1954"/>
                  <a:gd name="T49" fmla="*/ 1368 h 1411"/>
                  <a:gd name="T50" fmla="*/ 0 w 1954"/>
                  <a:gd name="T51" fmla="*/ 1405 h 1411"/>
                  <a:gd name="T52" fmla="*/ 25 w 1954"/>
                  <a:gd name="T53" fmla="*/ 1383 h 1411"/>
                  <a:gd name="T54" fmla="*/ 34 w 1954"/>
                  <a:gd name="T55" fmla="*/ 1364 h 1411"/>
                  <a:gd name="T56" fmla="*/ 51 w 1954"/>
                  <a:gd name="T57" fmla="*/ 1334 h 1411"/>
                  <a:gd name="T58" fmla="*/ 65 w 1954"/>
                  <a:gd name="T59" fmla="*/ 1313 h 1411"/>
                  <a:gd name="T60" fmla="*/ 147 w 1954"/>
                  <a:gd name="T61" fmla="*/ 1216 h 1411"/>
                  <a:gd name="T62" fmla="*/ 271 w 1954"/>
                  <a:gd name="T63" fmla="*/ 1106 h 1411"/>
                  <a:gd name="T64" fmla="*/ 467 w 1954"/>
                  <a:gd name="T65" fmla="*/ 951 h 1411"/>
                  <a:gd name="T66" fmla="*/ 556 w 1954"/>
                  <a:gd name="T67" fmla="*/ 887 h 1411"/>
                  <a:gd name="T68" fmla="*/ 668 w 1954"/>
                  <a:gd name="T69" fmla="*/ 815 h 1411"/>
                  <a:gd name="T70" fmla="*/ 805 w 1954"/>
                  <a:gd name="T71" fmla="*/ 737 h 1411"/>
                  <a:gd name="T72" fmla="*/ 948 w 1954"/>
                  <a:gd name="T73" fmla="*/ 662 h 1411"/>
                  <a:gd name="T74" fmla="*/ 1132 w 1954"/>
                  <a:gd name="T75" fmla="*/ 575 h 1411"/>
                  <a:gd name="T76" fmla="*/ 1347 w 1954"/>
                  <a:gd name="T77" fmla="*/ 469 h 1411"/>
                  <a:gd name="T78" fmla="*/ 1450 w 1954"/>
                  <a:gd name="T79" fmla="*/ 415 h 1411"/>
                  <a:gd name="T80" fmla="*/ 1548 w 1954"/>
                  <a:gd name="T81" fmla="*/ 359 h 1411"/>
                  <a:gd name="T82" fmla="*/ 1640 w 1954"/>
                  <a:gd name="T83" fmla="*/ 301 h 1411"/>
                  <a:gd name="T84" fmla="*/ 1723 w 1954"/>
                  <a:gd name="T85" fmla="*/ 241 h 1411"/>
                  <a:gd name="T86" fmla="*/ 1796 w 1954"/>
                  <a:gd name="T87" fmla="*/ 180 h 1411"/>
                  <a:gd name="T88" fmla="*/ 1835 w 1954"/>
                  <a:gd name="T89" fmla="*/ 145 h 1411"/>
                  <a:gd name="T90" fmla="*/ 1845 w 1954"/>
                  <a:gd name="T91" fmla="*/ 135 h 1411"/>
                  <a:gd name="T92" fmla="*/ 1900 w 1954"/>
                  <a:gd name="T93" fmla="*/ 114 h 1411"/>
                  <a:gd name="T94" fmla="*/ 1914 w 1954"/>
                  <a:gd name="T95" fmla="*/ 84 h 1411"/>
                  <a:gd name="T96" fmla="*/ 1931 w 1954"/>
                  <a:gd name="T97" fmla="*/ 51 h 1411"/>
                  <a:gd name="T98" fmla="*/ 1946 w 1954"/>
                  <a:gd name="T99" fmla="*/ 16 h 1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54" h="1411">
                    <a:moveTo>
                      <a:pt x="1953" y="0"/>
                    </a:moveTo>
                    <a:lnTo>
                      <a:pt x="1923" y="22"/>
                    </a:lnTo>
                    <a:lnTo>
                      <a:pt x="1909" y="32"/>
                    </a:lnTo>
                    <a:lnTo>
                      <a:pt x="1894" y="43"/>
                    </a:lnTo>
                    <a:lnTo>
                      <a:pt x="1878" y="53"/>
                    </a:lnTo>
                    <a:lnTo>
                      <a:pt x="1863" y="63"/>
                    </a:lnTo>
                    <a:lnTo>
                      <a:pt x="1848" y="72"/>
                    </a:lnTo>
                    <a:lnTo>
                      <a:pt x="1833" y="82"/>
                    </a:lnTo>
                    <a:lnTo>
                      <a:pt x="1855" y="103"/>
                    </a:lnTo>
                    <a:lnTo>
                      <a:pt x="1849" y="108"/>
                    </a:lnTo>
                    <a:lnTo>
                      <a:pt x="1847" y="110"/>
                    </a:lnTo>
                    <a:lnTo>
                      <a:pt x="1834" y="123"/>
                    </a:lnTo>
                    <a:lnTo>
                      <a:pt x="1829" y="128"/>
                    </a:lnTo>
                    <a:lnTo>
                      <a:pt x="1824" y="134"/>
                    </a:lnTo>
                    <a:lnTo>
                      <a:pt x="1819" y="139"/>
                    </a:lnTo>
                    <a:lnTo>
                      <a:pt x="1786" y="169"/>
                    </a:lnTo>
                    <a:lnTo>
                      <a:pt x="1751" y="199"/>
                    </a:lnTo>
                    <a:lnTo>
                      <a:pt x="1713" y="229"/>
                    </a:lnTo>
                    <a:lnTo>
                      <a:pt x="1673" y="259"/>
                    </a:lnTo>
                    <a:lnTo>
                      <a:pt x="1631" y="288"/>
                    </a:lnTo>
                    <a:lnTo>
                      <a:pt x="1586" y="317"/>
                    </a:lnTo>
                    <a:lnTo>
                      <a:pt x="1540" y="345"/>
                    </a:lnTo>
                    <a:lnTo>
                      <a:pt x="1492" y="373"/>
                    </a:lnTo>
                    <a:lnTo>
                      <a:pt x="1443" y="401"/>
                    </a:lnTo>
                    <a:lnTo>
                      <a:pt x="1392" y="428"/>
                    </a:lnTo>
                    <a:lnTo>
                      <a:pt x="1340" y="455"/>
                    </a:lnTo>
                    <a:lnTo>
                      <a:pt x="1287" y="481"/>
                    </a:lnTo>
                    <a:lnTo>
                      <a:pt x="1125" y="561"/>
                    </a:lnTo>
                    <a:lnTo>
                      <a:pt x="1042" y="599"/>
                    </a:lnTo>
                    <a:lnTo>
                      <a:pt x="941" y="648"/>
                    </a:lnTo>
                    <a:lnTo>
                      <a:pt x="869" y="685"/>
                    </a:lnTo>
                    <a:lnTo>
                      <a:pt x="798" y="723"/>
                    </a:lnTo>
                    <a:lnTo>
                      <a:pt x="728" y="762"/>
                    </a:lnTo>
                    <a:lnTo>
                      <a:pt x="660" y="802"/>
                    </a:lnTo>
                    <a:lnTo>
                      <a:pt x="595" y="843"/>
                    </a:lnTo>
                    <a:lnTo>
                      <a:pt x="547" y="874"/>
                    </a:lnTo>
                    <a:lnTo>
                      <a:pt x="501" y="906"/>
                    </a:lnTo>
                    <a:lnTo>
                      <a:pt x="457" y="939"/>
                    </a:lnTo>
                    <a:lnTo>
                      <a:pt x="415" y="971"/>
                    </a:lnTo>
                    <a:lnTo>
                      <a:pt x="261" y="1094"/>
                    </a:lnTo>
                    <a:lnTo>
                      <a:pt x="194" y="1151"/>
                    </a:lnTo>
                    <a:lnTo>
                      <a:pt x="136" y="1205"/>
                    </a:lnTo>
                    <a:lnTo>
                      <a:pt x="88" y="1256"/>
                    </a:lnTo>
                    <a:lnTo>
                      <a:pt x="52" y="1304"/>
                    </a:lnTo>
                    <a:lnTo>
                      <a:pt x="44" y="1315"/>
                    </a:lnTo>
                    <a:lnTo>
                      <a:pt x="38" y="1325"/>
                    </a:lnTo>
                    <a:lnTo>
                      <a:pt x="32" y="1335"/>
                    </a:lnTo>
                    <a:lnTo>
                      <a:pt x="26" y="1345"/>
                    </a:lnTo>
                    <a:lnTo>
                      <a:pt x="20" y="1357"/>
                    </a:lnTo>
                    <a:lnTo>
                      <a:pt x="14" y="1368"/>
                    </a:lnTo>
                    <a:lnTo>
                      <a:pt x="10" y="1377"/>
                    </a:lnTo>
                    <a:lnTo>
                      <a:pt x="0" y="1405"/>
                    </a:lnTo>
                    <a:lnTo>
                      <a:pt x="15" y="1410"/>
                    </a:lnTo>
                    <a:lnTo>
                      <a:pt x="25" y="1383"/>
                    </a:lnTo>
                    <a:lnTo>
                      <a:pt x="28" y="1375"/>
                    </a:lnTo>
                    <a:lnTo>
                      <a:pt x="34" y="1364"/>
                    </a:lnTo>
                    <a:lnTo>
                      <a:pt x="40" y="1352"/>
                    </a:lnTo>
                    <a:lnTo>
                      <a:pt x="51" y="1334"/>
                    </a:lnTo>
                    <a:lnTo>
                      <a:pt x="58" y="1323"/>
                    </a:lnTo>
                    <a:lnTo>
                      <a:pt x="65" y="1313"/>
                    </a:lnTo>
                    <a:lnTo>
                      <a:pt x="100" y="1267"/>
                    </a:lnTo>
                    <a:lnTo>
                      <a:pt x="147" y="1216"/>
                    </a:lnTo>
                    <a:lnTo>
                      <a:pt x="204" y="1162"/>
                    </a:lnTo>
                    <a:lnTo>
                      <a:pt x="271" y="1106"/>
                    </a:lnTo>
                    <a:lnTo>
                      <a:pt x="425" y="984"/>
                    </a:lnTo>
                    <a:lnTo>
                      <a:pt x="467" y="951"/>
                    </a:lnTo>
                    <a:lnTo>
                      <a:pt x="511" y="919"/>
                    </a:lnTo>
                    <a:lnTo>
                      <a:pt x="556" y="887"/>
                    </a:lnTo>
                    <a:lnTo>
                      <a:pt x="603" y="856"/>
                    </a:lnTo>
                    <a:lnTo>
                      <a:pt x="668" y="815"/>
                    </a:lnTo>
                    <a:lnTo>
                      <a:pt x="736" y="775"/>
                    </a:lnTo>
                    <a:lnTo>
                      <a:pt x="805" y="737"/>
                    </a:lnTo>
                    <a:lnTo>
                      <a:pt x="876" y="699"/>
                    </a:lnTo>
                    <a:lnTo>
                      <a:pt x="948" y="662"/>
                    </a:lnTo>
                    <a:lnTo>
                      <a:pt x="1049" y="614"/>
                    </a:lnTo>
                    <a:lnTo>
                      <a:pt x="1132" y="575"/>
                    </a:lnTo>
                    <a:lnTo>
                      <a:pt x="1294" y="495"/>
                    </a:lnTo>
                    <a:lnTo>
                      <a:pt x="1347" y="469"/>
                    </a:lnTo>
                    <a:lnTo>
                      <a:pt x="1399" y="442"/>
                    </a:lnTo>
                    <a:lnTo>
                      <a:pt x="1450" y="415"/>
                    </a:lnTo>
                    <a:lnTo>
                      <a:pt x="1500" y="387"/>
                    </a:lnTo>
                    <a:lnTo>
                      <a:pt x="1548" y="359"/>
                    </a:lnTo>
                    <a:lnTo>
                      <a:pt x="1595" y="330"/>
                    </a:lnTo>
                    <a:lnTo>
                      <a:pt x="1640" y="301"/>
                    </a:lnTo>
                    <a:lnTo>
                      <a:pt x="1682" y="271"/>
                    </a:lnTo>
                    <a:lnTo>
                      <a:pt x="1723" y="241"/>
                    </a:lnTo>
                    <a:lnTo>
                      <a:pt x="1761" y="211"/>
                    </a:lnTo>
                    <a:lnTo>
                      <a:pt x="1796" y="180"/>
                    </a:lnTo>
                    <a:lnTo>
                      <a:pt x="1830" y="150"/>
                    </a:lnTo>
                    <a:lnTo>
                      <a:pt x="1835" y="145"/>
                    </a:lnTo>
                    <a:lnTo>
                      <a:pt x="1840" y="140"/>
                    </a:lnTo>
                    <a:lnTo>
                      <a:pt x="1845" y="135"/>
                    </a:lnTo>
                    <a:lnTo>
                      <a:pt x="1866" y="114"/>
                    </a:lnTo>
                    <a:lnTo>
                      <a:pt x="1900" y="114"/>
                    </a:lnTo>
                    <a:lnTo>
                      <a:pt x="1906" y="101"/>
                    </a:lnTo>
                    <a:lnTo>
                      <a:pt x="1914" y="84"/>
                    </a:lnTo>
                    <a:lnTo>
                      <a:pt x="1923" y="68"/>
                    </a:lnTo>
                    <a:lnTo>
                      <a:pt x="1931" y="51"/>
                    </a:lnTo>
                    <a:lnTo>
                      <a:pt x="1938" y="34"/>
                    </a:lnTo>
                    <a:lnTo>
                      <a:pt x="1946" y="16"/>
                    </a:lnTo>
                    <a:lnTo>
                      <a:pt x="1953" y="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4" name="Freeform 212">
                <a:extLst>
                  <a:ext uri="{FF2B5EF4-FFF2-40B4-BE49-F238E27FC236}">
                    <a16:creationId xmlns:a16="http://schemas.microsoft.com/office/drawing/2014/main" id="{14624E08-5349-4EB7-99DB-768F08EAC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4622"/>
                <a:ext cx="1954" cy="1411"/>
              </a:xfrm>
              <a:custGeom>
                <a:avLst/>
                <a:gdLst>
                  <a:gd name="T0" fmla="*/ 1900 w 1954"/>
                  <a:gd name="T1" fmla="*/ 114 h 1411"/>
                  <a:gd name="T2" fmla="*/ 1866 w 1954"/>
                  <a:gd name="T3" fmla="*/ 114 h 1411"/>
                  <a:gd name="T4" fmla="*/ 1888 w 1954"/>
                  <a:gd name="T5" fmla="*/ 135 h 1411"/>
                  <a:gd name="T6" fmla="*/ 1897 w 1954"/>
                  <a:gd name="T7" fmla="*/ 118 h 1411"/>
                  <a:gd name="T8" fmla="*/ 1900 w 1954"/>
                  <a:gd name="T9" fmla="*/ 114 h 1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4" h="1411">
                    <a:moveTo>
                      <a:pt x="1900" y="114"/>
                    </a:moveTo>
                    <a:lnTo>
                      <a:pt x="1866" y="114"/>
                    </a:lnTo>
                    <a:lnTo>
                      <a:pt x="1888" y="135"/>
                    </a:lnTo>
                    <a:lnTo>
                      <a:pt x="1897" y="118"/>
                    </a:lnTo>
                    <a:lnTo>
                      <a:pt x="1900" y="114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2E07DA5F-967D-4915-A92F-DF7DA18692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2" y="4696"/>
              <a:ext cx="1714" cy="1492"/>
              <a:chOff x="3522" y="4696"/>
              <a:chExt cx="1714" cy="1492"/>
            </a:xfrm>
          </p:grpSpPr>
          <p:sp>
            <p:nvSpPr>
              <p:cNvPr id="271" name="Freeform 214">
                <a:extLst>
                  <a:ext uri="{FF2B5EF4-FFF2-40B4-BE49-F238E27FC236}">
                    <a16:creationId xmlns:a16="http://schemas.microsoft.com/office/drawing/2014/main" id="{BBF8CFB4-FBD2-477A-832F-EA1BA4213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2" y="4696"/>
                <a:ext cx="1714" cy="1492"/>
              </a:xfrm>
              <a:custGeom>
                <a:avLst/>
                <a:gdLst>
                  <a:gd name="T0" fmla="*/ 1693 w 1714"/>
                  <a:gd name="T1" fmla="*/ 33 h 1492"/>
                  <a:gd name="T2" fmla="*/ 1657 w 1714"/>
                  <a:gd name="T3" fmla="*/ 94 h 1492"/>
                  <a:gd name="T4" fmla="*/ 1664 w 1714"/>
                  <a:gd name="T5" fmla="*/ 134 h 1492"/>
                  <a:gd name="T6" fmla="*/ 1662 w 1714"/>
                  <a:gd name="T7" fmla="*/ 137 h 1492"/>
                  <a:gd name="T8" fmla="*/ 1649 w 1714"/>
                  <a:gd name="T9" fmla="*/ 166 h 1492"/>
                  <a:gd name="T10" fmla="*/ 1642 w 1714"/>
                  <a:gd name="T11" fmla="*/ 178 h 1492"/>
                  <a:gd name="T12" fmla="*/ 1632 w 1714"/>
                  <a:gd name="T13" fmla="*/ 196 h 1492"/>
                  <a:gd name="T14" fmla="*/ 1580 w 1714"/>
                  <a:gd name="T15" fmla="*/ 275 h 1492"/>
                  <a:gd name="T16" fmla="*/ 1478 w 1714"/>
                  <a:gd name="T17" fmla="*/ 395 h 1492"/>
                  <a:gd name="T18" fmla="*/ 1352 w 1714"/>
                  <a:gd name="T19" fmla="*/ 512 h 1492"/>
                  <a:gd name="T20" fmla="*/ 1233 w 1714"/>
                  <a:gd name="T21" fmla="*/ 603 h 1492"/>
                  <a:gd name="T22" fmla="*/ 1102 w 1714"/>
                  <a:gd name="T23" fmla="*/ 685 h 1492"/>
                  <a:gd name="T24" fmla="*/ 960 w 1714"/>
                  <a:gd name="T25" fmla="*/ 750 h 1492"/>
                  <a:gd name="T26" fmla="*/ 670 w 1714"/>
                  <a:gd name="T27" fmla="*/ 866 h 1492"/>
                  <a:gd name="T28" fmla="*/ 532 w 1714"/>
                  <a:gd name="T29" fmla="*/ 928 h 1492"/>
                  <a:gd name="T30" fmla="*/ 379 w 1714"/>
                  <a:gd name="T31" fmla="*/ 1009 h 1492"/>
                  <a:gd name="T32" fmla="*/ 247 w 1714"/>
                  <a:gd name="T33" fmla="*/ 1098 h 1492"/>
                  <a:gd name="T34" fmla="*/ 159 w 1714"/>
                  <a:gd name="T35" fmla="*/ 1177 h 1492"/>
                  <a:gd name="T36" fmla="*/ 106 w 1714"/>
                  <a:gd name="T37" fmla="*/ 1239 h 1492"/>
                  <a:gd name="T38" fmla="*/ 65 w 1714"/>
                  <a:gd name="T39" fmla="*/ 1300 h 1492"/>
                  <a:gd name="T40" fmla="*/ 37 w 1714"/>
                  <a:gd name="T41" fmla="*/ 1356 h 1492"/>
                  <a:gd name="T42" fmla="*/ 18 w 1714"/>
                  <a:gd name="T43" fmla="*/ 1405 h 1492"/>
                  <a:gd name="T44" fmla="*/ 14 w 1714"/>
                  <a:gd name="T45" fmla="*/ 1420 h 1492"/>
                  <a:gd name="T46" fmla="*/ 6 w 1714"/>
                  <a:gd name="T47" fmla="*/ 1451 h 1492"/>
                  <a:gd name="T48" fmla="*/ 0 w 1714"/>
                  <a:gd name="T49" fmla="*/ 1488 h 1492"/>
                  <a:gd name="T50" fmla="*/ 20 w 1714"/>
                  <a:gd name="T51" fmla="*/ 1463 h 1492"/>
                  <a:gd name="T52" fmla="*/ 24 w 1714"/>
                  <a:gd name="T53" fmla="*/ 1443 h 1492"/>
                  <a:gd name="T54" fmla="*/ 31 w 1714"/>
                  <a:gd name="T55" fmla="*/ 1417 h 1492"/>
                  <a:gd name="T56" fmla="*/ 41 w 1714"/>
                  <a:gd name="T57" fmla="*/ 1387 h 1492"/>
                  <a:gd name="T58" fmla="*/ 97 w 1714"/>
                  <a:gd name="T59" fmla="*/ 1278 h 1492"/>
                  <a:gd name="T60" fmla="*/ 201 w 1714"/>
                  <a:gd name="T61" fmla="*/ 1158 h 1492"/>
                  <a:gd name="T62" fmla="*/ 319 w 1714"/>
                  <a:gd name="T63" fmla="*/ 1066 h 1492"/>
                  <a:gd name="T64" fmla="*/ 461 w 1714"/>
                  <a:gd name="T65" fmla="*/ 981 h 1492"/>
                  <a:gd name="T66" fmla="*/ 606 w 1714"/>
                  <a:gd name="T67" fmla="*/ 911 h 1492"/>
                  <a:gd name="T68" fmla="*/ 747 w 1714"/>
                  <a:gd name="T69" fmla="*/ 852 h 1492"/>
                  <a:gd name="T70" fmla="*/ 1039 w 1714"/>
                  <a:gd name="T71" fmla="*/ 735 h 1492"/>
                  <a:gd name="T72" fmla="*/ 1177 w 1714"/>
                  <a:gd name="T73" fmla="*/ 659 h 1492"/>
                  <a:gd name="T74" fmla="*/ 1304 w 1714"/>
                  <a:gd name="T75" fmla="*/ 571 h 1492"/>
                  <a:gd name="T76" fmla="*/ 1428 w 1714"/>
                  <a:gd name="T77" fmla="*/ 466 h 1492"/>
                  <a:gd name="T78" fmla="*/ 1544 w 1714"/>
                  <a:gd name="T79" fmla="*/ 346 h 1492"/>
                  <a:gd name="T80" fmla="*/ 1634 w 1714"/>
                  <a:gd name="T81" fmla="*/ 223 h 1492"/>
                  <a:gd name="T82" fmla="*/ 1651 w 1714"/>
                  <a:gd name="T83" fmla="*/ 195 h 1492"/>
                  <a:gd name="T84" fmla="*/ 1659 w 1714"/>
                  <a:gd name="T85" fmla="*/ 179 h 1492"/>
                  <a:gd name="T86" fmla="*/ 1666 w 1714"/>
                  <a:gd name="T87" fmla="*/ 167 h 1492"/>
                  <a:gd name="T88" fmla="*/ 1678 w 1714"/>
                  <a:gd name="T89" fmla="*/ 140 h 1492"/>
                  <a:gd name="T90" fmla="*/ 1711 w 1714"/>
                  <a:gd name="T91" fmla="*/ 114 h 1492"/>
                  <a:gd name="T92" fmla="*/ 1712 w 1714"/>
                  <a:gd name="T93" fmla="*/ 37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14" h="1492">
                    <a:moveTo>
                      <a:pt x="1707" y="0"/>
                    </a:moveTo>
                    <a:lnTo>
                      <a:pt x="1693" y="33"/>
                    </a:lnTo>
                    <a:lnTo>
                      <a:pt x="1676" y="65"/>
                    </a:lnTo>
                    <a:lnTo>
                      <a:pt x="1657" y="94"/>
                    </a:lnTo>
                    <a:lnTo>
                      <a:pt x="1636" y="122"/>
                    </a:lnTo>
                    <a:lnTo>
                      <a:pt x="1664" y="134"/>
                    </a:lnTo>
                    <a:lnTo>
                      <a:pt x="1663" y="135"/>
                    </a:lnTo>
                    <a:lnTo>
                      <a:pt x="1662" y="137"/>
                    </a:lnTo>
                    <a:lnTo>
                      <a:pt x="1651" y="160"/>
                    </a:lnTo>
                    <a:lnTo>
                      <a:pt x="1649" y="166"/>
                    </a:lnTo>
                    <a:lnTo>
                      <a:pt x="1645" y="172"/>
                    </a:lnTo>
                    <a:lnTo>
                      <a:pt x="1642" y="178"/>
                    </a:lnTo>
                    <a:lnTo>
                      <a:pt x="1637" y="187"/>
                    </a:lnTo>
                    <a:lnTo>
                      <a:pt x="1632" y="196"/>
                    </a:lnTo>
                    <a:lnTo>
                      <a:pt x="1620" y="215"/>
                    </a:lnTo>
                    <a:lnTo>
                      <a:pt x="1580" y="275"/>
                    </a:lnTo>
                    <a:lnTo>
                      <a:pt x="1532" y="336"/>
                    </a:lnTo>
                    <a:lnTo>
                      <a:pt x="1478" y="395"/>
                    </a:lnTo>
                    <a:lnTo>
                      <a:pt x="1417" y="454"/>
                    </a:lnTo>
                    <a:lnTo>
                      <a:pt x="1352" y="512"/>
                    </a:lnTo>
                    <a:lnTo>
                      <a:pt x="1294" y="558"/>
                    </a:lnTo>
                    <a:lnTo>
                      <a:pt x="1233" y="603"/>
                    </a:lnTo>
                    <a:lnTo>
                      <a:pt x="1169" y="646"/>
                    </a:lnTo>
                    <a:lnTo>
                      <a:pt x="1102" y="685"/>
                    </a:lnTo>
                    <a:lnTo>
                      <a:pt x="1033" y="720"/>
                    </a:lnTo>
                    <a:lnTo>
                      <a:pt x="960" y="750"/>
                    </a:lnTo>
                    <a:lnTo>
                      <a:pt x="741" y="837"/>
                    </a:lnTo>
                    <a:lnTo>
                      <a:pt x="670" y="866"/>
                    </a:lnTo>
                    <a:lnTo>
                      <a:pt x="600" y="896"/>
                    </a:lnTo>
                    <a:lnTo>
                      <a:pt x="532" y="928"/>
                    </a:lnTo>
                    <a:lnTo>
                      <a:pt x="453" y="967"/>
                    </a:lnTo>
                    <a:lnTo>
                      <a:pt x="379" y="1009"/>
                    </a:lnTo>
                    <a:lnTo>
                      <a:pt x="310" y="1053"/>
                    </a:lnTo>
                    <a:lnTo>
                      <a:pt x="247" y="1098"/>
                    </a:lnTo>
                    <a:lnTo>
                      <a:pt x="190" y="1146"/>
                    </a:lnTo>
                    <a:lnTo>
                      <a:pt x="159" y="1177"/>
                    </a:lnTo>
                    <a:lnTo>
                      <a:pt x="131" y="1208"/>
                    </a:lnTo>
                    <a:lnTo>
                      <a:pt x="106" y="1239"/>
                    </a:lnTo>
                    <a:lnTo>
                      <a:pt x="84" y="1270"/>
                    </a:lnTo>
                    <a:lnTo>
                      <a:pt x="65" y="1300"/>
                    </a:lnTo>
                    <a:lnTo>
                      <a:pt x="49" y="1329"/>
                    </a:lnTo>
                    <a:lnTo>
                      <a:pt x="37" y="1356"/>
                    </a:lnTo>
                    <a:lnTo>
                      <a:pt x="26" y="1382"/>
                    </a:lnTo>
                    <a:lnTo>
                      <a:pt x="18" y="1405"/>
                    </a:lnTo>
                    <a:lnTo>
                      <a:pt x="16" y="1413"/>
                    </a:lnTo>
                    <a:lnTo>
                      <a:pt x="14" y="1420"/>
                    </a:lnTo>
                    <a:lnTo>
                      <a:pt x="9" y="1440"/>
                    </a:lnTo>
                    <a:lnTo>
                      <a:pt x="6" y="1451"/>
                    </a:lnTo>
                    <a:lnTo>
                      <a:pt x="5" y="1460"/>
                    </a:lnTo>
                    <a:lnTo>
                      <a:pt x="0" y="1488"/>
                    </a:lnTo>
                    <a:lnTo>
                      <a:pt x="15" y="1491"/>
                    </a:lnTo>
                    <a:lnTo>
                      <a:pt x="20" y="1463"/>
                    </a:lnTo>
                    <a:lnTo>
                      <a:pt x="21" y="1454"/>
                    </a:lnTo>
                    <a:lnTo>
                      <a:pt x="24" y="1443"/>
                    </a:lnTo>
                    <a:lnTo>
                      <a:pt x="29" y="1424"/>
                    </a:lnTo>
                    <a:lnTo>
                      <a:pt x="31" y="1417"/>
                    </a:lnTo>
                    <a:lnTo>
                      <a:pt x="33" y="1410"/>
                    </a:lnTo>
                    <a:lnTo>
                      <a:pt x="41" y="1387"/>
                    </a:lnTo>
                    <a:lnTo>
                      <a:pt x="63" y="1336"/>
                    </a:lnTo>
                    <a:lnTo>
                      <a:pt x="97" y="1278"/>
                    </a:lnTo>
                    <a:lnTo>
                      <a:pt x="143" y="1218"/>
                    </a:lnTo>
                    <a:lnTo>
                      <a:pt x="201" y="1158"/>
                    </a:lnTo>
                    <a:lnTo>
                      <a:pt x="257" y="1111"/>
                    </a:lnTo>
                    <a:lnTo>
                      <a:pt x="319" y="1066"/>
                    </a:lnTo>
                    <a:lnTo>
                      <a:pt x="387" y="1022"/>
                    </a:lnTo>
                    <a:lnTo>
                      <a:pt x="461" y="981"/>
                    </a:lnTo>
                    <a:lnTo>
                      <a:pt x="538" y="942"/>
                    </a:lnTo>
                    <a:lnTo>
                      <a:pt x="606" y="911"/>
                    </a:lnTo>
                    <a:lnTo>
                      <a:pt x="676" y="881"/>
                    </a:lnTo>
                    <a:lnTo>
                      <a:pt x="747" y="852"/>
                    </a:lnTo>
                    <a:lnTo>
                      <a:pt x="966" y="765"/>
                    </a:lnTo>
                    <a:lnTo>
                      <a:pt x="1039" y="735"/>
                    </a:lnTo>
                    <a:lnTo>
                      <a:pt x="1110" y="699"/>
                    </a:lnTo>
                    <a:lnTo>
                      <a:pt x="1177" y="659"/>
                    </a:lnTo>
                    <a:lnTo>
                      <a:pt x="1242" y="616"/>
                    </a:lnTo>
                    <a:lnTo>
                      <a:pt x="1304" y="571"/>
                    </a:lnTo>
                    <a:lnTo>
                      <a:pt x="1362" y="524"/>
                    </a:lnTo>
                    <a:lnTo>
                      <a:pt x="1428" y="466"/>
                    </a:lnTo>
                    <a:lnTo>
                      <a:pt x="1489" y="406"/>
                    </a:lnTo>
                    <a:lnTo>
                      <a:pt x="1544" y="346"/>
                    </a:lnTo>
                    <a:lnTo>
                      <a:pt x="1592" y="285"/>
                    </a:lnTo>
                    <a:lnTo>
                      <a:pt x="1634" y="223"/>
                    </a:lnTo>
                    <a:lnTo>
                      <a:pt x="1645" y="204"/>
                    </a:lnTo>
                    <a:lnTo>
                      <a:pt x="1651" y="195"/>
                    </a:lnTo>
                    <a:lnTo>
                      <a:pt x="1656" y="185"/>
                    </a:lnTo>
                    <a:lnTo>
                      <a:pt x="1659" y="179"/>
                    </a:lnTo>
                    <a:lnTo>
                      <a:pt x="1663" y="173"/>
                    </a:lnTo>
                    <a:lnTo>
                      <a:pt x="1666" y="167"/>
                    </a:lnTo>
                    <a:lnTo>
                      <a:pt x="1677" y="144"/>
                    </a:lnTo>
                    <a:lnTo>
                      <a:pt x="1678" y="140"/>
                    </a:lnTo>
                    <a:lnTo>
                      <a:pt x="1708" y="140"/>
                    </a:lnTo>
                    <a:lnTo>
                      <a:pt x="1711" y="114"/>
                    </a:lnTo>
                    <a:lnTo>
                      <a:pt x="1713" y="75"/>
                    </a:lnTo>
                    <a:lnTo>
                      <a:pt x="1712" y="37"/>
                    </a:lnTo>
                    <a:lnTo>
                      <a:pt x="1707" y="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2" name="Freeform 215">
                <a:extLst>
                  <a:ext uri="{FF2B5EF4-FFF2-40B4-BE49-F238E27FC236}">
                    <a16:creationId xmlns:a16="http://schemas.microsoft.com/office/drawing/2014/main" id="{CFEE3252-BB73-44BC-ADA2-587303CEC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2" y="4696"/>
                <a:ext cx="1714" cy="1492"/>
              </a:xfrm>
              <a:custGeom>
                <a:avLst/>
                <a:gdLst>
                  <a:gd name="T0" fmla="*/ 1708 w 1714"/>
                  <a:gd name="T1" fmla="*/ 140 h 1492"/>
                  <a:gd name="T2" fmla="*/ 1678 w 1714"/>
                  <a:gd name="T3" fmla="*/ 140 h 1492"/>
                  <a:gd name="T4" fmla="*/ 1706 w 1714"/>
                  <a:gd name="T5" fmla="*/ 152 h 1492"/>
                  <a:gd name="T6" fmla="*/ 1708 w 1714"/>
                  <a:gd name="T7" fmla="*/ 140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14" h="1492">
                    <a:moveTo>
                      <a:pt x="1708" y="140"/>
                    </a:moveTo>
                    <a:lnTo>
                      <a:pt x="1678" y="140"/>
                    </a:lnTo>
                    <a:lnTo>
                      <a:pt x="1706" y="152"/>
                    </a:lnTo>
                    <a:lnTo>
                      <a:pt x="1708" y="14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F54370A-2867-4DE1-8F5E-02CF91384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2" y="4646"/>
              <a:ext cx="1619" cy="1504"/>
              <a:chOff x="4022" y="4646"/>
              <a:chExt cx="1619" cy="1504"/>
            </a:xfrm>
          </p:grpSpPr>
          <p:sp>
            <p:nvSpPr>
              <p:cNvPr id="269" name="Freeform 217">
                <a:extLst>
                  <a:ext uri="{FF2B5EF4-FFF2-40B4-BE49-F238E27FC236}">
                    <a16:creationId xmlns:a16="http://schemas.microsoft.com/office/drawing/2014/main" id="{001566FD-95E5-41AF-B715-D3451D56A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" y="4646"/>
                <a:ext cx="1619" cy="1504"/>
              </a:xfrm>
              <a:custGeom>
                <a:avLst/>
                <a:gdLst>
                  <a:gd name="T0" fmla="*/ 1608 w 1619"/>
                  <a:gd name="T1" fmla="*/ 16 h 1504"/>
                  <a:gd name="T2" fmla="*/ 1590 w 1619"/>
                  <a:gd name="T3" fmla="*/ 48 h 1504"/>
                  <a:gd name="T4" fmla="*/ 1560 w 1619"/>
                  <a:gd name="T5" fmla="*/ 92 h 1504"/>
                  <a:gd name="T6" fmla="*/ 1538 w 1619"/>
                  <a:gd name="T7" fmla="*/ 120 h 1504"/>
                  <a:gd name="T8" fmla="*/ 1557 w 1619"/>
                  <a:gd name="T9" fmla="*/ 152 h 1504"/>
                  <a:gd name="T10" fmla="*/ 1552 w 1619"/>
                  <a:gd name="T11" fmla="*/ 164 h 1504"/>
                  <a:gd name="T12" fmla="*/ 1546 w 1619"/>
                  <a:gd name="T13" fmla="*/ 175 h 1504"/>
                  <a:gd name="T14" fmla="*/ 1491 w 1619"/>
                  <a:gd name="T15" fmla="*/ 271 h 1504"/>
                  <a:gd name="T16" fmla="*/ 1402 w 1619"/>
                  <a:gd name="T17" fmla="*/ 392 h 1504"/>
                  <a:gd name="T18" fmla="*/ 1293 w 1619"/>
                  <a:gd name="T19" fmla="*/ 514 h 1504"/>
                  <a:gd name="T20" fmla="*/ 1191 w 1619"/>
                  <a:gd name="T21" fmla="*/ 614 h 1504"/>
                  <a:gd name="T22" fmla="*/ 1081 w 1619"/>
                  <a:gd name="T23" fmla="*/ 713 h 1504"/>
                  <a:gd name="T24" fmla="*/ 910 w 1619"/>
                  <a:gd name="T25" fmla="*/ 857 h 1504"/>
                  <a:gd name="T26" fmla="*/ 784 w 1619"/>
                  <a:gd name="T27" fmla="*/ 935 h 1504"/>
                  <a:gd name="T28" fmla="*/ 654 w 1619"/>
                  <a:gd name="T29" fmla="*/ 1002 h 1504"/>
                  <a:gd name="T30" fmla="*/ 443 w 1619"/>
                  <a:gd name="T31" fmla="*/ 1106 h 1504"/>
                  <a:gd name="T32" fmla="*/ 310 w 1619"/>
                  <a:gd name="T33" fmla="*/ 1179 h 1504"/>
                  <a:gd name="T34" fmla="*/ 186 w 1619"/>
                  <a:gd name="T35" fmla="*/ 1266 h 1504"/>
                  <a:gd name="T36" fmla="*/ 86 w 1619"/>
                  <a:gd name="T37" fmla="*/ 1362 h 1504"/>
                  <a:gd name="T38" fmla="*/ 46 w 1619"/>
                  <a:gd name="T39" fmla="*/ 1416 h 1504"/>
                  <a:gd name="T40" fmla="*/ 33 w 1619"/>
                  <a:gd name="T41" fmla="*/ 1435 h 1504"/>
                  <a:gd name="T42" fmla="*/ 22 w 1619"/>
                  <a:gd name="T43" fmla="*/ 1454 h 1504"/>
                  <a:gd name="T44" fmla="*/ 12 w 1619"/>
                  <a:gd name="T45" fmla="*/ 1472 h 1504"/>
                  <a:gd name="T46" fmla="*/ 14 w 1619"/>
                  <a:gd name="T47" fmla="*/ 1503 h 1504"/>
                  <a:gd name="T48" fmla="*/ 30 w 1619"/>
                  <a:gd name="T49" fmla="*/ 1471 h 1504"/>
                  <a:gd name="T50" fmla="*/ 42 w 1619"/>
                  <a:gd name="T51" fmla="*/ 1451 h 1504"/>
                  <a:gd name="T52" fmla="*/ 53 w 1619"/>
                  <a:gd name="T53" fmla="*/ 1434 h 1504"/>
                  <a:gd name="T54" fmla="*/ 66 w 1619"/>
                  <a:gd name="T55" fmla="*/ 1415 h 1504"/>
                  <a:gd name="T56" fmla="*/ 142 w 1619"/>
                  <a:gd name="T57" fmla="*/ 1326 h 1504"/>
                  <a:gd name="T58" fmla="*/ 260 w 1619"/>
                  <a:gd name="T59" fmla="*/ 1230 h 1504"/>
                  <a:gd name="T60" fmla="*/ 382 w 1619"/>
                  <a:gd name="T61" fmla="*/ 1156 h 1504"/>
                  <a:gd name="T62" fmla="*/ 522 w 1619"/>
                  <a:gd name="T63" fmla="*/ 1084 h 1504"/>
                  <a:gd name="T64" fmla="*/ 726 w 1619"/>
                  <a:gd name="T65" fmla="*/ 984 h 1504"/>
                  <a:gd name="T66" fmla="*/ 856 w 1619"/>
                  <a:gd name="T67" fmla="*/ 912 h 1504"/>
                  <a:gd name="T68" fmla="*/ 979 w 1619"/>
                  <a:gd name="T69" fmla="*/ 824 h 1504"/>
                  <a:gd name="T70" fmla="*/ 1147 w 1619"/>
                  <a:gd name="T71" fmla="*/ 676 h 1504"/>
                  <a:gd name="T72" fmla="*/ 1254 w 1619"/>
                  <a:gd name="T73" fmla="*/ 575 h 1504"/>
                  <a:gd name="T74" fmla="*/ 1361 w 1619"/>
                  <a:gd name="T75" fmla="*/ 463 h 1504"/>
                  <a:gd name="T76" fmla="*/ 1462 w 1619"/>
                  <a:gd name="T77" fmla="*/ 341 h 1504"/>
                  <a:gd name="T78" fmla="*/ 1541 w 1619"/>
                  <a:gd name="T79" fmla="*/ 219 h 1504"/>
                  <a:gd name="T80" fmla="*/ 1564 w 1619"/>
                  <a:gd name="T81" fmla="*/ 177 h 1504"/>
                  <a:gd name="T82" fmla="*/ 1569 w 1619"/>
                  <a:gd name="T83" fmla="*/ 164 h 1504"/>
                  <a:gd name="T84" fmla="*/ 1610 w 1619"/>
                  <a:gd name="T85" fmla="*/ 139 h 1504"/>
                  <a:gd name="T86" fmla="*/ 1614 w 1619"/>
                  <a:gd name="T87" fmla="*/ 112 h 1504"/>
                  <a:gd name="T88" fmla="*/ 1617 w 1619"/>
                  <a:gd name="T89" fmla="*/ 74 h 1504"/>
                  <a:gd name="T90" fmla="*/ 1618 w 1619"/>
                  <a:gd name="T91" fmla="*/ 37 h 1504"/>
                  <a:gd name="T92" fmla="*/ 1617 w 1619"/>
                  <a:gd name="T93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19" h="1504">
                    <a:moveTo>
                      <a:pt x="1617" y="0"/>
                    </a:moveTo>
                    <a:lnTo>
                      <a:pt x="1608" y="16"/>
                    </a:lnTo>
                    <a:lnTo>
                      <a:pt x="1599" y="32"/>
                    </a:lnTo>
                    <a:lnTo>
                      <a:pt x="1590" y="48"/>
                    </a:lnTo>
                    <a:lnTo>
                      <a:pt x="1580" y="63"/>
                    </a:lnTo>
                    <a:lnTo>
                      <a:pt x="1560" y="92"/>
                    </a:lnTo>
                    <a:lnTo>
                      <a:pt x="1549" y="107"/>
                    </a:lnTo>
                    <a:lnTo>
                      <a:pt x="1538" y="120"/>
                    </a:lnTo>
                    <a:lnTo>
                      <a:pt x="1566" y="132"/>
                    </a:lnTo>
                    <a:lnTo>
                      <a:pt x="1557" y="152"/>
                    </a:lnTo>
                    <a:lnTo>
                      <a:pt x="1555" y="158"/>
                    </a:lnTo>
                    <a:lnTo>
                      <a:pt x="1552" y="164"/>
                    </a:lnTo>
                    <a:lnTo>
                      <a:pt x="1549" y="170"/>
                    </a:lnTo>
                    <a:lnTo>
                      <a:pt x="1546" y="175"/>
                    </a:lnTo>
                    <a:lnTo>
                      <a:pt x="1527" y="212"/>
                    </a:lnTo>
                    <a:lnTo>
                      <a:pt x="1491" y="271"/>
                    </a:lnTo>
                    <a:lnTo>
                      <a:pt x="1449" y="331"/>
                    </a:lnTo>
                    <a:lnTo>
                      <a:pt x="1402" y="392"/>
                    </a:lnTo>
                    <a:lnTo>
                      <a:pt x="1349" y="453"/>
                    </a:lnTo>
                    <a:lnTo>
                      <a:pt x="1293" y="514"/>
                    </a:lnTo>
                    <a:lnTo>
                      <a:pt x="1243" y="564"/>
                    </a:lnTo>
                    <a:lnTo>
                      <a:pt x="1191" y="614"/>
                    </a:lnTo>
                    <a:lnTo>
                      <a:pt x="1137" y="664"/>
                    </a:lnTo>
                    <a:lnTo>
                      <a:pt x="1081" y="713"/>
                    </a:lnTo>
                    <a:lnTo>
                      <a:pt x="969" y="812"/>
                    </a:lnTo>
                    <a:lnTo>
                      <a:pt x="910" y="857"/>
                    </a:lnTo>
                    <a:lnTo>
                      <a:pt x="848" y="898"/>
                    </a:lnTo>
                    <a:lnTo>
                      <a:pt x="784" y="935"/>
                    </a:lnTo>
                    <a:lnTo>
                      <a:pt x="719" y="970"/>
                    </a:lnTo>
                    <a:lnTo>
                      <a:pt x="654" y="1002"/>
                    </a:lnTo>
                    <a:lnTo>
                      <a:pt x="515" y="1070"/>
                    </a:lnTo>
                    <a:lnTo>
                      <a:pt x="443" y="1106"/>
                    </a:lnTo>
                    <a:lnTo>
                      <a:pt x="374" y="1142"/>
                    </a:lnTo>
                    <a:lnTo>
                      <a:pt x="310" y="1179"/>
                    </a:lnTo>
                    <a:lnTo>
                      <a:pt x="251" y="1217"/>
                    </a:lnTo>
                    <a:lnTo>
                      <a:pt x="186" y="1266"/>
                    </a:lnTo>
                    <a:lnTo>
                      <a:pt x="131" y="1315"/>
                    </a:lnTo>
                    <a:lnTo>
                      <a:pt x="86" y="1362"/>
                    </a:lnTo>
                    <a:lnTo>
                      <a:pt x="53" y="1406"/>
                    </a:lnTo>
                    <a:lnTo>
                      <a:pt x="46" y="1416"/>
                    </a:lnTo>
                    <a:lnTo>
                      <a:pt x="39" y="1425"/>
                    </a:lnTo>
                    <a:lnTo>
                      <a:pt x="33" y="1435"/>
                    </a:lnTo>
                    <a:lnTo>
                      <a:pt x="28" y="1443"/>
                    </a:lnTo>
                    <a:lnTo>
                      <a:pt x="22" y="1454"/>
                    </a:lnTo>
                    <a:lnTo>
                      <a:pt x="16" y="1464"/>
                    </a:lnTo>
                    <a:lnTo>
                      <a:pt x="12" y="1472"/>
                    </a:lnTo>
                    <a:lnTo>
                      <a:pt x="0" y="1496"/>
                    </a:lnTo>
                    <a:lnTo>
                      <a:pt x="14" y="1503"/>
                    </a:lnTo>
                    <a:lnTo>
                      <a:pt x="26" y="1479"/>
                    </a:lnTo>
                    <a:lnTo>
                      <a:pt x="30" y="1471"/>
                    </a:lnTo>
                    <a:lnTo>
                      <a:pt x="35" y="1462"/>
                    </a:lnTo>
                    <a:lnTo>
                      <a:pt x="42" y="1451"/>
                    </a:lnTo>
                    <a:lnTo>
                      <a:pt x="47" y="1443"/>
                    </a:lnTo>
                    <a:lnTo>
                      <a:pt x="53" y="1434"/>
                    </a:lnTo>
                    <a:lnTo>
                      <a:pt x="59" y="1425"/>
                    </a:lnTo>
                    <a:lnTo>
                      <a:pt x="66" y="1415"/>
                    </a:lnTo>
                    <a:lnTo>
                      <a:pt x="98" y="1373"/>
                    </a:lnTo>
                    <a:lnTo>
                      <a:pt x="142" y="1326"/>
                    </a:lnTo>
                    <a:lnTo>
                      <a:pt x="196" y="1278"/>
                    </a:lnTo>
                    <a:lnTo>
                      <a:pt x="260" y="1230"/>
                    </a:lnTo>
                    <a:lnTo>
                      <a:pt x="318" y="1193"/>
                    </a:lnTo>
                    <a:lnTo>
                      <a:pt x="382" y="1156"/>
                    </a:lnTo>
                    <a:lnTo>
                      <a:pt x="450" y="1120"/>
                    </a:lnTo>
                    <a:lnTo>
                      <a:pt x="522" y="1084"/>
                    </a:lnTo>
                    <a:lnTo>
                      <a:pt x="661" y="1017"/>
                    </a:lnTo>
                    <a:lnTo>
                      <a:pt x="726" y="984"/>
                    </a:lnTo>
                    <a:lnTo>
                      <a:pt x="791" y="949"/>
                    </a:lnTo>
                    <a:lnTo>
                      <a:pt x="856" y="912"/>
                    </a:lnTo>
                    <a:lnTo>
                      <a:pt x="919" y="870"/>
                    </a:lnTo>
                    <a:lnTo>
                      <a:pt x="979" y="824"/>
                    </a:lnTo>
                    <a:lnTo>
                      <a:pt x="1092" y="725"/>
                    </a:lnTo>
                    <a:lnTo>
                      <a:pt x="1147" y="676"/>
                    </a:lnTo>
                    <a:lnTo>
                      <a:pt x="1202" y="626"/>
                    </a:lnTo>
                    <a:lnTo>
                      <a:pt x="1254" y="575"/>
                    </a:lnTo>
                    <a:lnTo>
                      <a:pt x="1304" y="525"/>
                    </a:lnTo>
                    <a:lnTo>
                      <a:pt x="1361" y="463"/>
                    </a:lnTo>
                    <a:lnTo>
                      <a:pt x="1414" y="402"/>
                    </a:lnTo>
                    <a:lnTo>
                      <a:pt x="1462" y="341"/>
                    </a:lnTo>
                    <a:lnTo>
                      <a:pt x="1504" y="280"/>
                    </a:lnTo>
                    <a:lnTo>
                      <a:pt x="1541" y="219"/>
                    </a:lnTo>
                    <a:lnTo>
                      <a:pt x="1560" y="183"/>
                    </a:lnTo>
                    <a:lnTo>
                      <a:pt x="1564" y="177"/>
                    </a:lnTo>
                    <a:lnTo>
                      <a:pt x="1567" y="171"/>
                    </a:lnTo>
                    <a:lnTo>
                      <a:pt x="1569" y="164"/>
                    </a:lnTo>
                    <a:lnTo>
                      <a:pt x="1581" y="139"/>
                    </a:lnTo>
                    <a:lnTo>
                      <a:pt x="1610" y="139"/>
                    </a:lnTo>
                    <a:lnTo>
                      <a:pt x="1612" y="132"/>
                    </a:lnTo>
                    <a:lnTo>
                      <a:pt x="1614" y="112"/>
                    </a:lnTo>
                    <a:lnTo>
                      <a:pt x="1615" y="92"/>
                    </a:lnTo>
                    <a:lnTo>
                      <a:pt x="1617" y="74"/>
                    </a:lnTo>
                    <a:lnTo>
                      <a:pt x="1618" y="56"/>
                    </a:lnTo>
                    <a:lnTo>
                      <a:pt x="1618" y="37"/>
                    </a:lnTo>
                    <a:lnTo>
                      <a:pt x="1617" y="16"/>
                    </a:lnTo>
                    <a:lnTo>
                      <a:pt x="1617" y="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0" name="Freeform 218">
                <a:extLst>
                  <a:ext uri="{FF2B5EF4-FFF2-40B4-BE49-F238E27FC236}">
                    <a16:creationId xmlns:a16="http://schemas.microsoft.com/office/drawing/2014/main" id="{FAE6A741-FD7C-4A2C-9FBA-A38F41AA5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" y="4646"/>
                <a:ext cx="1619" cy="1504"/>
              </a:xfrm>
              <a:custGeom>
                <a:avLst/>
                <a:gdLst>
                  <a:gd name="T0" fmla="*/ 1610 w 1619"/>
                  <a:gd name="T1" fmla="*/ 139 h 1504"/>
                  <a:gd name="T2" fmla="*/ 1581 w 1619"/>
                  <a:gd name="T3" fmla="*/ 139 h 1504"/>
                  <a:gd name="T4" fmla="*/ 1608 w 1619"/>
                  <a:gd name="T5" fmla="*/ 151 h 1504"/>
                  <a:gd name="T6" fmla="*/ 1610 w 1619"/>
                  <a:gd name="T7" fmla="*/ 139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19" h="1504">
                    <a:moveTo>
                      <a:pt x="1610" y="139"/>
                    </a:moveTo>
                    <a:lnTo>
                      <a:pt x="1581" y="139"/>
                    </a:lnTo>
                    <a:lnTo>
                      <a:pt x="1608" y="151"/>
                    </a:lnTo>
                    <a:lnTo>
                      <a:pt x="1610" y="139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73" name="Freeform 219">
              <a:extLst>
                <a:ext uri="{FF2B5EF4-FFF2-40B4-BE49-F238E27FC236}">
                  <a16:creationId xmlns:a16="http://schemas.microsoft.com/office/drawing/2014/main" id="{30DB25AA-1641-4C63-A7CB-CECC4EE1F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4239"/>
              <a:ext cx="20" cy="54"/>
            </a:xfrm>
            <a:custGeom>
              <a:avLst/>
              <a:gdLst>
                <a:gd name="T0" fmla="*/ 0 w 20"/>
                <a:gd name="T1" fmla="*/ 53 h 54"/>
                <a:gd name="T2" fmla="*/ 9 w 20"/>
                <a:gd name="T3" fmla="*/ 53 h 54"/>
                <a:gd name="T4" fmla="*/ 9 w 20"/>
                <a:gd name="T5" fmla="*/ 0 h 54"/>
                <a:gd name="T6" fmla="*/ 0 w 20"/>
                <a:gd name="T7" fmla="*/ 0 h 54"/>
                <a:gd name="T8" fmla="*/ 0 w 20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4">
                  <a:moveTo>
                    <a:pt x="0" y="53"/>
                  </a:moveTo>
                  <a:lnTo>
                    <a:pt x="9" y="5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4" name="Freeform 220">
              <a:extLst>
                <a:ext uri="{FF2B5EF4-FFF2-40B4-BE49-F238E27FC236}">
                  <a16:creationId xmlns:a16="http://schemas.microsoft.com/office/drawing/2014/main" id="{53F7328A-A8CC-4B1E-BA96-3E2420882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4239"/>
              <a:ext cx="20" cy="54"/>
            </a:xfrm>
            <a:custGeom>
              <a:avLst/>
              <a:gdLst>
                <a:gd name="T0" fmla="*/ 0 w 20"/>
                <a:gd name="T1" fmla="*/ 53 h 54"/>
                <a:gd name="T2" fmla="*/ 0 w 20"/>
                <a:gd name="T3" fmla="*/ 53 h 54"/>
                <a:gd name="T4" fmla="*/ 0 w 20"/>
                <a:gd name="T5" fmla="*/ 0 h 54"/>
                <a:gd name="T6" fmla="*/ 0 w 20"/>
                <a:gd name="T7" fmla="*/ 0 h 54"/>
                <a:gd name="T8" fmla="*/ 0 w 20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4">
                  <a:moveTo>
                    <a:pt x="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5" name="Freeform 221">
              <a:extLst>
                <a:ext uri="{FF2B5EF4-FFF2-40B4-BE49-F238E27FC236}">
                  <a16:creationId xmlns:a16="http://schemas.microsoft.com/office/drawing/2014/main" id="{28BE9B72-2F4E-4113-BA98-F36F90C96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292"/>
              <a:ext cx="3415" cy="20"/>
            </a:xfrm>
            <a:custGeom>
              <a:avLst/>
              <a:gdLst>
                <a:gd name="T0" fmla="*/ 0 w 3415"/>
                <a:gd name="T1" fmla="*/ 0 h 20"/>
                <a:gd name="T2" fmla="*/ 3414 w 341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15" h="20">
                  <a:moveTo>
                    <a:pt x="0" y="0"/>
                  </a:moveTo>
                  <a:lnTo>
                    <a:pt x="3414" y="0"/>
                  </a:lnTo>
                </a:path>
              </a:pathLst>
            </a:custGeom>
            <a:noFill/>
            <a:ln w="4866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6" name="Freeform 222">
              <a:extLst>
                <a:ext uri="{FF2B5EF4-FFF2-40B4-BE49-F238E27FC236}">
                  <a16:creationId xmlns:a16="http://schemas.microsoft.com/office/drawing/2014/main" id="{6D6756AC-3B4E-4543-BE59-2E1BB9B26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" y="1639"/>
              <a:ext cx="20" cy="30"/>
            </a:xfrm>
            <a:custGeom>
              <a:avLst/>
              <a:gdLst>
                <a:gd name="T0" fmla="*/ 0 w 20"/>
                <a:gd name="T1" fmla="*/ 0 h 30"/>
                <a:gd name="T2" fmla="*/ 0 w 20"/>
                <a:gd name="T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0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7" name="Freeform 223">
              <a:extLst>
                <a:ext uri="{FF2B5EF4-FFF2-40B4-BE49-F238E27FC236}">
                  <a16:creationId xmlns:a16="http://schemas.microsoft.com/office/drawing/2014/main" id="{B1CDF384-EAAB-40D2-AA3F-8061A4709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" y="1729"/>
              <a:ext cx="20" cy="2563"/>
            </a:xfrm>
            <a:custGeom>
              <a:avLst/>
              <a:gdLst>
                <a:gd name="T0" fmla="*/ 0 w 20"/>
                <a:gd name="T1" fmla="*/ 0 h 2563"/>
                <a:gd name="T2" fmla="*/ 0 w 20"/>
                <a:gd name="T3" fmla="*/ 2562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2563">
                  <a:moveTo>
                    <a:pt x="0" y="0"/>
                  </a:moveTo>
                  <a:lnTo>
                    <a:pt x="0" y="25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4C339E72-B8A1-40CF-AE53-A402BC83F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" y="4300"/>
              <a:ext cx="2040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DE23375A-962E-4FCA-B429-326A7B893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" y="4344"/>
              <a:ext cx="400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989C897-EFE2-433E-9876-9E2256C36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9" y="4306"/>
              <a:ext cx="1676" cy="1202"/>
              <a:chOff x="1329" y="4306"/>
              <a:chExt cx="1676" cy="1202"/>
            </a:xfrm>
          </p:grpSpPr>
          <p:sp>
            <p:nvSpPr>
              <p:cNvPr id="267" name="Freeform 227">
                <a:extLst>
                  <a:ext uri="{FF2B5EF4-FFF2-40B4-BE49-F238E27FC236}">
                    <a16:creationId xmlns:a16="http://schemas.microsoft.com/office/drawing/2014/main" id="{7F99CBAB-F335-4146-B861-EB002711F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4306"/>
                <a:ext cx="1676" cy="1202"/>
              </a:xfrm>
              <a:custGeom>
                <a:avLst/>
                <a:gdLst>
                  <a:gd name="T0" fmla="*/ 1675 w 1676"/>
                  <a:gd name="T1" fmla="*/ 876 h 1202"/>
                  <a:gd name="T2" fmla="*/ 1670 w 1676"/>
                  <a:gd name="T3" fmla="*/ 876 h 1202"/>
                  <a:gd name="T4" fmla="*/ 1517 w 1676"/>
                  <a:gd name="T5" fmla="*/ 1198 h 1202"/>
                  <a:gd name="T6" fmla="*/ 1518 w 1676"/>
                  <a:gd name="T7" fmla="*/ 1198 h 1202"/>
                  <a:gd name="T8" fmla="*/ 1516 w 1676"/>
                  <a:gd name="T9" fmla="*/ 1201 h 1202"/>
                  <a:gd name="T10" fmla="*/ 1520 w 1676"/>
                  <a:gd name="T11" fmla="*/ 1201 h 1202"/>
                  <a:gd name="T12" fmla="*/ 1523 w 1676"/>
                  <a:gd name="T13" fmla="*/ 1199 h 1202"/>
                  <a:gd name="T14" fmla="*/ 1675 w 1676"/>
                  <a:gd name="T15" fmla="*/ 876 h 1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76" h="1202">
                    <a:moveTo>
                      <a:pt x="1675" y="876"/>
                    </a:moveTo>
                    <a:lnTo>
                      <a:pt x="1670" y="876"/>
                    </a:lnTo>
                    <a:lnTo>
                      <a:pt x="1517" y="1198"/>
                    </a:lnTo>
                    <a:lnTo>
                      <a:pt x="1518" y="1198"/>
                    </a:lnTo>
                    <a:lnTo>
                      <a:pt x="1516" y="1201"/>
                    </a:lnTo>
                    <a:lnTo>
                      <a:pt x="1520" y="1201"/>
                    </a:lnTo>
                    <a:lnTo>
                      <a:pt x="1523" y="1199"/>
                    </a:lnTo>
                    <a:lnTo>
                      <a:pt x="1675" y="876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8" name="Freeform 228">
                <a:extLst>
                  <a:ext uri="{FF2B5EF4-FFF2-40B4-BE49-F238E27FC236}">
                    <a16:creationId xmlns:a16="http://schemas.microsoft.com/office/drawing/2014/main" id="{F256C561-BA1C-4AF5-95DB-323E81DAE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4306"/>
                <a:ext cx="1676" cy="1202"/>
              </a:xfrm>
              <a:custGeom>
                <a:avLst/>
                <a:gdLst>
                  <a:gd name="T0" fmla="*/ 20 w 1676"/>
                  <a:gd name="T1" fmla="*/ 0 h 1202"/>
                  <a:gd name="T2" fmla="*/ 0 w 1676"/>
                  <a:gd name="T3" fmla="*/ 0 h 1202"/>
                  <a:gd name="T4" fmla="*/ 4 w 1676"/>
                  <a:gd name="T5" fmla="*/ 75 h 1202"/>
                  <a:gd name="T6" fmla="*/ 14 w 1676"/>
                  <a:gd name="T7" fmla="*/ 150 h 1202"/>
                  <a:gd name="T8" fmla="*/ 29 w 1676"/>
                  <a:gd name="T9" fmla="*/ 223 h 1202"/>
                  <a:gd name="T10" fmla="*/ 50 w 1676"/>
                  <a:gd name="T11" fmla="*/ 294 h 1202"/>
                  <a:gd name="T12" fmla="*/ 76 w 1676"/>
                  <a:gd name="T13" fmla="*/ 364 h 1202"/>
                  <a:gd name="T14" fmla="*/ 106 w 1676"/>
                  <a:gd name="T15" fmla="*/ 432 h 1202"/>
                  <a:gd name="T16" fmla="*/ 142 w 1676"/>
                  <a:gd name="T17" fmla="*/ 498 h 1202"/>
                  <a:gd name="T18" fmla="*/ 181 w 1676"/>
                  <a:gd name="T19" fmla="*/ 561 h 1202"/>
                  <a:gd name="T20" fmla="*/ 226 w 1676"/>
                  <a:gd name="T21" fmla="*/ 623 h 1202"/>
                  <a:gd name="T22" fmla="*/ 274 w 1676"/>
                  <a:gd name="T23" fmla="*/ 682 h 1202"/>
                  <a:gd name="T24" fmla="*/ 327 w 1676"/>
                  <a:gd name="T25" fmla="*/ 739 h 1202"/>
                  <a:gd name="T26" fmla="*/ 384 w 1676"/>
                  <a:gd name="T27" fmla="*/ 793 h 1202"/>
                  <a:gd name="T28" fmla="*/ 444 w 1676"/>
                  <a:gd name="T29" fmla="*/ 845 h 1202"/>
                  <a:gd name="T30" fmla="*/ 503 w 1676"/>
                  <a:gd name="T31" fmla="*/ 890 h 1202"/>
                  <a:gd name="T32" fmla="*/ 566 w 1676"/>
                  <a:gd name="T33" fmla="*/ 933 h 1202"/>
                  <a:gd name="T34" fmla="*/ 631 w 1676"/>
                  <a:gd name="T35" fmla="*/ 973 h 1202"/>
                  <a:gd name="T36" fmla="*/ 699 w 1676"/>
                  <a:gd name="T37" fmla="*/ 1010 h 1202"/>
                  <a:gd name="T38" fmla="*/ 770 w 1676"/>
                  <a:gd name="T39" fmla="*/ 1044 h 1202"/>
                  <a:gd name="T40" fmla="*/ 843 w 1676"/>
                  <a:gd name="T41" fmla="*/ 1075 h 1202"/>
                  <a:gd name="T42" fmla="*/ 918 w 1676"/>
                  <a:gd name="T43" fmla="*/ 1103 h 1202"/>
                  <a:gd name="T44" fmla="*/ 995 w 1676"/>
                  <a:gd name="T45" fmla="*/ 1128 h 1202"/>
                  <a:gd name="T46" fmla="*/ 1075 w 1676"/>
                  <a:gd name="T47" fmla="*/ 1149 h 1202"/>
                  <a:gd name="T48" fmla="*/ 1156 w 1676"/>
                  <a:gd name="T49" fmla="*/ 1167 h 1202"/>
                  <a:gd name="T50" fmla="*/ 1239 w 1676"/>
                  <a:gd name="T51" fmla="*/ 1181 h 1202"/>
                  <a:gd name="T52" fmla="*/ 1324 w 1676"/>
                  <a:gd name="T53" fmla="*/ 1192 h 1202"/>
                  <a:gd name="T54" fmla="*/ 1410 w 1676"/>
                  <a:gd name="T55" fmla="*/ 1199 h 1202"/>
                  <a:gd name="T56" fmla="*/ 1498 w 1676"/>
                  <a:gd name="T57" fmla="*/ 1201 h 1202"/>
                  <a:gd name="T58" fmla="*/ 1498 w 1676"/>
                  <a:gd name="T59" fmla="*/ 1200 h 1202"/>
                  <a:gd name="T60" fmla="*/ 1465 w 1676"/>
                  <a:gd name="T61" fmla="*/ 1184 h 1202"/>
                  <a:gd name="T62" fmla="*/ 1467 w 1676"/>
                  <a:gd name="T63" fmla="*/ 1181 h 1202"/>
                  <a:gd name="T64" fmla="*/ 1383 w 1676"/>
                  <a:gd name="T65" fmla="*/ 1177 h 1202"/>
                  <a:gd name="T66" fmla="*/ 1300 w 1676"/>
                  <a:gd name="T67" fmla="*/ 1169 h 1202"/>
                  <a:gd name="T68" fmla="*/ 1219 w 1676"/>
                  <a:gd name="T69" fmla="*/ 1158 h 1202"/>
                  <a:gd name="T70" fmla="*/ 1139 w 1676"/>
                  <a:gd name="T71" fmla="*/ 1143 h 1202"/>
                  <a:gd name="T72" fmla="*/ 1061 w 1676"/>
                  <a:gd name="T73" fmla="*/ 1125 h 1202"/>
                  <a:gd name="T74" fmla="*/ 985 w 1676"/>
                  <a:gd name="T75" fmla="*/ 1104 h 1202"/>
                  <a:gd name="T76" fmla="*/ 911 w 1676"/>
                  <a:gd name="T77" fmla="*/ 1079 h 1202"/>
                  <a:gd name="T78" fmla="*/ 839 w 1676"/>
                  <a:gd name="T79" fmla="*/ 1052 h 1202"/>
                  <a:gd name="T80" fmla="*/ 769 w 1676"/>
                  <a:gd name="T81" fmla="*/ 1022 h 1202"/>
                  <a:gd name="T82" fmla="*/ 701 w 1676"/>
                  <a:gd name="T83" fmla="*/ 988 h 1202"/>
                  <a:gd name="T84" fmla="*/ 636 w 1676"/>
                  <a:gd name="T85" fmla="*/ 952 h 1202"/>
                  <a:gd name="T86" fmla="*/ 574 w 1676"/>
                  <a:gd name="T87" fmla="*/ 914 h 1202"/>
                  <a:gd name="T88" fmla="*/ 514 w 1676"/>
                  <a:gd name="T89" fmla="*/ 873 h 1202"/>
                  <a:gd name="T90" fmla="*/ 456 w 1676"/>
                  <a:gd name="T91" fmla="*/ 829 h 1202"/>
                  <a:gd name="T92" fmla="*/ 392 w 1676"/>
                  <a:gd name="T93" fmla="*/ 774 h 1202"/>
                  <a:gd name="T94" fmla="*/ 332 w 1676"/>
                  <a:gd name="T95" fmla="*/ 716 h 1202"/>
                  <a:gd name="T96" fmla="*/ 277 w 1676"/>
                  <a:gd name="T97" fmla="*/ 655 h 1202"/>
                  <a:gd name="T98" fmla="*/ 227 w 1676"/>
                  <a:gd name="T99" fmla="*/ 591 h 1202"/>
                  <a:gd name="T100" fmla="*/ 181 w 1676"/>
                  <a:gd name="T101" fmla="*/ 524 h 1202"/>
                  <a:gd name="T102" fmla="*/ 141 w 1676"/>
                  <a:gd name="T103" fmla="*/ 456 h 1202"/>
                  <a:gd name="T104" fmla="*/ 106 w 1676"/>
                  <a:gd name="T105" fmla="*/ 384 h 1202"/>
                  <a:gd name="T106" fmla="*/ 77 w 1676"/>
                  <a:gd name="T107" fmla="*/ 311 h 1202"/>
                  <a:gd name="T108" fmla="*/ 53 w 1676"/>
                  <a:gd name="T109" fmla="*/ 236 h 1202"/>
                  <a:gd name="T110" fmla="*/ 36 w 1676"/>
                  <a:gd name="T111" fmla="*/ 158 h 1202"/>
                  <a:gd name="T112" fmla="*/ 24 w 1676"/>
                  <a:gd name="T113" fmla="*/ 80 h 1202"/>
                  <a:gd name="T114" fmla="*/ 20 w 1676"/>
                  <a:gd name="T115" fmla="*/ 0 h 1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76" h="1202">
                    <a:moveTo>
                      <a:pt x="20" y="0"/>
                    </a:moveTo>
                    <a:lnTo>
                      <a:pt x="0" y="0"/>
                    </a:lnTo>
                    <a:lnTo>
                      <a:pt x="4" y="75"/>
                    </a:lnTo>
                    <a:lnTo>
                      <a:pt x="14" y="150"/>
                    </a:lnTo>
                    <a:lnTo>
                      <a:pt x="29" y="223"/>
                    </a:lnTo>
                    <a:lnTo>
                      <a:pt x="50" y="294"/>
                    </a:lnTo>
                    <a:lnTo>
                      <a:pt x="76" y="364"/>
                    </a:lnTo>
                    <a:lnTo>
                      <a:pt x="106" y="432"/>
                    </a:lnTo>
                    <a:lnTo>
                      <a:pt x="142" y="498"/>
                    </a:lnTo>
                    <a:lnTo>
                      <a:pt x="181" y="561"/>
                    </a:lnTo>
                    <a:lnTo>
                      <a:pt x="226" y="623"/>
                    </a:lnTo>
                    <a:lnTo>
                      <a:pt x="274" y="682"/>
                    </a:lnTo>
                    <a:lnTo>
                      <a:pt x="327" y="739"/>
                    </a:lnTo>
                    <a:lnTo>
                      <a:pt x="384" y="793"/>
                    </a:lnTo>
                    <a:lnTo>
                      <a:pt x="444" y="845"/>
                    </a:lnTo>
                    <a:lnTo>
                      <a:pt x="503" y="890"/>
                    </a:lnTo>
                    <a:lnTo>
                      <a:pt x="566" y="933"/>
                    </a:lnTo>
                    <a:lnTo>
                      <a:pt x="631" y="973"/>
                    </a:lnTo>
                    <a:lnTo>
                      <a:pt x="699" y="1010"/>
                    </a:lnTo>
                    <a:lnTo>
                      <a:pt x="770" y="1044"/>
                    </a:lnTo>
                    <a:lnTo>
                      <a:pt x="843" y="1075"/>
                    </a:lnTo>
                    <a:lnTo>
                      <a:pt x="918" y="1103"/>
                    </a:lnTo>
                    <a:lnTo>
                      <a:pt x="995" y="1128"/>
                    </a:lnTo>
                    <a:lnTo>
                      <a:pt x="1075" y="1149"/>
                    </a:lnTo>
                    <a:lnTo>
                      <a:pt x="1156" y="1167"/>
                    </a:lnTo>
                    <a:lnTo>
                      <a:pt x="1239" y="1181"/>
                    </a:lnTo>
                    <a:lnTo>
                      <a:pt x="1324" y="1192"/>
                    </a:lnTo>
                    <a:lnTo>
                      <a:pt x="1410" y="1199"/>
                    </a:lnTo>
                    <a:lnTo>
                      <a:pt x="1498" y="1201"/>
                    </a:lnTo>
                    <a:lnTo>
                      <a:pt x="1498" y="1200"/>
                    </a:lnTo>
                    <a:lnTo>
                      <a:pt x="1465" y="1184"/>
                    </a:lnTo>
                    <a:lnTo>
                      <a:pt x="1467" y="1181"/>
                    </a:lnTo>
                    <a:lnTo>
                      <a:pt x="1383" y="1177"/>
                    </a:lnTo>
                    <a:lnTo>
                      <a:pt x="1300" y="1169"/>
                    </a:lnTo>
                    <a:lnTo>
                      <a:pt x="1219" y="1158"/>
                    </a:lnTo>
                    <a:lnTo>
                      <a:pt x="1139" y="1143"/>
                    </a:lnTo>
                    <a:lnTo>
                      <a:pt x="1061" y="1125"/>
                    </a:lnTo>
                    <a:lnTo>
                      <a:pt x="985" y="1104"/>
                    </a:lnTo>
                    <a:lnTo>
                      <a:pt x="911" y="1079"/>
                    </a:lnTo>
                    <a:lnTo>
                      <a:pt x="839" y="1052"/>
                    </a:lnTo>
                    <a:lnTo>
                      <a:pt x="769" y="1022"/>
                    </a:lnTo>
                    <a:lnTo>
                      <a:pt x="701" y="988"/>
                    </a:lnTo>
                    <a:lnTo>
                      <a:pt x="636" y="952"/>
                    </a:lnTo>
                    <a:lnTo>
                      <a:pt x="574" y="914"/>
                    </a:lnTo>
                    <a:lnTo>
                      <a:pt x="514" y="873"/>
                    </a:lnTo>
                    <a:lnTo>
                      <a:pt x="456" y="829"/>
                    </a:lnTo>
                    <a:lnTo>
                      <a:pt x="392" y="774"/>
                    </a:lnTo>
                    <a:lnTo>
                      <a:pt x="332" y="716"/>
                    </a:lnTo>
                    <a:lnTo>
                      <a:pt x="277" y="655"/>
                    </a:lnTo>
                    <a:lnTo>
                      <a:pt x="227" y="591"/>
                    </a:lnTo>
                    <a:lnTo>
                      <a:pt x="181" y="524"/>
                    </a:lnTo>
                    <a:lnTo>
                      <a:pt x="141" y="456"/>
                    </a:lnTo>
                    <a:lnTo>
                      <a:pt x="106" y="384"/>
                    </a:lnTo>
                    <a:lnTo>
                      <a:pt x="77" y="311"/>
                    </a:lnTo>
                    <a:lnTo>
                      <a:pt x="53" y="236"/>
                    </a:lnTo>
                    <a:lnTo>
                      <a:pt x="36" y="158"/>
                    </a:lnTo>
                    <a:lnTo>
                      <a:pt x="24" y="8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81" name="Freeform 229">
              <a:extLst>
                <a:ext uri="{FF2B5EF4-FFF2-40B4-BE49-F238E27FC236}">
                  <a16:creationId xmlns:a16="http://schemas.microsoft.com/office/drawing/2014/main" id="{634627A6-491F-4F47-96B1-9B6F5CEBD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" y="4300"/>
              <a:ext cx="21" cy="20"/>
            </a:xfrm>
            <a:custGeom>
              <a:avLst/>
              <a:gdLst>
                <a:gd name="T0" fmla="*/ 20 w 21"/>
                <a:gd name="T1" fmla="*/ 6 h 20"/>
                <a:gd name="T2" fmla="*/ 0 w 21"/>
                <a:gd name="T3" fmla="*/ 6 h 20"/>
                <a:gd name="T4" fmla="*/ 0 w 21"/>
                <a:gd name="T5" fmla="*/ 0 h 20"/>
                <a:gd name="T6" fmla="*/ 19 w 21"/>
                <a:gd name="T7" fmla="*/ 0 h 20"/>
                <a:gd name="T8" fmla="*/ 20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2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10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2" name="Freeform 230">
              <a:extLst>
                <a:ext uri="{FF2B5EF4-FFF2-40B4-BE49-F238E27FC236}">
                  <a16:creationId xmlns:a16="http://schemas.microsoft.com/office/drawing/2014/main" id="{D8487746-FF41-4C0A-A8A8-B3701A76B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2" y="5488"/>
              <a:ext cx="25" cy="20"/>
            </a:xfrm>
            <a:custGeom>
              <a:avLst/>
              <a:gdLst>
                <a:gd name="T0" fmla="*/ 0 w 25"/>
                <a:gd name="T1" fmla="*/ 0 h 20"/>
                <a:gd name="T2" fmla="*/ 20 w 25"/>
                <a:gd name="T3" fmla="*/ 9 h 20"/>
                <a:gd name="T4" fmla="*/ 24 w 25"/>
                <a:gd name="T5" fmla="*/ 0 h 20"/>
                <a:gd name="T6" fmla="*/ 0 w 25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lnTo>
                    <a:pt x="20" y="9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3" name="Freeform 231">
              <a:extLst>
                <a:ext uri="{FF2B5EF4-FFF2-40B4-BE49-F238E27FC236}">
                  <a16:creationId xmlns:a16="http://schemas.microsoft.com/office/drawing/2014/main" id="{688B2E94-5477-4D1C-B05B-68344F70E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4305"/>
              <a:ext cx="20" cy="39"/>
            </a:xfrm>
            <a:custGeom>
              <a:avLst/>
              <a:gdLst>
                <a:gd name="T0" fmla="*/ 18 w 20"/>
                <a:gd name="T1" fmla="*/ 0 h 39"/>
                <a:gd name="T2" fmla="*/ 18 w 20"/>
                <a:gd name="T3" fmla="*/ 0 h 39"/>
                <a:gd name="T4" fmla="*/ 0 w 20"/>
                <a:gd name="T5" fmla="*/ 38 h 39"/>
                <a:gd name="T6" fmla="*/ 18 w 20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9">
                  <a:moveTo>
                    <a:pt x="18" y="0"/>
                  </a:moveTo>
                  <a:lnTo>
                    <a:pt x="18" y="0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624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4" name="Freeform 232">
              <a:extLst>
                <a:ext uri="{FF2B5EF4-FFF2-40B4-BE49-F238E27FC236}">
                  <a16:creationId xmlns:a16="http://schemas.microsoft.com/office/drawing/2014/main" id="{037E394D-83EE-4F76-A480-0A2487240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4300"/>
              <a:ext cx="20" cy="20"/>
            </a:xfrm>
            <a:custGeom>
              <a:avLst/>
              <a:gdLst>
                <a:gd name="T0" fmla="*/ 2 w 20"/>
                <a:gd name="T1" fmla="*/ 0 h 20"/>
                <a:gd name="T2" fmla="*/ 2 w 20"/>
                <a:gd name="T3" fmla="*/ 0 h 20"/>
                <a:gd name="T4" fmla="*/ 0 w 20"/>
                <a:gd name="T5" fmla="*/ 4 h 20"/>
                <a:gd name="T6" fmla="*/ 0 w 20"/>
                <a:gd name="T7" fmla="*/ 4 h 20"/>
                <a:gd name="T8" fmla="*/ 2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9446E64D-4957-44CE-868F-4F6E4EE1F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4" y="5487"/>
              <a:ext cx="53" cy="21"/>
              <a:chOff x="2794" y="5487"/>
              <a:chExt cx="53" cy="21"/>
            </a:xfrm>
          </p:grpSpPr>
          <p:sp>
            <p:nvSpPr>
              <p:cNvPr id="265" name="Freeform 234">
                <a:extLst>
                  <a:ext uri="{FF2B5EF4-FFF2-40B4-BE49-F238E27FC236}">
                    <a16:creationId xmlns:a16="http://schemas.microsoft.com/office/drawing/2014/main" id="{782EA7E1-0182-4FEE-A73A-6900C512E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5487"/>
                <a:ext cx="53" cy="21"/>
              </a:xfrm>
              <a:custGeom>
                <a:avLst/>
                <a:gdLst>
                  <a:gd name="T0" fmla="*/ 51 w 53"/>
                  <a:gd name="T1" fmla="*/ 16 h 21"/>
                  <a:gd name="T2" fmla="*/ 49 w 53"/>
                  <a:gd name="T3" fmla="*/ 20 h 21"/>
                  <a:gd name="T4" fmla="*/ 50 w 53"/>
                  <a:gd name="T5" fmla="*/ 20 h 21"/>
                  <a:gd name="T6" fmla="*/ 52 w 53"/>
                  <a:gd name="T7" fmla="*/ 17 h 21"/>
                  <a:gd name="T8" fmla="*/ 51 w 53"/>
                  <a:gd name="T9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1">
                    <a:moveTo>
                      <a:pt x="51" y="16"/>
                    </a:moveTo>
                    <a:lnTo>
                      <a:pt x="49" y="20"/>
                    </a:lnTo>
                    <a:lnTo>
                      <a:pt x="50" y="20"/>
                    </a:lnTo>
                    <a:lnTo>
                      <a:pt x="52" y="17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6" name="Freeform 235">
                <a:extLst>
                  <a:ext uri="{FF2B5EF4-FFF2-40B4-BE49-F238E27FC236}">
                    <a16:creationId xmlns:a16="http://schemas.microsoft.com/office/drawing/2014/main" id="{07874B5C-09E9-4252-9FBA-BDCBDC123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5487"/>
                <a:ext cx="53" cy="21"/>
              </a:xfrm>
              <a:custGeom>
                <a:avLst/>
                <a:gdLst>
                  <a:gd name="T0" fmla="*/ 1 w 53"/>
                  <a:gd name="T1" fmla="*/ 0 h 21"/>
                  <a:gd name="T2" fmla="*/ 0 w 53"/>
                  <a:gd name="T3" fmla="*/ 3 h 21"/>
                  <a:gd name="T4" fmla="*/ 33 w 53"/>
                  <a:gd name="T5" fmla="*/ 18 h 21"/>
                  <a:gd name="T6" fmla="*/ 37 w 53"/>
                  <a:gd name="T7" fmla="*/ 9 h 21"/>
                  <a:gd name="T8" fmla="*/ 17 w 53"/>
                  <a:gd name="T9" fmla="*/ 0 h 21"/>
                  <a:gd name="T10" fmla="*/ 1 w 53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1">
                    <a:moveTo>
                      <a:pt x="1" y="0"/>
                    </a:moveTo>
                    <a:lnTo>
                      <a:pt x="0" y="3"/>
                    </a:lnTo>
                    <a:lnTo>
                      <a:pt x="33" y="18"/>
                    </a:lnTo>
                    <a:lnTo>
                      <a:pt x="37" y="9"/>
                    </a:lnTo>
                    <a:lnTo>
                      <a:pt x="1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DE9F9E55-AC47-48C6-816A-9071D4F73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7" y="5183"/>
              <a:ext cx="173" cy="326"/>
              <a:chOff x="2827" y="5183"/>
              <a:chExt cx="173" cy="326"/>
            </a:xfrm>
          </p:grpSpPr>
          <p:sp>
            <p:nvSpPr>
              <p:cNvPr id="263" name="Freeform 237">
                <a:extLst>
                  <a:ext uri="{FF2B5EF4-FFF2-40B4-BE49-F238E27FC236}">
                    <a16:creationId xmlns:a16="http://schemas.microsoft.com/office/drawing/2014/main" id="{C7641838-160E-4BC6-B408-A766A3883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5183"/>
                <a:ext cx="173" cy="326"/>
              </a:xfrm>
              <a:custGeom>
                <a:avLst/>
                <a:gdLst>
                  <a:gd name="T0" fmla="*/ 152 w 173"/>
                  <a:gd name="T1" fmla="*/ 7 h 326"/>
                  <a:gd name="T2" fmla="*/ 11 w 173"/>
                  <a:gd name="T3" fmla="*/ 305 h 326"/>
                  <a:gd name="T4" fmla="*/ 9 w 173"/>
                  <a:gd name="T5" fmla="*/ 305 h 326"/>
                  <a:gd name="T6" fmla="*/ 0 w 173"/>
                  <a:gd name="T7" fmla="*/ 325 h 326"/>
                  <a:gd name="T8" fmla="*/ 17 w 173"/>
                  <a:gd name="T9" fmla="*/ 325 h 326"/>
                  <a:gd name="T10" fmla="*/ 166 w 173"/>
                  <a:gd name="T11" fmla="*/ 12 h 326"/>
                  <a:gd name="T12" fmla="*/ 163 w 173"/>
                  <a:gd name="T13" fmla="*/ 12 h 326"/>
                  <a:gd name="T14" fmla="*/ 152 w 173"/>
                  <a:gd name="T15" fmla="*/ 7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3" h="326">
                    <a:moveTo>
                      <a:pt x="152" y="7"/>
                    </a:moveTo>
                    <a:lnTo>
                      <a:pt x="11" y="305"/>
                    </a:lnTo>
                    <a:lnTo>
                      <a:pt x="9" y="305"/>
                    </a:lnTo>
                    <a:lnTo>
                      <a:pt x="0" y="325"/>
                    </a:lnTo>
                    <a:lnTo>
                      <a:pt x="17" y="325"/>
                    </a:lnTo>
                    <a:lnTo>
                      <a:pt x="166" y="12"/>
                    </a:lnTo>
                    <a:lnTo>
                      <a:pt x="163" y="12"/>
                    </a:lnTo>
                    <a:lnTo>
                      <a:pt x="152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4" name="Freeform 238">
                <a:extLst>
                  <a:ext uri="{FF2B5EF4-FFF2-40B4-BE49-F238E27FC236}">
                    <a16:creationId xmlns:a16="http://schemas.microsoft.com/office/drawing/2014/main" id="{ED109446-1FB2-4AD2-BD11-DBF53FF3C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5183"/>
                <a:ext cx="173" cy="326"/>
              </a:xfrm>
              <a:custGeom>
                <a:avLst/>
                <a:gdLst>
                  <a:gd name="T0" fmla="*/ 172 w 173"/>
                  <a:gd name="T1" fmla="*/ 0 h 326"/>
                  <a:gd name="T2" fmla="*/ 169 w 173"/>
                  <a:gd name="T3" fmla="*/ 0 h 326"/>
                  <a:gd name="T4" fmla="*/ 163 w 173"/>
                  <a:gd name="T5" fmla="*/ 12 h 326"/>
                  <a:gd name="T6" fmla="*/ 166 w 173"/>
                  <a:gd name="T7" fmla="*/ 12 h 326"/>
                  <a:gd name="T8" fmla="*/ 172 w 173"/>
                  <a:gd name="T9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326">
                    <a:moveTo>
                      <a:pt x="172" y="0"/>
                    </a:moveTo>
                    <a:lnTo>
                      <a:pt x="169" y="0"/>
                    </a:lnTo>
                    <a:lnTo>
                      <a:pt x="163" y="12"/>
                    </a:lnTo>
                    <a:lnTo>
                      <a:pt x="166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60AC5B8D-3A74-470B-A55E-220F6CCB4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" y="4626"/>
              <a:ext cx="2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3DBB23B4-7DA0-42D9-9001-652F3131D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" y="4353"/>
              <a:ext cx="14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7A603BE-09F3-45CE-8732-D4CF7158D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8" y="4628"/>
              <a:ext cx="249" cy="555"/>
              <a:chOff x="2998" y="4628"/>
              <a:chExt cx="249" cy="555"/>
            </a:xfrm>
          </p:grpSpPr>
          <p:sp>
            <p:nvSpPr>
              <p:cNvPr id="260" name="Freeform 242">
                <a:extLst>
                  <a:ext uri="{FF2B5EF4-FFF2-40B4-BE49-F238E27FC236}">
                    <a16:creationId xmlns:a16="http://schemas.microsoft.com/office/drawing/2014/main" id="{7978C252-1B2C-4A47-B534-8AB3571A3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4628"/>
                <a:ext cx="249" cy="555"/>
              </a:xfrm>
              <a:custGeom>
                <a:avLst/>
                <a:gdLst>
                  <a:gd name="T0" fmla="*/ 15 w 249"/>
                  <a:gd name="T1" fmla="*/ 534 h 555"/>
                  <a:gd name="T2" fmla="*/ 10 w 249"/>
                  <a:gd name="T3" fmla="*/ 534 h 555"/>
                  <a:gd name="T4" fmla="*/ 1 w 249"/>
                  <a:gd name="T5" fmla="*/ 554 h 555"/>
                  <a:gd name="T6" fmla="*/ 5 w 249"/>
                  <a:gd name="T7" fmla="*/ 554 h 555"/>
                  <a:gd name="T8" fmla="*/ 15 w 249"/>
                  <a:gd name="T9" fmla="*/ 534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555">
                    <a:moveTo>
                      <a:pt x="15" y="534"/>
                    </a:moveTo>
                    <a:lnTo>
                      <a:pt x="10" y="534"/>
                    </a:lnTo>
                    <a:lnTo>
                      <a:pt x="1" y="554"/>
                    </a:lnTo>
                    <a:lnTo>
                      <a:pt x="5" y="554"/>
                    </a:lnTo>
                    <a:lnTo>
                      <a:pt x="15" y="534"/>
                    </a:ln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1" name="Freeform 243">
                <a:extLst>
                  <a:ext uri="{FF2B5EF4-FFF2-40B4-BE49-F238E27FC236}">
                    <a16:creationId xmlns:a16="http://schemas.microsoft.com/office/drawing/2014/main" id="{5B6F8CA2-47CC-4A7F-B735-22B5C0E2B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4628"/>
                <a:ext cx="249" cy="555"/>
              </a:xfrm>
              <a:custGeom>
                <a:avLst/>
                <a:gdLst>
                  <a:gd name="T0" fmla="*/ 116 w 249"/>
                  <a:gd name="T1" fmla="*/ 272 h 555"/>
                  <a:gd name="T2" fmla="*/ 0 w 249"/>
                  <a:gd name="T3" fmla="*/ 520 h 555"/>
                  <a:gd name="T4" fmla="*/ 118 w 249"/>
                  <a:gd name="T5" fmla="*/ 273 h 555"/>
                  <a:gd name="T6" fmla="*/ 116 w 249"/>
                  <a:gd name="T7" fmla="*/ 272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555">
                    <a:moveTo>
                      <a:pt x="116" y="272"/>
                    </a:moveTo>
                    <a:lnTo>
                      <a:pt x="0" y="520"/>
                    </a:lnTo>
                    <a:lnTo>
                      <a:pt x="118" y="273"/>
                    </a:lnTo>
                    <a:lnTo>
                      <a:pt x="116" y="272"/>
                    </a:ln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2" name="Freeform 244">
                <a:extLst>
                  <a:ext uri="{FF2B5EF4-FFF2-40B4-BE49-F238E27FC236}">
                    <a16:creationId xmlns:a16="http://schemas.microsoft.com/office/drawing/2014/main" id="{44DD199C-3556-415C-8E6A-F53DA8D22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4628"/>
                <a:ext cx="249" cy="555"/>
              </a:xfrm>
              <a:custGeom>
                <a:avLst/>
                <a:gdLst>
                  <a:gd name="T0" fmla="*/ 245 w 249"/>
                  <a:gd name="T1" fmla="*/ 0 h 555"/>
                  <a:gd name="T2" fmla="*/ 121 w 249"/>
                  <a:gd name="T3" fmla="*/ 263 h 555"/>
                  <a:gd name="T4" fmla="*/ 122 w 249"/>
                  <a:gd name="T5" fmla="*/ 264 h 555"/>
                  <a:gd name="T6" fmla="*/ 248 w 249"/>
                  <a:gd name="T7" fmla="*/ 0 h 555"/>
                  <a:gd name="T8" fmla="*/ 245 w 249"/>
                  <a:gd name="T9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555">
                    <a:moveTo>
                      <a:pt x="245" y="0"/>
                    </a:moveTo>
                    <a:lnTo>
                      <a:pt x="121" y="263"/>
                    </a:lnTo>
                    <a:lnTo>
                      <a:pt x="122" y="264"/>
                    </a:lnTo>
                    <a:lnTo>
                      <a:pt x="248" y="0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90" name="Freeform 245">
              <a:extLst>
                <a:ext uri="{FF2B5EF4-FFF2-40B4-BE49-F238E27FC236}">
                  <a16:creationId xmlns:a16="http://schemas.microsoft.com/office/drawing/2014/main" id="{361DF817-8EF5-4782-8400-E55344B3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4618"/>
              <a:ext cx="20" cy="20"/>
            </a:xfrm>
            <a:custGeom>
              <a:avLst/>
              <a:gdLst>
                <a:gd name="T0" fmla="*/ 4 w 20"/>
                <a:gd name="T1" fmla="*/ 0 h 20"/>
                <a:gd name="T2" fmla="*/ 0 w 20"/>
                <a:gd name="T3" fmla="*/ 10 h 20"/>
                <a:gd name="T4" fmla="*/ 2 w 20"/>
                <a:gd name="T5" fmla="*/ 10 h 20"/>
                <a:gd name="T6" fmla="*/ 7 w 20"/>
                <a:gd name="T7" fmla="*/ 1 h 20"/>
                <a:gd name="T8" fmla="*/ 4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4" y="0"/>
                  </a:moveTo>
                  <a:lnTo>
                    <a:pt x="0" y="10"/>
                  </a:lnTo>
                  <a:lnTo>
                    <a:pt x="2" y="10"/>
                  </a:lnTo>
                  <a:lnTo>
                    <a:pt x="7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8A1970AE-2D19-4499-8BEA-11A2061EE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4281"/>
              <a:ext cx="16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2" name="Freeform 247">
              <a:extLst>
                <a:ext uri="{FF2B5EF4-FFF2-40B4-BE49-F238E27FC236}">
                  <a16:creationId xmlns:a16="http://schemas.microsoft.com/office/drawing/2014/main" id="{9EAF45E8-70C0-47F8-BB6D-694512431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4891"/>
              <a:ext cx="20" cy="20"/>
            </a:xfrm>
            <a:custGeom>
              <a:avLst/>
              <a:gdLst>
                <a:gd name="T0" fmla="*/ 4 w 20"/>
                <a:gd name="T1" fmla="*/ 0 h 20"/>
                <a:gd name="T2" fmla="*/ 0 w 20"/>
                <a:gd name="T3" fmla="*/ 9 h 20"/>
                <a:gd name="T4" fmla="*/ 1 w 20"/>
                <a:gd name="T5" fmla="*/ 9 h 20"/>
                <a:gd name="T6" fmla="*/ 5 w 20"/>
                <a:gd name="T7" fmla="*/ 0 h 20"/>
                <a:gd name="T8" fmla="*/ 4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4" y="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1FDA50BB-FA55-4A7E-AF75-6AB5C8A82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9" y="4619"/>
              <a:ext cx="286" cy="577"/>
              <a:chOff x="2979" y="4619"/>
              <a:chExt cx="286" cy="577"/>
            </a:xfrm>
          </p:grpSpPr>
          <p:sp>
            <p:nvSpPr>
              <p:cNvPr id="257" name="Freeform 249">
                <a:extLst>
                  <a:ext uri="{FF2B5EF4-FFF2-40B4-BE49-F238E27FC236}">
                    <a16:creationId xmlns:a16="http://schemas.microsoft.com/office/drawing/2014/main" id="{2370F286-3E1C-40AC-8E47-3533CF4C6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4619"/>
                <a:ext cx="286" cy="577"/>
              </a:xfrm>
              <a:custGeom>
                <a:avLst/>
                <a:gdLst>
                  <a:gd name="T0" fmla="*/ 272 w 286"/>
                  <a:gd name="T1" fmla="*/ 0 h 577"/>
                  <a:gd name="T2" fmla="*/ 19 w 286"/>
                  <a:gd name="T3" fmla="*/ 529 h 577"/>
                  <a:gd name="T4" fmla="*/ 0 w 286"/>
                  <a:gd name="T5" fmla="*/ 571 h 577"/>
                  <a:gd name="T6" fmla="*/ 11 w 286"/>
                  <a:gd name="T7" fmla="*/ 576 h 577"/>
                  <a:gd name="T8" fmla="*/ 17 w 286"/>
                  <a:gd name="T9" fmla="*/ 564 h 577"/>
                  <a:gd name="T10" fmla="*/ 20 w 286"/>
                  <a:gd name="T11" fmla="*/ 563 h 577"/>
                  <a:gd name="T12" fmla="*/ 30 w 286"/>
                  <a:gd name="T13" fmla="*/ 543 h 577"/>
                  <a:gd name="T14" fmla="*/ 26 w 286"/>
                  <a:gd name="T15" fmla="*/ 543 h 577"/>
                  <a:gd name="T16" fmla="*/ 285 w 286"/>
                  <a:gd name="T17" fmla="*/ 6 h 577"/>
                  <a:gd name="T18" fmla="*/ 285 w 286"/>
                  <a:gd name="T19" fmla="*/ 6 h 577"/>
                  <a:gd name="T20" fmla="*/ 278 w 286"/>
                  <a:gd name="T21" fmla="*/ 6 h 577"/>
                  <a:gd name="T22" fmla="*/ 278 w 286"/>
                  <a:gd name="T23" fmla="*/ 2 h 577"/>
                  <a:gd name="T24" fmla="*/ 272 w 286"/>
                  <a:gd name="T25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6" h="577">
                    <a:moveTo>
                      <a:pt x="272" y="0"/>
                    </a:moveTo>
                    <a:lnTo>
                      <a:pt x="19" y="529"/>
                    </a:lnTo>
                    <a:lnTo>
                      <a:pt x="0" y="571"/>
                    </a:lnTo>
                    <a:lnTo>
                      <a:pt x="11" y="576"/>
                    </a:lnTo>
                    <a:lnTo>
                      <a:pt x="17" y="564"/>
                    </a:lnTo>
                    <a:lnTo>
                      <a:pt x="20" y="563"/>
                    </a:lnTo>
                    <a:lnTo>
                      <a:pt x="30" y="543"/>
                    </a:lnTo>
                    <a:lnTo>
                      <a:pt x="26" y="543"/>
                    </a:lnTo>
                    <a:lnTo>
                      <a:pt x="285" y="6"/>
                    </a:lnTo>
                    <a:lnTo>
                      <a:pt x="285" y="6"/>
                    </a:lnTo>
                    <a:lnTo>
                      <a:pt x="278" y="6"/>
                    </a:lnTo>
                    <a:lnTo>
                      <a:pt x="278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8" name="Freeform 250">
                <a:extLst>
                  <a:ext uri="{FF2B5EF4-FFF2-40B4-BE49-F238E27FC236}">
                    <a16:creationId xmlns:a16="http://schemas.microsoft.com/office/drawing/2014/main" id="{6B0314FF-16FD-4FB1-B86B-0AF9685A8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4619"/>
                <a:ext cx="286" cy="577"/>
              </a:xfrm>
              <a:custGeom>
                <a:avLst/>
                <a:gdLst>
                  <a:gd name="T0" fmla="*/ 30 w 286"/>
                  <a:gd name="T1" fmla="*/ 543 h 577"/>
                  <a:gd name="T2" fmla="*/ 26 w 286"/>
                  <a:gd name="T3" fmla="*/ 543 h 577"/>
                  <a:gd name="T4" fmla="*/ 30 w 286"/>
                  <a:gd name="T5" fmla="*/ 543 h 577"/>
                  <a:gd name="T6" fmla="*/ 30 w 286"/>
                  <a:gd name="T7" fmla="*/ 543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577">
                    <a:moveTo>
                      <a:pt x="30" y="543"/>
                    </a:moveTo>
                    <a:lnTo>
                      <a:pt x="26" y="543"/>
                    </a:lnTo>
                    <a:lnTo>
                      <a:pt x="30" y="543"/>
                    </a:lnTo>
                    <a:lnTo>
                      <a:pt x="30" y="5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9" name="Freeform 251">
                <a:extLst>
                  <a:ext uri="{FF2B5EF4-FFF2-40B4-BE49-F238E27FC236}">
                    <a16:creationId xmlns:a16="http://schemas.microsoft.com/office/drawing/2014/main" id="{01553B57-F192-4CDF-86A5-E1E5186C8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4619"/>
                <a:ext cx="286" cy="577"/>
              </a:xfrm>
              <a:custGeom>
                <a:avLst/>
                <a:gdLst>
                  <a:gd name="T0" fmla="*/ 285 w 286"/>
                  <a:gd name="T1" fmla="*/ 6 h 577"/>
                  <a:gd name="T2" fmla="*/ 278 w 286"/>
                  <a:gd name="T3" fmla="*/ 6 h 577"/>
                  <a:gd name="T4" fmla="*/ 285 w 286"/>
                  <a:gd name="T5" fmla="*/ 6 h 577"/>
                  <a:gd name="T6" fmla="*/ 285 w 286"/>
                  <a:gd name="T7" fmla="*/ 6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577">
                    <a:moveTo>
                      <a:pt x="285" y="6"/>
                    </a:moveTo>
                    <a:lnTo>
                      <a:pt x="278" y="6"/>
                    </a:lnTo>
                    <a:lnTo>
                      <a:pt x="285" y="6"/>
                    </a:lnTo>
                    <a:lnTo>
                      <a:pt x="28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FED07B5D-07B9-4B9C-BFEA-4A25777F7C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4285"/>
              <a:ext cx="176" cy="341"/>
              <a:chOff x="3248" y="4285"/>
              <a:chExt cx="176" cy="341"/>
            </a:xfrm>
          </p:grpSpPr>
          <p:sp>
            <p:nvSpPr>
              <p:cNvPr id="255" name="Freeform 253">
                <a:extLst>
                  <a:ext uri="{FF2B5EF4-FFF2-40B4-BE49-F238E27FC236}">
                    <a16:creationId xmlns:a16="http://schemas.microsoft.com/office/drawing/2014/main" id="{12C6DE1E-93AF-40B1-B165-45B2EC223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5"/>
                <a:ext cx="176" cy="341"/>
              </a:xfrm>
              <a:custGeom>
                <a:avLst/>
                <a:gdLst>
                  <a:gd name="T0" fmla="*/ 15 w 176"/>
                  <a:gd name="T1" fmla="*/ 340 h 341"/>
                  <a:gd name="T2" fmla="*/ 15 w 176"/>
                  <a:gd name="T3" fmla="*/ 340 h 341"/>
                  <a:gd name="T4" fmla="*/ 15 w 176"/>
                  <a:gd name="T5" fmla="*/ 340 h 341"/>
                  <a:gd name="T6" fmla="*/ 15 w 176"/>
                  <a:gd name="T7" fmla="*/ 34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341">
                    <a:moveTo>
                      <a:pt x="15" y="340"/>
                    </a:moveTo>
                    <a:lnTo>
                      <a:pt x="15" y="340"/>
                    </a:lnTo>
                    <a:lnTo>
                      <a:pt x="15" y="340"/>
                    </a:lnTo>
                    <a:lnTo>
                      <a:pt x="15" y="3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6" name="Freeform 254">
                <a:extLst>
                  <a:ext uri="{FF2B5EF4-FFF2-40B4-BE49-F238E27FC236}">
                    <a16:creationId xmlns:a16="http://schemas.microsoft.com/office/drawing/2014/main" id="{A31983B2-432C-482E-9C63-3C5EC265B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4285"/>
                <a:ext cx="176" cy="341"/>
              </a:xfrm>
              <a:custGeom>
                <a:avLst/>
                <a:gdLst>
                  <a:gd name="T0" fmla="*/ 170 w 176"/>
                  <a:gd name="T1" fmla="*/ 0 h 341"/>
                  <a:gd name="T2" fmla="*/ 170 w 176"/>
                  <a:gd name="T3" fmla="*/ 7 h 341"/>
                  <a:gd name="T4" fmla="*/ 165 w 176"/>
                  <a:gd name="T5" fmla="*/ 7 h 341"/>
                  <a:gd name="T6" fmla="*/ 165 w 176"/>
                  <a:gd name="T7" fmla="*/ 15 h 341"/>
                  <a:gd name="T8" fmla="*/ 153 w 176"/>
                  <a:gd name="T9" fmla="*/ 15 h 341"/>
                  <a:gd name="T10" fmla="*/ 21 w 176"/>
                  <a:gd name="T11" fmla="*/ 286 h 341"/>
                  <a:gd name="T12" fmla="*/ 0 w 176"/>
                  <a:gd name="T13" fmla="*/ 332 h 341"/>
                  <a:gd name="T14" fmla="*/ 8 w 176"/>
                  <a:gd name="T15" fmla="*/ 336 h 341"/>
                  <a:gd name="T16" fmla="*/ 8 w 176"/>
                  <a:gd name="T17" fmla="*/ 340 h 341"/>
                  <a:gd name="T18" fmla="*/ 15 w 176"/>
                  <a:gd name="T19" fmla="*/ 340 h 341"/>
                  <a:gd name="T20" fmla="*/ 15 w 176"/>
                  <a:gd name="T21" fmla="*/ 340 h 341"/>
                  <a:gd name="T22" fmla="*/ 147 w 176"/>
                  <a:gd name="T23" fmla="*/ 67 h 341"/>
                  <a:gd name="T24" fmla="*/ 175 w 176"/>
                  <a:gd name="T25" fmla="*/ 7 h 341"/>
                  <a:gd name="T26" fmla="*/ 175 w 176"/>
                  <a:gd name="T27" fmla="*/ 7 h 341"/>
                  <a:gd name="T28" fmla="*/ 175 w 176"/>
                  <a:gd name="T29" fmla="*/ 3 h 341"/>
                  <a:gd name="T30" fmla="*/ 175 w 176"/>
                  <a:gd name="T31" fmla="*/ 3 h 341"/>
                  <a:gd name="T32" fmla="*/ 174 w 176"/>
                  <a:gd name="T33" fmla="*/ 2 h 341"/>
                  <a:gd name="T34" fmla="*/ 173 w 176"/>
                  <a:gd name="T35" fmla="*/ 1 h 341"/>
                  <a:gd name="T36" fmla="*/ 172 w 176"/>
                  <a:gd name="T37" fmla="*/ 0 h 341"/>
                  <a:gd name="T38" fmla="*/ 170 w 176"/>
                  <a:gd name="T39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6" h="341">
                    <a:moveTo>
                      <a:pt x="170" y="0"/>
                    </a:moveTo>
                    <a:lnTo>
                      <a:pt x="170" y="7"/>
                    </a:lnTo>
                    <a:lnTo>
                      <a:pt x="165" y="7"/>
                    </a:lnTo>
                    <a:lnTo>
                      <a:pt x="165" y="15"/>
                    </a:lnTo>
                    <a:lnTo>
                      <a:pt x="153" y="15"/>
                    </a:lnTo>
                    <a:lnTo>
                      <a:pt x="21" y="286"/>
                    </a:lnTo>
                    <a:lnTo>
                      <a:pt x="0" y="332"/>
                    </a:lnTo>
                    <a:lnTo>
                      <a:pt x="8" y="336"/>
                    </a:lnTo>
                    <a:lnTo>
                      <a:pt x="8" y="340"/>
                    </a:lnTo>
                    <a:lnTo>
                      <a:pt x="15" y="340"/>
                    </a:lnTo>
                    <a:lnTo>
                      <a:pt x="15" y="340"/>
                    </a:lnTo>
                    <a:lnTo>
                      <a:pt x="147" y="67"/>
                    </a:lnTo>
                    <a:lnTo>
                      <a:pt x="175" y="7"/>
                    </a:lnTo>
                    <a:lnTo>
                      <a:pt x="175" y="7"/>
                    </a:lnTo>
                    <a:lnTo>
                      <a:pt x="175" y="3"/>
                    </a:lnTo>
                    <a:lnTo>
                      <a:pt x="175" y="3"/>
                    </a:lnTo>
                    <a:lnTo>
                      <a:pt x="174" y="2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95" name="Freeform 255">
              <a:extLst>
                <a:ext uri="{FF2B5EF4-FFF2-40B4-BE49-F238E27FC236}">
                  <a16:creationId xmlns:a16="http://schemas.microsoft.com/office/drawing/2014/main" id="{C344727F-33D6-4BAE-A1E5-AC7A31E3B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" y="4280"/>
              <a:ext cx="20" cy="20"/>
            </a:xfrm>
            <a:custGeom>
              <a:avLst/>
              <a:gdLst>
                <a:gd name="T0" fmla="*/ 13 w 20"/>
                <a:gd name="T1" fmla="*/ 0 h 20"/>
                <a:gd name="T2" fmla="*/ 0 w 20"/>
                <a:gd name="T3" fmla="*/ 0 h 20"/>
                <a:gd name="T4" fmla="*/ 9 w 20"/>
                <a:gd name="T5" fmla="*/ 4 h 20"/>
                <a:gd name="T6" fmla="*/ 11 w 20"/>
                <a:gd name="T7" fmla="*/ 4 h 20"/>
                <a:gd name="T8" fmla="*/ 13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3" y="0"/>
                  </a:moveTo>
                  <a:lnTo>
                    <a:pt x="0" y="0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6" name="Freeform 256">
              <a:extLst>
                <a:ext uri="{FF2B5EF4-FFF2-40B4-BE49-F238E27FC236}">
                  <a16:creationId xmlns:a16="http://schemas.microsoft.com/office/drawing/2014/main" id="{9EA61E73-15A3-4A7C-B8C0-900924D3A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4282"/>
              <a:ext cx="996" cy="20"/>
            </a:xfrm>
            <a:custGeom>
              <a:avLst/>
              <a:gdLst>
                <a:gd name="T0" fmla="*/ 0 w 996"/>
                <a:gd name="T1" fmla="*/ 0 h 20"/>
                <a:gd name="T2" fmla="*/ 995 w 996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96" h="20">
                  <a:moveTo>
                    <a:pt x="0" y="0"/>
                  </a:moveTo>
                  <a:lnTo>
                    <a:pt x="995" y="0"/>
                  </a:lnTo>
                </a:path>
              </a:pathLst>
            </a:custGeom>
            <a:noFill/>
            <a:ln w="2539">
              <a:solidFill>
                <a:srgbClr val="7E7E7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7" name="Freeform 257">
              <a:extLst>
                <a:ext uri="{FF2B5EF4-FFF2-40B4-BE49-F238E27FC236}">
                  <a16:creationId xmlns:a16="http://schemas.microsoft.com/office/drawing/2014/main" id="{3EBABA35-0940-4BE0-84A6-BEEB108B3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4280"/>
              <a:ext cx="33" cy="20"/>
            </a:xfrm>
            <a:custGeom>
              <a:avLst/>
              <a:gdLst>
                <a:gd name="T0" fmla="*/ 22 w 33"/>
                <a:gd name="T1" fmla="*/ 0 h 20"/>
                <a:gd name="T2" fmla="*/ 0 w 33"/>
                <a:gd name="T3" fmla="*/ 0 h 20"/>
                <a:gd name="T4" fmla="*/ 0 w 33"/>
                <a:gd name="T5" fmla="*/ 0 h 20"/>
                <a:gd name="T6" fmla="*/ 8 w 33"/>
                <a:gd name="T7" fmla="*/ 4 h 20"/>
                <a:gd name="T8" fmla="*/ 32 w 33"/>
                <a:gd name="T9" fmla="*/ 4 h 20"/>
                <a:gd name="T10" fmla="*/ 22 w 33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0">
                  <a:moveTo>
                    <a:pt x="2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32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8" name="Freeform 258">
              <a:extLst>
                <a:ext uri="{FF2B5EF4-FFF2-40B4-BE49-F238E27FC236}">
                  <a16:creationId xmlns:a16="http://schemas.microsoft.com/office/drawing/2014/main" id="{F44C616B-2FF5-4DF9-A5C1-557E352FF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4280"/>
              <a:ext cx="20" cy="20"/>
            </a:xfrm>
            <a:custGeom>
              <a:avLst/>
              <a:gdLst>
                <a:gd name="T0" fmla="*/ 2 w 20"/>
                <a:gd name="T1" fmla="*/ 0 h 20"/>
                <a:gd name="T2" fmla="*/ 2 w 20"/>
                <a:gd name="T3" fmla="*/ 0 h 20"/>
                <a:gd name="T4" fmla="*/ 0 w 20"/>
                <a:gd name="T5" fmla="*/ 4 h 20"/>
                <a:gd name="T6" fmla="*/ 2 w 20"/>
                <a:gd name="T7" fmla="*/ 4 h 20"/>
                <a:gd name="T8" fmla="*/ 2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 259">
              <a:extLst>
                <a:ext uri="{FF2B5EF4-FFF2-40B4-BE49-F238E27FC236}">
                  <a16:creationId xmlns:a16="http://schemas.microsoft.com/office/drawing/2014/main" id="{9543667F-F8C7-4A37-9BDE-4BF5EF67E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4282"/>
              <a:ext cx="982" cy="20"/>
            </a:xfrm>
            <a:custGeom>
              <a:avLst/>
              <a:gdLst>
                <a:gd name="T0" fmla="*/ 0 w 982"/>
                <a:gd name="T1" fmla="*/ 0 h 20"/>
                <a:gd name="T2" fmla="*/ 981 w 98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82" h="20">
                  <a:moveTo>
                    <a:pt x="0" y="0"/>
                  </a:moveTo>
                  <a:lnTo>
                    <a:pt x="981" y="0"/>
                  </a:lnTo>
                </a:path>
              </a:pathLst>
            </a:custGeom>
            <a:noFill/>
            <a:ln w="2806">
              <a:solidFill>
                <a:srgbClr val="7E7E7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 260">
              <a:extLst>
                <a:ext uri="{FF2B5EF4-FFF2-40B4-BE49-F238E27FC236}">
                  <a16:creationId xmlns:a16="http://schemas.microsoft.com/office/drawing/2014/main" id="{8469FD2D-AC2A-476D-B611-500C5828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4280"/>
              <a:ext cx="25" cy="20"/>
            </a:xfrm>
            <a:custGeom>
              <a:avLst/>
              <a:gdLst>
                <a:gd name="T0" fmla="*/ 20 w 25"/>
                <a:gd name="T1" fmla="*/ 0 h 20"/>
                <a:gd name="T2" fmla="*/ 0 w 25"/>
                <a:gd name="T3" fmla="*/ 0 h 20"/>
                <a:gd name="T4" fmla="*/ 0 w 25"/>
                <a:gd name="T5" fmla="*/ 4 h 20"/>
                <a:gd name="T6" fmla="*/ 24 w 25"/>
                <a:gd name="T7" fmla="*/ 4 h 20"/>
                <a:gd name="T8" fmla="*/ 20 w 25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0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455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 261">
              <a:extLst>
                <a:ext uri="{FF2B5EF4-FFF2-40B4-BE49-F238E27FC236}">
                  <a16:creationId xmlns:a16="http://schemas.microsoft.com/office/drawing/2014/main" id="{6DFC23B0-3D58-4FBD-80A1-89A5337B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" y="4280"/>
              <a:ext cx="29" cy="20"/>
            </a:xfrm>
            <a:custGeom>
              <a:avLst/>
              <a:gdLst>
                <a:gd name="T0" fmla="*/ 25 w 29"/>
                <a:gd name="T1" fmla="*/ 0 h 20"/>
                <a:gd name="T2" fmla="*/ 0 w 29"/>
                <a:gd name="T3" fmla="*/ 0 h 20"/>
                <a:gd name="T4" fmla="*/ 3 w 29"/>
                <a:gd name="T5" fmla="*/ 4 h 20"/>
                <a:gd name="T6" fmla="*/ 28 w 29"/>
                <a:gd name="T7" fmla="*/ 4 h 20"/>
                <a:gd name="T8" fmla="*/ 25 w 2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0">
                  <a:moveTo>
                    <a:pt x="25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28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10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2" name="Freeform 262">
              <a:extLst>
                <a:ext uri="{FF2B5EF4-FFF2-40B4-BE49-F238E27FC236}">
                  <a16:creationId xmlns:a16="http://schemas.microsoft.com/office/drawing/2014/main" id="{1E196121-9F52-44F0-A10E-A28420BC5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4280"/>
              <a:ext cx="20" cy="20"/>
            </a:xfrm>
            <a:custGeom>
              <a:avLst/>
              <a:gdLst>
                <a:gd name="T0" fmla="*/ 6 w 20"/>
                <a:gd name="T1" fmla="*/ 0 h 20"/>
                <a:gd name="T2" fmla="*/ 0 w 20"/>
                <a:gd name="T3" fmla="*/ 0 h 20"/>
                <a:gd name="T4" fmla="*/ 0 w 20"/>
                <a:gd name="T5" fmla="*/ 4 h 20"/>
                <a:gd name="T6" fmla="*/ 5 w 20"/>
                <a:gd name="T7" fmla="*/ 4 h 20"/>
                <a:gd name="T8" fmla="*/ 5 w 20"/>
                <a:gd name="T9" fmla="*/ 12 h 20"/>
                <a:gd name="T10" fmla="*/ 10 w 20"/>
                <a:gd name="T11" fmla="*/ 12 h 20"/>
                <a:gd name="T12" fmla="*/ 10 w 20"/>
                <a:gd name="T13" fmla="*/ 1 h 20"/>
                <a:gd name="T14" fmla="*/ 8 w 20"/>
                <a:gd name="T15" fmla="*/ 0 h 20"/>
                <a:gd name="T16" fmla="*/ 6 w 2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0">
                  <a:moveTo>
                    <a:pt x="6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3" name="Freeform 263">
              <a:extLst>
                <a:ext uri="{FF2B5EF4-FFF2-40B4-BE49-F238E27FC236}">
                  <a16:creationId xmlns:a16="http://schemas.microsoft.com/office/drawing/2014/main" id="{0E2DA586-BC24-45D7-9D05-42225D25B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" y="4296"/>
              <a:ext cx="2086" cy="20"/>
            </a:xfrm>
            <a:custGeom>
              <a:avLst/>
              <a:gdLst>
                <a:gd name="T0" fmla="*/ 0 w 2086"/>
                <a:gd name="T1" fmla="*/ 0 h 20"/>
                <a:gd name="T2" fmla="*/ 2085 w 2086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86" h="20">
                  <a:moveTo>
                    <a:pt x="0" y="0"/>
                  </a:moveTo>
                  <a:lnTo>
                    <a:pt x="2085" y="0"/>
                  </a:lnTo>
                </a:path>
              </a:pathLst>
            </a:custGeom>
            <a:noFill/>
            <a:ln w="507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4" name="Freeform 264">
              <a:extLst>
                <a:ext uri="{FF2B5EF4-FFF2-40B4-BE49-F238E27FC236}">
                  <a16:creationId xmlns:a16="http://schemas.microsoft.com/office/drawing/2014/main" id="{6403C116-77C4-4E97-A8FE-85FB8B8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4286"/>
              <a:ext cx="20" cy="20"/>
            </a:xfrm>
            <a:custGeom>
              <a:avLst/>
              <a:gdLst>
                <a:gd name="T0" fmla="*/ 0 w 20"/>
                <a:gd name="T1" fmla="*/ 5 h 20"/>
                <a:gd name="T2" fmla="*/ 4 w 20"/>
                <a:gd name="T3" fmla="*/ 5 h 20"/>
                <a:gd name="T4" fmla="*/ 4 w 20"/>
                <a:gd name="T5" fmla="*/ 0 h 20"/>
                <a:gd name="T6" fmla="*/ 0 w 20"/>
                <a:gd name="T7" fmla="*/ 0 h 20"/>
                <a:gd name="T8" fmla="*/ 0 w 20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0" y="5"/>
                  </a:moveTo>
                  <a:lnTo>
                    <a:pt x="4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5" name="Freeform 265">
              <a:extLst>
                <a:ext uri="{FF2B5EF4-FFF2-40B4-BE49-F238E27FC236}">
                  <a16:creationId xmlns:a16="http://schemas.microsoft.com/office/drawing/2014/main" id="{3020E1E2-C7CF-4A72-B8FD-7D98AAFAB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4300"/>
              <a:ext cx="20" cy="20"/>
            </a:xfrm>
            <a:custGeom>
              <a:avLst/>
              <a:gdLst>
                <a:gd name="T0" fmla="*/ 15 w 20"/>
                <a:gd name="T1" fmla="*/ 0 h 20"/>
                <a:gd name="T2" fmla="*/ 0 w 20"/>
                <a:gd name="T3" fmla="*/ 0 h 20"/>
                <a:gd name="T4" fmla="*/ 0 w 20"/>
                <a:gd name="T5" fmla="*/ 0 h 20"/>
                <a:gd name="T6" fmla="*/ 15 w 20"/>
                <a:gd name="T7" fmla="*/ 0 h 20"/>
                <a:gd name="T8" fmla="*/ 15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6" name="Freeform 266">
              <a:extLst>
                <a:ext uri="{FF2B5EF4-FFF2-40B4-BE49-F238E27FC236}">
                  <a16:creationId xmlns:a16="http://schemas.microsoft.com/office/drawing/2014/main" id="{F9141B5A-AFE0-4745-852F-1A22A6A3D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4288"/>
              <a:ext cx="2071" cy="20"/>
            </a:xfrm>
            <a:custGeom>
              <a:avLst/>
              <a:gdLst>
                <a:gd name="T0" fmla="*/ 0 w 2071"/>
                <a:gd name="T1" fmla="*/ 0 h 20"/>
                <a:gd name="T2" fmla="*/ 2070 w 207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71" h="20">
                  <a:moveTo>
                    <a:pt x="0" y="0"/>
                  </a:moveTo>
                  <a:lnTo>
                    <a:pt x="2070" y="0"/>
                  </a:lnTo>
                </a:path>
              </a:pathLst>
            </a:custGeom>
            <a:noFill/>
            <a:ln w="504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F1E1B177-8527-4947-88C8-91F623AD3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" y="3754"/>
              <a:ext cx="14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4170C4C5-93EB-4214-B361-030A6B5CD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" y="3313"/>
              <a:ext cx="14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AF1FE51-F596-4DAF-9F50-90713DA40C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0" y="3909"/>
              <a:ext cx="1791" cy="376"/>
              <a:chOff x="4670" y="3909"/>
              <a:chExt cx="1791" cy="376"/>
            </a:xfrm>
          </p:grpSpPr>
          <p:sp>
            <p:nvSpPr>
              <p:cNvPr id="252" name="Freeform 270">
                <a:extLst>
                  <a:ext uri="{FF2B5EF4-FFF2-40B4-BE49-F238E27FC236}">
                    <a16:creationId xmlns:a16="http://schemas.microsoft.com/office/drawing/2014/main" id="{7441255B-4929-4C4F-9B72-865D01187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3909"/>
                <a:ext cx="1791" cy="376"/>
              </a:xfrm>
              <a:custGeom>
                <a:avLst/>
                <a:gdLst>
                  <a:gd name="T0" fmla="*/ 1088 w 1791"/>
                  <a:gd name="T1" fmla="*/ 0 h 376"/>
                  <a:gd name="T2" fmla="*/ 1099 w 1791"/>
                  <a:gd name="T3" fmla="*/ 21 h 376"/>
                  <a:gd name="T4" fmla="*/ 1104 w 1791"/>
                  <a:gd name="T5" fmla="*/ 30 h 376"/>
                  <a:gd name="T6" fmla="*/ 1149 w 1791"/>
                  <a:gd name="T7" fmla="*/ 94 h 376"/>
                  <a:gd name="T8" fmla="*/ 1189 w 1791"/>
                  <a:gd name="T9" fmla="*/ 147 h 376"/>
                  <a:gd name="T10" fmla="*/ 1224 w 1791"/>
                  <a:gd name="T11" fmla="*/ 193 h 376"/>
                  <a:gd name="T12" fmla="*/ 1259 w 1791"/>
                  <a:gd name="T13" fmla="*/ 233 h 376"/>
                  <a:gd name="T14" fmla="*/ 1296 w 1791"/>
                  <a:gd name="T15" fmla="*/ 269 h 376"/>
                  <a:gd name="T16" fmla="*/ 1337 w 1791"/>
                  <a:gd name="T17" fmla="*/ 304 h 376"/>
                  <a:gd name="T18" fmla="*/ 1385 w 1791"/>
                  <a:gd name="T19" fmla="*/ 338 h 376"/>
                  <a:gd name="T20" fmla="*/ 1443 w 1791"/>
                  <a:gd name="T21" fmla="*/ 375 h 376"/>
                  <a:gd name="T22" fmla="*/ 1790 w 1791"/>
                  <a:gd name="T23" fmla="*/ 375 h 376"/>
                  <a:gd name="T24" fmla="*/ 1790 w 1791"/>
                  <a:gd name="T25" fmla="*/ 25 h 376"/>
                  <a:gd name="T26" fmla="*/ 1710 w 1791"/>
                  <a:gd name="T27" fmla="*/ 24 h 376"/>
                  <a:gd name="T28" fmla="*/ 1631 w 1791"/>
                  <a:gd name="T29" fmla="*/ 22 h 376"/>
                  <a:gd name="T30" fmla="*/ 1242 w 1791"/>
                  <a:gd name="T31" fmla="*/ 3 h 376"/>
                  <a:gd name="T32" fmla="*/ 1165 w 1791"/>
                  <a:gd name="T33" fmla="*/ 1 h 376"/>
                  <a:gd name="T34" fmla="*/ 1088 w 1791"/>
                  <a:gd name="T35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91" h="376">
                    <a:moveTo>
                      <a:pt x="1088" y="0"/>
                    </a:moveTo>
                    <a:lnTo>
                      <a:pt x="1099" y="21"/>
                    </a:lnTo>
                    <a:lnTo>
                      <a:pt x="1104" y="30"/>
                    </a:lnTo>
                    <a:lnTo>
                      <a:pt x="1149" y="94"/>
                    </a:lnTo>
                    <a:lnTo>
                      <a:pt x="1189" y="147"/>
                    </a:lnTo>
                    <a:lnTo>
                      <a:pt x="1224" y="193"/>
                    </a:lnTo>
                    <a:lnTo>
                      <a:pt x="1259" y="233"/>
                    </a:lnTo>
                    <a:lnTo>
                      <a:pt x="1296" y="269"/>
                    </a:lnTo>
                    <a:lnTo>
                      <a:pt x="1337" y="304"/>
                    </a:lnTo>
                    <a:lnTo>
                      <a:pt x="1385" y="338"/>
                    </a:lnTo>
                    <a:lnTo>
                      <a:pt x="1443" y="375"/>
                    </a:lnTo>
                    <a:lnTo>
                      <a:pt x="1790" y="375"/>
                    </a:lnTo>
                    <a:lnTo>
                      <a:pt x="1790" y="25"/>
                    </a:lnTo>
                    <a:lnTo>
                      <a:pt x="1710" y="24"/>
                    </a:lnTo>
                    <a:lnTo>
                      <a:pt x="1631" y="22"/>
                    </a:lnTo>
                    <a:lnTo>
                      <a:pt x="1242" y="3"/>
                    </a:lnTo>
                    <a:lnTo>
                      <a:pt x="1165" y="1"/>
                    </a:lnTo>
                    <a:lnTo>
                      <a:pt x="1088" y="0"/>
                    </a:lnTo>
                    <a:close/>
                  </a:path>
                </a:pathLst>
              </a:custGeom>
              <a:solidFill>
                <a:srgbClr val="B1A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3" name="Freeform 271">
                <a:extLst>
                  <a:ext uri="{FF2B5EF4-FFF2-40B4-BE49-F238E27FC236}">
                    <a16:creationId xmlns:a16="http://schemas.microsoft.com/office/drawing/2014/main" id="{245464E7-DCA1-4DFB-B658-D70622DD6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3909"/>
                <a:ext cx="1791" cy="376"/>
              </a:xfrm>
              <a:custGeom>
                <a:avLst/>
                <a:gdLst>
                  <a:gd name="T0" fmla="*/ 337 w 1791"/>
                  <a:gd name="T1" fmla="*/ 206 h 376"/>
                  <a:gd name="T2" fmla="*/ 317 w 1791"/>
                  <a:gd name="T3" fmla="*/ 218 h 376"/>
                  <a:gd name="T4" fmla="*/ 239 w 1791"/>
                  <a:gd name="T5" fmla="*/ 265 h 376"/>
                  <a:gd name="T6" fmla="*/ 161 w 1791"/>
                  <a:gd name="T7" fmla="*/ 309 h 376"/>
                  <a:gd name="T8" fmla="*/ 81 w 1791"/>
                  <a:gd name="T9" fmla="*/ 346 h 376"/>
                  <a:gd name="T10" fmla="*/ 0 w 1791"/>
                  <a:gd name="T11" fmla="*/ 375 h 376"/>
                  <a:gd name="T12" fmla="*/ 79 w 1791"/>
                  <a:gd name="T13" fmla="*/ 375 h 376"/>
                  <a:gd name="T14" fmla="*/ 103 w 1791"/>
                  <a:gd name="T15" fmla="*/ 371 h 376"/>
                  <a:gd name="T16" fmla="*/ 126 w 1791"/>
                  <a:gd name="T17" fmla="*/ 367 h 376"/>
                  <a:gd name="T18" fmla="*/ 147 w 1791"/>
                  <a:gd name="T19" fmla="*/ 362 h 376"/>
                  <a:gd name="T20" fmla="*/ 167 w 1791"/>
                  <a:gd name="T21" fmla="*/ 356 h 376"/>
                  <a:gd name="T22" fmla="*/ 167 w 1791"/>
                  <a:gd name="T23" fmla="*/ 353 h 376"/>
                  <a:gd name="T24" fmla="*/ 177 w 1791"/>
                  <a:gd name="T25" fmla="*/ 353 h 376"/>
                  <a:gd name="T26" fmla="*/ 200 w 1791"/>
                  <a:gd name="T27" fmla="*/ 343 h 376"/>
                  <a:gd name="T28" fmla="*/ 222 w 1791"/>
                  <a:gd name="T29" fmla="*/ 332 h 376"/>
                  <a:gd name="T30" fmla="*/ 242 w 1791"/>
                  <a:gd name="T31" fmla="*/ 319 h 376"/>
                  <a:gd name="T32" fmla="*/ 261 w 1791"/>
                  <a:gd name="T33" fmla="*/ 303 h 376"/>
                  <a:gd name="T34" fmla="*/ 280 w 1791"/>
                  <a:gd name="T35" fmla="*/ 284 h 376"/>
                  <a:gd name="T36" fmla="*/ 299 w 1791"/>
                  <a:gd name="T37" fmla="*/ 261 h 376"/>
                  <a:gd name="T38" fmla="*/ 318 w 1791"/>
                  <a:gd name="T39" fmla="*/ 236 h 376"/>
                  <a:gd name="T40" fmla="*/ 337 w 1791"/>
                  <a:gd name="T41" fmla="*/ 20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91" h="376">
                    <a:moveTo>
                      <a:pt x="337" y="206"/>
                    </a:moveTo>
                    <a:lnTo>
                      <a:pt x="317" y="218"/>
                    </a:lnTo>
                    <a:lnTo>
                      <a:pt x="239" y="265"/>
                    </a:lnTo>
                    <a:lnTo>
                      <a:pt x="161" y="309"/>
                    </a:lnTo>
                    <a:lnTo>
                      <a:pt x="81" y="346"/>
                    </a:lnTo>
                    <a:lnTo>
                      <a:pt x="0" y="375"/>
                    </a:lnTo>
                    <a:lnTo>
                      <a:pt x="79" y="375"/>
                    </a:lnTo>
                    <a:lnTo>
                      <a:pt x="103" y="371"/>
                    </a:lnTo>
                    <a:lnTo>
                      <a:pt x="126" y="367"/>
                    </a:lnTo>
                    <a:lnTo>
                      <a:pt x="147" y="362"/>
                    </a:lnTo>
                    <a:lnTo>
                      <a:pt x="167" y="356"/>
                    </a:lnTo>
                    <a:lnTo>
                      <a:pt x="167" y="353"/>
                    </a:lnTo>
                    <a:lnTo>
                      <a:pt x="177" y="353"/>
                    </a:lnTo>
                    <a:lnTo>
                      <a:pt x="200" y="343"/>
                    </a:lnTo>
                    <a:lnTo>
                      <a:pt x="222" y="332"/>
                    </a:lnTo>
                    <a:lnTo>
                      <a:pt x="242" y="319"/>
                    </a:lnTo>
                    <a:lnTo>
                      <a:pt x="261" y="303"/>
                    </a:lnTo>
                    <a:lnTo>
                      <a:pt x="280" y="284"/>
                    </a:lnTo>
                    <a:lnTo>
                      <a:pt x="299" y="261"/>
                    </a:lnTo>
                    <a:lnTo>
                      <a:pt x="318" y="236"/>
                    </a:lnTo>
                    <a:lnTo>
                      <a:pt x="337" y="206"/>
                    </a:lnTo>
                    <a:close/>
                  </a:path>
                </a:pathLst>
              </a:custGeom>
              <a:solidFill>
                <a:srgbClr val="B1A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4" name="Freeform 272">
                <a:extLst>
                  <a:ext uri="{FF2B5EF4-FFF2-40B4-BE49-F238E27FC236}">
                    <a16:creationId xmlns:a16="http://schemas.microsoft.com/office/drawing/2014/main" id="{D35D44C1-E0E1-49AC-9152-EB33B91E2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3909"/>
                <a:ext cx="1791" cy="376"/>
              </a:xfrm>
              <a:custGeom>
                <a:avLst/>
                <a:gdLst>
                  <a:gd name="T0" fmla="*/ 177 w 1791"/>
                  <a:gd name="T1" fmla="*/ 353 h 376"/>
                  <a:gd name="T2" fmla="*/ 177 w 1791"/>
                  <a:gd name="T3" fmla="*/ 353 h 376"/>
                  <a:gd name="T4" fmla="*/ 177 w 1791"/>
                  <a:gd name="T5" fmla="*/ 353 h 376"/>
                  <a:gd name="T6" fmla="*/ 177 w 1791"/>
                  <a:gd name="T7" fmla="*/ 353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1" h="376">
                    <a:moveTo>
                      <a:pt x="177" y="353"/>
                    </a:moveTo>
                    <a:lnTo>
                      <a:pt x="177" y="353"/>
                    </a:lnTo>
                    <a:lnTo>
                      <a:pt x="177" y="353"/>
                    </a:lnTo>
                    <a:lnTo>
                      <a:pt x="177" y="353"/>
                    </a:lnTo>
                    <a:close/>
                  </a:path>
                </a:pathLst>
              </a:custGeom>
              <a:solidFill>
                <a:srgbClr val="B1A8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28277F3-464B-47E1-9406-17489118DD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7" y="3909"/>
              <a:ext cx="1228" cy="376"/>
              <a:chOff x="4847" y="3909"/>
              <a:chExt cx="1228" cy="376"/>
            </a:xfrm>
          </p:grpSpPr>
          <p:sp>
            <p:nvSpPr>
              <p:cNvPr id="249" name="Freeform 274">
                <a:extLst>
                  <a:ext uri="{FF2B5EF4-FFF2-40B4-BE49-F238E27FC236}">
                    <a16:creationId xmlns:a16="http://schemas.microsoft.com/office/drawing/2014/main" id="{C6C1E141-01DA-4E60-B582-771D64C73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3909"/>
                <a:ext cx="1228" cy="376"/>
              </a:xfrm>
              <a:custGeom>
                <a:avLst/>
                <a:gdLst>
                  <a:gd name="T0" fmla="*/ 887 w 1228"/>
                  <a:gd name="T1" fmla="*/ 0 h 376"/>
                  <a:gd name="T2" fmla="*/ 883 w 1228"/>
                  <a:gd name="T3" fmla="*/ 0 h 376"/>
                  <a:gd name="T4" fmla="*/ 811 w 1228"/>
                  <a:gd name="T5" fmla="*/ 0 h 376"/>
                  <a:gd name="T6" fmla="*/ 739 w 1228"/>
                  <a:gd name="T7" fmla="*/ 3 h 376"/>
                  <a:gd name="T8" fmla="*/ 666 w 1228"/>
                  <a:gd name="T9" fmla="*/ 8 h 376"/>
                  <a:gd name="T10" fmla="*/ 594 w 1228"/>
                  <a:gd name="T11" fmla="*/ 15 h 376"/>
                  <a:gd name="T12" fmla="*/ 594 w 1228"/>
                  <a:gd name="T13" fmla="*/ 15 h 376"/>
                  <a:gd name="T14" fmla="*/ 524 w 1228"/>
                  <a:gd name="T15" fmla="*/ 28 h 376"/>
                  <a:gd name="T16" fmla="*/ 456 w 1228"/>
                  <a:gd name="T17" fmla="*/ 49 h 376"/>
                  <a:gd name="T18" fmla="*/ 389 w 1228"/>
                  <a:gd name="T19" fmla="*/ 77 h 376"/>
                  <a:gd name="T20" fmla="*/ 324 w 1228"/>
                  <a:gd name="T21" fmla="*/ 109 h 376"/>
                  <a:gd name="T22" fmla="*/ 259 w 1228"/>
                  <a:gd name="T23" fmla="*/ 146 h 376"/>
                  <a:gd name="T24" fmla="*/ 195 w 1228"/>
                  <a:gd name="T25" fmla="*/ 184 h 376"/>
                  <a:gd name="T26" fmla="*/ 180 w 1228"/>
                  <a:gd name="T27" fmla="*/ 209 h 376"/>
                  <a:gd name="T28" fmla="*/ 166 w 1228"/>
                  <a:gd name="T29" fmla="*/ 233 h 376"/>
                  <a:gd name="T30" fmla="*/ 152 w 1228"/>
                  <a:gd name="T31" fmla="*/ 254 h 376"/>
                  <a:gd name="T32" fmla="*/ 138 w 1228"/>
                  <a:gd name="T33" fmla="*/ 273 h 376"/>
                  <a:gd name="T34" fmla="*/ 108 w 1228"/>
                  <a:gd name="T35" fmla="*/ 308 h 376"/>
                  <a:gd name="T36" fmla="*/ 75 w 1228"/>
                  <a:gd name="T37" fmla="*/ 336 h 376"/>
                  <a:gd name="T38" fmla="*/ 39 w 1228"/>
                  <a:gd name="T39" fmla="*/ 358 h 376"/>
                  <a:gd name="T40" fmla="*/ 0 w 1228"/>
                  <a:gd name="T41" fmla="*/ 374 h 376"/>
                  <a:gd name="T42" fmla="*/ 0 w 1228"/>
                  <a:gd name="T43" fmla="*/ 375 h 376"/>
                  <a:gd name="T44" fmla="*/ 643 w 1228"/>
                  <a:gd name="T45" fmla="*/ 375 h 376"/>
                  <a:gd name="T46" fmla="*/ 643 w 1228"/>
                  <a:gd name="T47" fmla="*/ 330 h 376"/>
                  <a:gd name="T48" fmla="*/ 1161 w 1228"/>
                  <a:gd name="T49" fmla="*/ 330 h 376"/>
                  <a:gd name="T50" fmla="*/ 1137 w 1228"/>
                  <a:gd name="T51" fmla="*/ 312 h 376"/>
                  <a:gd name="T52" fmla="*/ 1100 w 1228"/>
                  <a:gd name="T53" fmla="*/ 280 h 376"/>
                  <a:gd name="T54" fmla="*/ 1067 w 1228"/>
                  <a:gd name="T55" fmla="*/ 247 h 376"/>
                  <a:gd name="T56" fmla="*/ 1057 w 1228"/>
                  <a:gd name="T57" fmla="*/ 236 h 376"/>
                  <a:gd name="T58" fmla="*/ 595 w 1228"/>
                  <a:gd name="T59" fmla="*/ 236 h 376"/>
                  <a:gd name="T60" fmla="*/ 595 w 1228"/>
                  <a:gd name="T61" fmla="*/ 136 h 376"/>
                  <a:gd name="T62" fmla="*/ 978 w 1228"/>
                  <a:gd name="T63" fmla="*/ 136 h 376"/>
                  <a:gd name="T64" fmla="*/ 955 w 1228"/>
                  <a:gd name="T65" fmla="*/ 105 h 376"/>
                  <a:gd name="T66" fmla="*/ 910 w 1228"/>
                  <a:gd name="T67" fmla="*/ 41 h 376"/>
                  <a:gd name="T68" fmla="*/ 887 w 1228"/>
                  <a:gd name="T6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8" h="376">
                    <a:moveTo>
                      <a:pt x="887" y="0"/>
                    </a:moveTo>
                    <a:lnTo>
                      <a:pt x="883" y="0"/>
                    </a:lnTo>
                    <a:lnTo>
                      <a:pt x="811" y="0"/>
                    </a:lnTo>
                    <a:lnTo>
                      <a:pt x="739" y="3"/>
                    </a:lnTo>
                    <a:lnTo>
                      <a:pt x="666" y="8"/>
                    </a:lnTo>
                    <a:lnTo>
                      <a:pt x="594" y="15"/>
                    </a:lnTo>
                    <a:lnTo>
                      <a:pt x="594" y="15"/>
                    </a:lnTo>
                    <a:lnTo>
                      <a:pt x="524" y="28"/>
                    </a:lnTo>
                    <a:lnTo>
                      <a:pt x="456" y="49"/>
                    </a:lnTo>
                    <a:lnTo>
                      <a:pt x="389" y="77"/>
                    </a:lnTo>
                    <a:lnTo>
                      <a:pt x="324" y="109"/>
                    </a:lnTo>
                    <a:lnTo>
                      <a:pt x="259" y="146"/>
                    </a:lnTo>
                    <a:lnTo>
                      <a:pt x="195" y="184"/>
                    </a:lnTo>
                    <a:lnTo>
                      <a:pt x="180" y="209"/>
                    </a:lnTo>
                    <a:lnTo>
                      <a:pt x="166" y="233"/>
                    </a:lnTo>
                    <a:lnTo>
                      <a:pt x="152" y="254"/>
                    </a:lnTo>
                    <a:lnTo>
                      <a:pt x="138" y="273"/>
                    </a:lnTo>
                    <a:lnTo>
                      <a:pt x="108" y="308"/>
                    </a:lnTo>
                    <a:lnTo>
                      <a:pt x="75" y="336"/>
                    </a:lnTo>
                    <a:lnTo>
                      <a:pt x="39" y="358"/>
                    </a:lnTo>
                    <a:lnTo>
                      <a:pt x="0" y="374"/>
                    </a:lnTo>
                    <a:lnTo>
                      <a:pt x="0" y="375"/>
                    </a:lnTo>
                    <a:lnTo>
                      <a:pt x="643" y="375"/>
                    </a:lnTo>
                    <a:lnTo>
                      <a:pt x="643" y="330"/>
                    </a:lnTo>
                    <a:lnTo>
                      <a:pt x="1161" y="330"/>
                    </a:lnTo>
                    <a:lnTo>
                      <a:pt x="1137" y="312"/>
                    </a:lnTo>
                    <a:lnTo>
                      <a:pt x="1100" y="280"/>
                    </a:lnTo>
                    <a:lnTo>
                      <a:pt x="1067" y="247"/>
                    </a:lnTo>
                    <a:lnTo>
                      <a:pt x="1057" y="236"/>
                    </a:lnTo>
                    <a:lnTo>
                      <a:pt x="595" y="236"/>
                    </a:lnTo>
                    <a:lnTo>
                      <a:pt x="595" y="136"/>
                    </a:lnTo>
                    <a:lnTo>
                      <a:pt x="978" y="136"/>
                    </a:lnTo>
                    <a:lnTo>
                      <a:pt x="955" y="105"/>
                    </a:lnTo>
                    <a:lnTo>
                      <a:pt x="910" y="41"/>
                    </a:lnTo>
                    <a:lnTo>
                      <a:pt x="887" y="0"/>
                    </a:lnTo>
                    <a:close/>
                  </a:path>
                </a:pathLst>
              </a:custGeom>
              <a:solidFill>
                <a:srgbClr val="5C35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0" name="Freeform 275">
                <a:extLst>
                  <a:ext uri="{FF2B5EF4-FFF2-40B4-BE49-F238E27FC236}">
                    <a16:creationId xmlns:a16="http://schemas.microsoft.com/office/drawing/2014/main" id="{C0262C38-11F2-4A7C-85C7-50C521C1C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3909"/>
                <a:ext cx="1228" cy="376"/>
              </a:xfrm>
              <a:custGeom>
                <a:avLst/>
                <a:gdLst>
                  <a:gd name="T0" fmla="*/ 1161 w 1228"/>
                  <a:gd name="T1" fmla="*/ 330 h 376"/>
                  <a:gd name="T2" fmla="*/ 653 w 1228"/>
                  <a:gd name="T3" fmla="*/ 330 h 376"/>
                  <a:gd name="T4" fmla="*/ 653 w 1228"/>
                  <a:gd name="T5" fmla="*/ 375 h 376"/>
                  <a:gd name="T6" fmla="*/ 1227 w 1228"/>
                  <a:gd name="T7" fmla="*/ 375 h 376"/>
                  <a:gd name="T8" fmla="*/ 1179 w 1228"/>
                  <a:gd name="T9" fmla="*/ 343 h 376"/>
                  <a:gd name="T10" fmla="*/ 1161 w 1228"/>
                  <a:gd name="T11" fmla="*/ 33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28" h="376">
                    <a:moveTo>
                      <a:pt x="1161" y="330"/>
                    </a:moveTo>
                    <a:lnTo>
                      <a:pt x="653" y="330"/>
                    </a:lnTo>
                    <a:lnTo>
                      <a:pt x="653" y="375"/>
                    </a:lnTo>
                    <a:lnTo>
                      <a:pt x="1227" y="375"/>
                    </a:lnTo>
                    <a:lnTo>
                      <a:pt x="1179" y="343"/>
                    </a:lnTo>
                    <a:lnTo>
                      <a:pt x="1161" y="330"/>
                    </a:lnTo>
                    <a:close/>
                  </a:path>
                </a:pathLst>
              </a:custGeom>
              <a:solidFill>
                <a:srgbClr val="5C35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1" name="Freeform 276">
                <a:extLst>
                  <a:ext uri="{FF2B5EF4-FFF2-40B4-BE49-F238E27FC236}">
                    <a16:creationId xmlns:a16="http://schemas.microsoft.com/office/drawing/2014/main" id="{C04F1268-E95A-4CE7-A8D9-1926AB835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3909"/>
                <a:ext cx="1228" cy="376"/>
              </a:xfrm>
              <a:custGeom>
                <a:avLst/>
                <a:gdLst>
                  <a:gd name="T0" fmla="*/ 978 w 1228"/>
                  <a:gd name="T1" fmla="*/ 136 h 376"/>
                  <a:gd name="T2" fmla="*/ 665 w 1228"/>
                  <a:gd name="T3" fmla="*/ 136 h 376"/>
                  <a:gd name="T4" fmla="*/ 665 w 1228"/>
                  <a:gd name="T5" fmla="*/ 236 h 376"/>
                  <a:gd name="T6" fmla="*/ 1057 w 1228"/>
                  <a:gd name="T7" fmla="*/ 236 h 376"/>
                  <a:gd name="T8" fmla="*/ 1031 w 1228"/>
                  <a:gd name="T9" fmla="*/ 206 h 376"/>
                  <a:gd name="T10" fmla="*/ 995 w 1228"/>
                  <a:gd name="T11" fmla="*/ 159 h 376"/>
                  <a:gd name="T12" fmla="*/ 978 w 1228"/>
                  <a:gd name="T13" fmla="*/ 13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8" h="376">
                    <a:moveTo>
                      <a:pt x="978" y="136"/>
                    </a:moveTo>
                    <a:lnTo>
                      <a:pt x="665" y="136"/>
                    </a:lnTo>
                    <a:lnTo>
                      <a:pt x="665" y="236"/>
                    </a:lnTo>
                    <a:lnTo>
                      <a:pt x="1057" y="236"/>
                    </a:lnTo>
                    <a:lnTo>
                      <a:pt x="1031" y="206"/>
                    </a:lnTo>
                    <a:lnTo>
                      <a:pt x="995" y="159"/>
                    </a:lnTo>
                    <a:lnTo>
                      <a:pt x="978" y="136"/>
                    </a:lnTo>
                    <a:close/>
                  </a:path>
                </a:pathLst>
              </a:custGeom>
              <a:solidFill>
                <a:srgbClr val="5C35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0516DDCC-6267-4C7A-AC83-C5F1C72389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3909"/>
              <a:ext cx="1365" cy="376"/>
              <a:chOff x="4749" y="3909"/>
              <a:chExt cx="1365" cy="376"/>
            </a:xfrm>
          </p:grpSpPr>
          <p:sp>
            <p:nvSpPr>
              <p:cNvPr id="246" name="Freeform 278">
                <a:extLst>
                  <a:ext uri="{FF2B5EF4-FFF2-40B4-BE49-F238E27FC236}">
                    <a16:creationId xmlns:a16="http://schemas.microsoft.com/office/drawing/2014/main" id="{C0E740BD-8B6A-4096-BA57-1F00FB059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3909"/>
                <a:ext cx="1365" cy="376"/>
              </a:xfrm>
              <a:custGeom>
                <a:avLst/>
                <a:gdLst>
                  <a:gd name="T0" fmla="*/ 986 w 1365"/>
                  <a:gd name="T1" fmla="*/ 0 h 376"/>
                  <a:gd name="T2" fmla="*/ 1008 w 1365"/>
                  <a:gd name="T3" fmla="*/ 41 h 376"/>
                  <a:gd name="T4" fmla="*/ 1054 w 1365"/>
                  <a:gd name="T5" fmla="*/ 105 h 376"/>
                  <a:gd name="T6" fmla="*/ 1093 w 1365"/>
                  <a:gd name="T7" fmla="*/ 159 h 376"/>
                  <a:gd name="T8" fmla="*/ 1129 w 1365"/>
                  <a:gd name="T9" fmla="*/ 206 h 376"/>
                  <a:gd name="T10" fmla="*/ 1165 w 1365"/>
                  <a:gd name="T11" fmla="*/ 247 h 376"/>
                  <a:gd name="T12" fmla="*/ 1198 w 1365"/>
                  <a:gd name="T13" fmla="*/ 280 h 376"/>
                  <a:gd name="T14" fmla="*/ 1235 w 1365"/>
                  <a:gd name="T15" fmla="*/ 312 h 376"/>
                  <a:gd name="T16" fmla="*/ 1277 w 1365"/>
                  <a:gd name="T17" fmla="*/ 343 h 376"/>
                  <a:gd name="T18" fmla="*/ 1325 w 1365"/>
                  <a:gd name="T19" fmla="*/ 375 h 376"/>
                  <a:gd name="T20" fmla="*/ 1364 w 1365"/>
                  <a:gd name="T21" fmla="*/ 375 h 376"/>
                  <a:gd name="T22" fmla="*/ 1306 w 1365"/>
                  <a:gd name="T23" fmla="*/ 338 h 376"/>
                  <a:gd name="T24" fmla="*/ 1257 w 1365"/>
                  <a:gd name="T25" fmla="*/ 304 h 376"/>
                  <a:gd name="T26" fmla="*/ 1216 w 1365"/>
                  <a:gd name="T27" fmla="*/ 269 h 376"/>
                  <a:gd name="T28" fmla="*/ 1180 w 1365"/>
                  <a:gd name="T29" fmla="*/ 233 h 376"/>
                  <a:gd name="T30" fmla="*/ 1145 w 1365"/>
                  <a:gd name="T31" fmla="*/ 193 h 376"/>
                  <a:gd name="T32" fmla="*/ 1109 w 1365"/>
                  <a:gd name="T33" fmla="*/ 147 h 376"/>
                  <a:gd name="T34" fmla="*/ 1070 w 1365"/>
                  <a:gd name="T35" fmla="*/ 94 h 376"/>
                  <a:gd name="T36" fmla="*/ 1025 w 1365"/>
                  <a:gd name="T37" fmla="*/ 30 h 376"/>
                  <a:gd name="T38" fmla="*/ 1020 w 1365"/>
                  <a:gd name="T39" fmla="*/ 21 h 376"/>
                  <a:gd name="T40" fmla="*/ 1008 w 1365"/>
                  <a:gd name="T41" fmla="*/ 0 h 376"/>
                  <a:gd name="T42" fmla="*/ 986 w 1365"/>
                  <a:gd name="T43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5" h="376">
                    <a:moveTo>
                      <a:pt x="986" y="0"/>
                    </a:moveTo>
                    <a:lnTo>
                      <a:pt x="1008" y="41"/>
                    </a:lnTo>
                    <a:lnTo>
                      <a:pt x="1054" y="105"/>
                    </a:lnTo>
                    <a:lnTo>
                      <a:pt x="1093" y="159"/>
                    </a:lnTo>
                    <a:lnTo>
                      <a:pt x="1129" y="206"/>
                    </a:lnTo>
                    <a:lnTo>
                      <a:pt x="1165" y="247"/>
                    </a:lnTo>
                    <a:lnTo>
                      <a:pt x="1198" y="280"/>
                    </a:lnTo>
                    <a:lnTo>
                      <a:pt x="1235" y="312"/>
                    </a:lnTo>
                    <a:lnTo>
                      <a:pt x="1277" y="343"/>
                    </a:lnTo>
                    <a:lnTo>
                      <a:pt x="1325" y="375"/>
                    </a:lnTo>
                    <a:lnTo>
                      <a:pt x="1364" y="375"/>
                    </a:lnTo>
                    <a:lnTo>
                      <a:pt x="1306" y="338"/>
                    </a:lnTo>
                    <a:lnTo>
                      <a:pt x="1257" y="304"/>
                    </a:lnTo>
                    <a:lnTo>
                      <a:pt x="1216" y="269"/>
                    </a:lnTo>
                    <a:lnTo>
                      <a:pt x="1180" y="233"/>
                    </a:lnTo>
                    <a:lnTo>
                      <a:pt x="1145" y="193"/>
                    </a:lnTo>
                    <a:lnTo>
                      <a:pt x="1109" y="147"/>
                    </a:lnTo>
                    <a:lnTo>
                      <a:pt x="1070" y="94"/>
                    </a:lnTo>
                    <a:lnTo>
                      <a:pt x="1025" y="30"/>
                    </a:lnTo>
                    <a:lnTo>
                      <a:pt x="1020" y="21"/>
                    </a:lnTo>
                    <a:lnTo>
                      <a:pt x="1008" y="0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rgbClr val="4439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7" name="Freeform 279">
                <a:extLst>
                  <a:ext uri="{FF2B5EF4-FFF2-40B4-BE49-F238E27FC236}">
                    <a16:creationId xmlns:a16="http://schemas.microsoft.com/office/drawing/2014/main" id="{8FD13FCD-D092-42E2-8DC4-1594D70C5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3909"/>
                <a:ext cx="1365" cy="376"/>
              </a:xfrm>
              <a:custGeom>
                <a:avLst/>
                <a:gdLst>
                  <a:gd name="T0" fmla="*/ 88 w 1365"/>
                  <a:gd name="T1" fmla="*/ 356 h 376"/>
                  <a:gd name="T2" fmla="*/ 68 w 1365"/>
                  <a:gd name="T3" fmla="*/ 362 h 376"/>
                  <a:gd name="T4" fmla="*/ 47 w 1365"/>
                  <a:gd name="T5" fmla="*/ 367 h 376"/>
                  <a:gd name="T6" fmla="*/ 24 w 1365"/>
                  <a:gd name="T7" fmla="*/ 371 h 376"/>
                  <a:gd name="T8" fmla="*/ 0 w 1365"/>
                  <a:gd name="T9" fmla="*/ 375 h 376"/>
                  <a:gd name="T10" fmla="*/ 88 w 1365"/>
                  <a:gd name="T11" fmla="*/ 375 h 376"/>
                  <a:gd name="T12" fmla="*/ 88 w 1365"/>
                  <a:gd name="T13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5" h="376">
                    <a:moveTo>
                      <a:pt x="88" y="356"/>
                    </a:moveTo>
                    <a:lnTo>
                      <a:pt x="68" y="362"/>
                    </a:lnTo>
                    <a:lnTo>
                      <a:pt x="47" y="367"/>
                    </a:lnTo>
                    <a:lnTo>
                      <a:pt x="24" y="371"/>
                    </a:lnTo>
                    <a:lnTo>
                      <a:pt x="0" y="375"/>
                    </a:lnTo>
                    <a:lnTo>
                      <a:pt x="88" y="375"/>
                    </a:lnTo>
                    <a:lnTo>
                      <a:pt x="88" y="356"/>
                    </a:lnTo>
                    <a:close/>
                  </a:path>
                </a:pathLst>
              </a:custGeom>
              <a:solidFill>
                <a:srgbClr val="4439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8" name="Freeform 280">
                <a:extLst>
                  <a:ext uri="{FF2B5EF4-FFF2-40B4-BE49-F238E27FC236}">
                    <a16:creationId xmlns:a16="http://schemas.microsoft.com/office/drawing/2014/main" id="{D35CAEAB-2945-457C-BBC1-E189EA3AA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3909"/>
                <a:ext cx="1365" cy="376"/>
              </a:xfrm>
              <a:custGeom>
                <a:avLst/>
                <a:gdLst>
                  <a:gd name="T0" fmla="*/ 293 w 1365"/>
                  <a:gd name="T1" fmla="*/ 184 h 376"/>
                  <a:gd name="T2" fmla="*/ 257 w 1365"/>
                  <a:gd name="T3" fmla="*/ 206 h 376"/>
                  <a:gd name="T4" fmla="*/ 239 w 1365"/>
                  <a:gd name="T5" fmla="*/ 236 h 376"/>
                  <a:gd name="T6" fmla="*/ 220 w 1365"/>
                  <a:gd name="T7" fmla="*/ 261 h 376"/>
                  <a:gd name="T8" fmla="*/ 201 w 1365"/>
                  <a:gd name="T9" fmla="*/ 284 h 376"/>
                  <a:gd name="T10" fmla="*/ 182 w 1365"/>
                  <a:gd name="T11" fmla="*/ 303 h 376"/>
                  <a:gd name="T12" fmla="*/ 163 w 1365"/>
                  <a:gd name="T13" fmla="*/ 319 h 376"/>
                  <a:gd name="T14" fmla="*/ 142 w 1365"/>
                  <a:gd name="T15" fmla="*/ 332 h 376"/>
                  <a:gd name="T16" fmla="*/ 121 w 1365"/>
                  <a:gd name="T17" fmla="*/ 343 h 376"/>
                  <a:gd name="T18" fmla="*/ 98 w 1365"/>
                  <a:gd name="T19" fmla="*/ 353 h 376"/>
                  <a:gd name="T20" fmla="*/ 98 w 1365"/>
                  <a:gd name="T21" fmla="*/ 374 h 376"/>
                  <a:gd name="T22" fmla="*/ 138 w 1365"/>
                  <a:gd name="T23" fmla="*/ 358 h 376"/>
                  <a:gd name="T24" fmla="*/ 173 w 1365"/>
                  <a:gd name="T25" fmla="*/ 336 h 376"/>
                  <a:gd name="T26" fmla="*/ 206 w 1365"/>
                  <a:gd name="T27" fmla="*/ 308 h 376"/>
                  <a:gd name="T28" fmla="*/ 236 w 1365"/>
                  <a:gd name="T29" fmla="*/ 273 h 376"/>
                  <a:gd name="T30" fmla="*/ 250 w 1365"/>
                  <a:gd name="T31" fmla="*/ 254 h 376"/>
                  <a:gd name="T32" fmla="*/ 265 w 1365"/>
                  <a:gd name="T33" fmla="*/ 233 h 376"/>
                  <a:gd name="T34" fmla="*/ 279 w 1365"/>
                  <a:gd name="T35" fmla="*/ 209 h 376"/>
                  <a:gd name="T36" fmla="*/ 293 w 1365"/>
                  <a:gd name="T37" fmla="*/ 184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5" h="376">
                    <a:moveTo>
                      <a:pt x="293" y="184"/>
                    </a:moveTo>
                    <a:lnTo>
                      <a:pt x="257" y="206"/>
                    </a:lnTo>
                    <a:lnTo>
                      <a:pt x="239" y="236"/>
                    </a:lnTo>
                    <a:lnTo>
                      <a:pt x="220" y="261"/>
                    </a:lnTo>
                    <a:lnTo>
                      <a:pt x="201" y="284"/>
                    </a:lnTo>
                    <a:lnTo>
                      <a:pt x="182" y="303"/>
                    </a:lnTo>
                    <a:lnTo>
                      <a:pt x="163" y="319"/>
                    </a:lnTo>
                    <a:lnTo>
                      <a:pt x="142" y="332"/>
                    </a:lnTo>
                    <a:lnTo>
                      <a:pt x="121" y="343"/>
                    </a:lnTo>
                    <a:lnTo>
                      <a:pt x="98" y="353"/>
                    </a:lnTo>
                    <a:lnTo>
                      <a:pt x="98" y="374"/>
                    </a:lnTo>
                    <a:lnTo>
                      <a:pt x="138" y="358"/>
                    </a:lnTo>
                    <a:lnTo>
                      <a:pt x="173" y="336"/>
                    </a:lnTo>
                    <a:lnTo>
                      <a:pt x="206" y="308"/>
                    </a:lnTo>
                    <a:lnTo>
                      <a:pt x="236" y="273"/>
                    </a:lnTo>
                    <a:lnTo>
                      <a:pt x="250" y="254"/>
                    </a:lnTo>
                    <a:lnTo>
                      <a:pt x="265" y="233"/>
                    </a:lnTo>
                    <a:lnTo>
                      <a:pt x="279" y="209"/>
                    </a:lnTo>
                    <a:lnTo>
                      <a:pt x="293" y="184"/>
                    </a:lnTo>
                    <a:close/>
                  </a:path>
                </a:pathLst>
              </a:custGeom>
              <a:solidFill>
                <a:srgbClr val="4439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12" name="Freeform 281">
              <a:extLst>
                <a:ext uri="{FF2B5EF4-FFF2-40B4-BE49-F238E27FC236}">
                  <a16:creationId xmlns:a16="http://schemas.microsoft.com/office/drawing/2014/main" id="{380C91F1-91BA-44F3-8A45-272D5E1A6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" y="4239"/>
              <a:ext cx="20" cy="46"/>
            </a:xfrm>
            <a:custGeom>
              <a:avLst/>
              <a:gdLst>
                <a:gd name="T0" fmla="*/ 0 w 20"/>
                <a:gd name="T1" fmla="*/ 45 h 46"/>
                <a:gd name="T2" fmla="*/ 9 w 20"/>
                <a:gd name="T3" fmla="*/ 45 h 46"/>
                <a:gd name="T4" fmla="*/ 9 w 20"/>
                <a:gd name="T5" fmla="*/ 0 h 46"/>
                <a:gd name="T6" fmla="*/ 0 w 20"/>
                <a:gd name="T7" fmla="*/ 0 h 46"/>
                <a:gd name="T8" fmla="*/ 0 w 20"/>
                <a:gd name="T9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6">
                  <a:moveTo>
                    <a:pt x="0" y="45"/>
                  </a:moveTo>
                  <a:lnTo>
                    <a:pt x="9" y="4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3329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3" name="Freeform 282">
              <a:extLst>
                <a:ext uri="{FF2B5EF4-FFF2-40B4-BE49-F238E27FC236}">
                  <a16:creationId xmlns:a16="http://schemas.microsoft.com/office/drawing/2014/main" id="{755682CB-DEF0-45F2-A766-D63842D6C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4284"/>
              <a:ext cx="1614" cy="20"/>
            </a:xfrm>
            <a:custGeom>
              <a:avLst/>
              <a:gdLst>
                <a:gd name="T0" fmla="*/ 0 w 1614"/>
                <a:gd name="T1" fmla="*/ 0 h 20"/>
                <a:gd name="T2" fmla="*/ 1613 w 1614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14" h="20">
                  <a:moveTo>
                    <a:pt x="0" y="0"/>
                  </a:moveTo>
                  <a:lnTo>
                    <a:pt x="1613" y="0"/>
                  </a:lnTo>
                </a:path>
              </a:pathLst>
            </a:custGeom>
            <a:noFill/>
            <a:ln w="25">
              <a:solidFill>
                <a:srgbClr val="3329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4" name="Freeform 283">
              <a:extLst>
                <a:ext uri="{FF2B5EF4-FFF2-40B4-BE49-F238E27FC236}">
                  <a16:creationId xmlns:a16="http://schemas.microsoft.com/office/drawing/2014/main" id="{8DA28536-06AE-48F6-9434-1425B8C1A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9" y="4284"/>
              <a:ext cx="168" cy="20"/>
            </a:xfrm>
            <a:custGeom>
              <a:avLst/>
              <a:gdLst>
                <a:gd name="T0" fmla="*/ 0 w 168"/>
                <a:gd name="T1" fmla="*/ 0 h 20"/>
                <a:gd name="T2" fmla="*/ 167 w 168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8" h="20">
                  <a:moveTo>
                    <a:pt x="0" y="0"/>
                  </a:moveTo>
                  <a:lnTo>
                    <a:pt x="167" y="0"/>
                  </a:lnTo>
                </a:path>
              </a:pathLst>
            </a:custGeom>
            <a:noFill/>
            <a:ln w="25">
              <a:solidFill>
                <a:srgbClr val="3329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5" name="Freeform 284">
              <a:extLst>
                <a:ext uri="{FF2B5EF4-FFF2-40B4-BE49-F238E27FC236}">
                  <a16:creationId xmlns:a16="http://schemas.microsoft.com/office/drawing/2014/main" id="{784311ED-1D1E-475E-AE9B-AFE7ACEB8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" y="4262"/>
              <a:ext cx="20" cy="23"/>
            </a:xfrm>
            <a:custGeom>
              <a:avLst/>
              <a:gdLst>
                <a:gd name="T0" fmla="*/ 10 w 20"/>
                <a:gd name="T1" fmla="*/ 22 h 23"/>
                <a:gd name="T2" fmla="*/ 0 w 20"/>
                <a:gd name="T3" fmla="*/ 22 h 23"/>
                <a:gd name="T4" fmla="*/ 0 w 20"/>
                <a:gd name="T5" fmla="*/ 0 h 23"/>
                <a:gd name="T6" fmla="*/ 10 w 20"/>
                <a:gd name="T7" fmla="*/ 0 h 23"/>
                <a:gd name="T8" fmla="*/ 10 w 20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1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3329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6" name="Freeform 285">
              <a:extLst>
                <a:ext uri="{FF2B5EF4-FFF2-40B4-BE49-F238E27FC236}">
                  <a16:creationId xmlns:a16="http://schemas.microsoft.com/office/drawing/2014/main" id="{239DE568-3CD4-4945-AF09-F76DCA2C3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4045"/>
              <a:ext cx="70" cy="101"/>
            </a:xfrm>
            <a:custGeom>
              <a:avLst/>
              <a:gdLst>
                <a:gd name="T0" fmla="*/ 0 w 70"/>
                <a:gd name="T1" fmla="*/ 100 h 101"/>
                <a:gd name="T2" fmla="*/ 69 w 70"/>
                <a:gd name="T3" fmla="*/ 100 h 101"/>
                <a:gd name="T4" fmla="*/ 69 w 70"/>
                <a:gd name="T5" fmla="*/ 0 h 101"/>
                <a:gd name="T6" fmla="*/ 0 w 70"/>
                <a:gd name="T7" fmla="*/ 0 h 101"/>
                <a:gd name="T8" fmla="*/ 0 w 70"/>
                <a:gd name="T9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1">
                  <a:moveTo>
                    <a:pt x="0" y="100"/>
                  </a:moveTo>
                  <a:lnTo>
                    <a:pt x="69" y="100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5C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7" name="Freeform 286">
              <a:extLst>
                <a:ext uri="{FF2B5EF4-FFF2-40B4-BE49-F238E27FC236}">
                  <a16:creationId xmlns:a16="http://schemas.microsoft.com/office/drawing/2014/main" id="{9D495FDF-D762-4EE7-9CA9-06E83FC96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4303"/>
              <a:ext cx="1604" cy="20"/>
            </a:xfrm>
            <a:custGeom>
              <a:avLst/>
              <a:gdLst>
                <a:gd name="T0" fmla="*/ 0 w 1604"/>
                <a:gd name="T1" fmla="*/ 0 h 20"/>
                <a:gd name="T2" fmla="*/ 1603 w 1604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04" h="20">
                  <a:moveTo>
                    <a:pt x="0" y="0"/>
                  </a:moveTo>
                  <a:lnTo>
                    <a:pt x="1603" y="0"/>
                  </a:lnTo>
                </a:path>
              </a:pathLst>
            </a:custGeom>
            <a:noFill/>
            <a:ln w="1270">
              <a:solidFill>
                <a:srgbClr val="908E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8" name="Freeform 287">
              <a:extLst>
                <a:ext uri="{FF2B5EF4-FFF2-40B4-BE49-F238E27FC236}">
                  <a16:creationId xmlns:a16="http://schemas.microsoft.com/office/drawing/2014/main" id="{56D994E6-C6E1-49D2-8999-506825C60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4301"/>
              <a:ext cx="1244" cy="20"/>
            </a:xfrm>
            <a:custGeom>
              <a:avLst/>
              <a:gdLst>
                <a:gd name="T0" fmla="*/ 0 w 1244"/>
                <a:gd name="T1" fmla="*/ 0 h 20"/>
                <a:gd name="T2" fmla="*/ 1243 w 1244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44" h="20">
                  <a:moveTo>
                    <a:pt x="0" y="0"/>
                  </a:moveTo>
                  <a:lnTo>
                    <a:pt x="1243" y="0"/>
                  </a:lnTo>
                </a:path>
              </a:pathLst>
            </a:custGeom>
            <a:noFill/>
            <a:ln w="1269">
              <a:solidFill>
                <a:srgbClr val="908E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9" name="Freeform 288">
              <a:extLst>
                <a:ext uri="{FF2B5EF4-FFF2-40B4-BE49-F238E27FC236}">
                  <a16:creationId xmlns:a16="http://schemas.microsoft.com/office/drawing/2014/main" id="{71248A3E-106A-4058-94BD-C70D17FD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" y="4301"/>
              <a:ext cx="357" cy="20"/>
            </a:xfrm>
            <a:custGeom>
              <a:avLst/>
              <a:gdLst>
                <a:gd name="T0" fmla="*/ 0 w 357"/>
                <a:gd name="T1" fmla="*/ 0 h 20"/>
                <a:gd name="T2" fmla="*/ 356 w 357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7" h="20">
                  <a:moveTo>
                    <a:pt x="0" y="0"/>
                  </a:moveTo>
                  <a:lnTo>
                    <a:pt x="356" y="0"/>
                  </a:lnTo>
                </a:path>
              </a:pathLst>
            </a:custGeom>
            <a:noFill/>
            <a:ln w="1079">
              <a:solidFill>
                <a:srgbClr val="908E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0" name="Freeform 289">
              <a:extLst>
                <a:ext uri="{FF2B5EF4-FFF2-40B4-BE49-F238E27FC236}">
                  <a16:creationId xmlns:a16="http://schemas.microsoft.com/office/drawing/2014/main" id="{23E0D485-6417-4C6E-9A47-6F26E5F4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1" y="4300"/>
              <a:ext cx="20" cy="20"/>
            </a:xfrm>
            <a:custGeom>
              <a:avLst/>
              <a:gdLst>
                <a:gd name="T0" fmla="*/ 3 w 20"/>
                <a:gd name="T1" fmla="*/ 0 h 20"/>
                <a:gd name="T2" fmla="*/ 0 w 20"/>
                <a:gd name="T3" fmla="*/ 0 h 20"/>
                <a:gd name="T4" fmla="*/ 2 w 20"/>
                <a:gd name="T5" fmla="*/ 1 h 20"/>
                <a:gd name="T6" fmla="*/ 3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3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1" name="Freeform 290">
              <a:extLst>
                <a:ext uri="{FF2B5EF4-FFF2-40B4-BE49-F238E27FC236}">
                  <a16:creationId xmlns:a16="http://schemas.microsoft.com/office/drawing/2014/main" id="{3EB90845-90B0-4008-9663-0AEE6C155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4292"/>
              <a:ext cx="1614" cy="20"/>
            </a:xfrm>
            <a:custGeom>
              <a:avLst/>
              <a:gdLst>
                <a:gd name="T0" fmla="*/ 0 w 1614"/>
                <a:gd name="T1" fmla="*/ 0 h 20"/>
                <a:gd name="T2" fmla="*/ 1613 w 1614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14" h="20">
                  <a:moveTo>
                    <a:pt x="0" y="0"/>
                  </a:moveTo>
                  <a:lnTo>
                    <a:pt x="1613" y="0"/>
                  </a:lnTo>
                </a:path>
              </a:pathLst>
            </a:custGeom>
            <a:noFill/>
            <a:ln w="10045">
              <a:solidFill>
                <a:srgbClr val="12101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7E1D73F-0637-4C96-BDAF-B4CB5D52C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7" y="3889"/>
              <a:ext cx="1924" cy="396"/>
              <a:chOff x="4537" y="3889"/>
              <a:chExt cx="1924" cy="396"/>
            </a:xfrm>
          </p:grpSpPr>
          <p:sp>
            <p:nvSpPr>
              <p:cNvPr id="242" name="Freeform 292">
                <a:extLst>
                  <a:ext uri="{FF2B5EF4-FFF2-40B4-BE49-F238E27FC236}">
                    <a16:creationId xmlns:a16="http://schemas.microsoft.com/office/drawing/2014/main" id="{EF6C42B0-8A24-4CB2-AD82-0E8AE7092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889"/>
                <a:ext cx="1924" cy="396"/>
              </a:xfrm>
              <a:custGeom>
                <a:avLst/>
                <a:gdLst>
                  <a:gd name="T0" fmla="*/ 300 w 1924"/>
                  <a:gd name="T1" fmla="*/ 303 h 396"/>
                  <a:gd name="T2" fmla="*/ 226 w 1924"/>
                  <a:gd name="T3" fmla="*/ 339 h 396"/>
                  <a:gd name="T4" fmla="*/ 152 w 1924"/>
                  <a:gd name="T5" fmla="*/ 368 h 396"/>
                  <a:gd name="T6" fmla="*/ 77 w 1924"/>
                  <a:gd name="T7" fmla="*/ 387 h 396"/>
                  <a:gd name="T8" fmla="*/ 0 w 1924"/>
                  <a:gd name="T9" fmla="*/ 395 h 396"/>
                  <a:gd name="T10" fmla="*/ 132 w 1924"/>
                  <a:gd name="T11" fmla="*/ 395 h 396"/>
                  <a:gd name="T12" fmla="*/ 214 w 1924"/>
                  <a:gd name="T13" fmla="*/ 366 h 396"/>
                  <a:gd name="T14" fmla="*/ 293 w 1924"/>
                  <a:gd name="T15" fmla="*/ 329 h 396"/>
                  <a:gd name="T16" fmla="*/ 324 w 1924"/>
                  <a:gd name="T17" fmla="*/ 312 h 396"/>
                  <a:gd name="T18" fmla="*/ 300 w 1924"/>
                  <a:gd name="T19" fmla="*/ 312 h 396"/>
                  <a:gd name="T20" fmla="*/ 300 w 1924"/>
                  <a:gd name="T21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24" h="396">
                    <a:moveTo>
                      <a:pt x="300" y="303"/>
                    </a:moveTo>
                    <a:lnTo>
                      <a:pt x="226" y="339"/>
                    </a:lnTo>
                    <a:lnTo>
                      <a:pt x="152" y="368"/>
                    </a:lnTo>
                    <a:lnTo>
                      <a:pt x="77" y="387"/>
                    </a:lnTo>
                    <a:lnTo>
                      <a:pt x="0" y="395"/>
                    </a:lnTo>
                    <a:lnTo>
                      <a:pt x="132" y="395"/>
                    </a:lnTo>
                    <a:lnTo>
                      <a:pt x="214" y="366"/>
                    </a:lnTo>
                    <a:lnTo>
                      <a:pt x="293" y="329"/>
                    </a:lnTo>
                    <a:lnTo>
                      <a:pt x="324" y="312"/>
                    </a:lnTo>
                    <a:lnTo>
                      <a:pt x="300" y="312"/>
                    </a:lnTo>
                    <a:lnTo>
                      <a:pt x="300" y="303"/>
                    </a:lnTo>
                    <a:close/>
                  </a:path>
                </a:pathLst>
              </a:custGeom>
              <a:solidFill>
                <a:srgbClr val="908E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3" name="Freeform 293">
                <a:extLst>
                  <a:ext uri="{FF2B5EF4-FFF2-40B4-BE49-F238E27FC236}">
                    <a16:creationId xmlns:a16="http://schemas.microsoft.com/office/drawing/2014/main" id="{3D439D5D-66B3-40E9-ACEC-F08743737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889"/>
                <a:ext cx="1924" cy="396"/>
              </a:xfrm>
              <a:custGeom>
                <a:avLst/>
                <a:gdLst>
                  <a:gd name="T0" fmla="*/ 490 w 1924"/>
                  <a:gd name="T1" fmla="*/ 190 h 396"/>
                  <a:gd name="T2" fmla="*/ 407 w 1924"/>
                  <a:gd name="T3" fmla="*/ 241 h 396"/>
                  <a:gd name="T4" fmla="*/ 375 w 1924"/>
                  <a:gd name="T5" fmla="*/ 261 h 396"/>
                  <a:gd name="T6" fmla="*/ 342 w 1924"/>
                  <a:gd name="T7" fmla="*/ 280 h 396"/>
                  <a:gd name="T8" fmla="*/ 310 w 1924"/>
                  <a:gd name="T9" fmla="*/ 298 h 396"/>
                  <a:gd name="T10" fmla="*/ 310 w 1924"/>
                  <a:gd name="T11" fmla="*/ 312 h 396"/>
                  <a:gd name="T12" fmla="*/ 324 w 1924"/>
                  <a:gd name="T13" fmla="*/ 312 h 396"/>
                  <a:gd name="T14" fmla="*/ 372 w 1924"/>
                  <a:gd name="T15" fmla="*/ 285 h 396"/>
                  <a:gd name="T16" fmla="*/ 450 w 1924"/>
                  <a:gd name="T17" fmla="*/ 238 h 396"/>
                  <a:gd name="T18" fmla="*/ 469 w 1924"/>
                  <a:gd name="T19" fmla="*/ 226 h 396"/>
                  <a:gd name="T20" fmla="*/ 474 w 1924"/>
                  <a:gd name="T21" fmla="*/ 218 h 396"/>
                  <a:gd name="T22" fmla="*/ 480 w 1924"/>
                  <a:gd name="T23" fmla="*/ 209 h 396"/>
                  <a:gd name="T24" fmla="*/ 485 w 1924"/>
                  <a:gd name="T25" fmla="*/ 200 h 396"/>
                  <a:gd name="T26" fmla="*/ 490 w 1924"/>
                  <a:gd name="T27" fmla="*/ 19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24" h="396">
                    <a:moveTo>
                      <a:pt x="490" y="190"/>
                    </a:moveTo>
                    <a:lnTo>
                      <a:pt x="407" y="241"/>
                    </a:lnTo>
                    <a:lnTo>
                      <a:pt x="375" y="261"/>
                    </a:lnTo>
                    <a:lnTo>
                      <a:pt x="342" y="280"/>
                    </a:lnTo>
                    <a:lnTo>
                      <a:pt x="310" y="298"/>
                    </a:lnTo>
                    <a:lnTo>
                      <a:pt x="310" y="312"/>
                    </a:lnTo>
                    <a:lnTo>
                      <a:pt x="324" y="312"/>
                    </a:lnTo>
                    <a:lnTo>
                      <a:pt x="372" y="285"/>
                    </a:lnTo>
                    <a:lnTo>
                      <a:pt x="450" y="238"/>
                    </a:lnTo>
                    <a:lnTo>
                      <a:pt x="469" y="226"/>
                    </a:lnTo>
                    <a:lnTo>
                      <a:pt x="474" y="218"/>
                    </a:lnTo>
                    <a:lnTo>
                      <a:pt x="480" y="209"/>
                    </a:lnTo>
                    <a:lnTo>
                      <a:pt x="485" y="200"/>
                    </a:lnTo>
                    <a:lnTo>
                      <a:pt x="490" y="190"/>
                    </a:lnTo>
                    <a:close/>
                  </a:path>
                </a:pathLst>
              </a:custGeom>
              <a:solidFill>
                <a:srgbClr val="908E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4" name="Freeform 294">
                <a:extLst>
                  <a:ext uri="{FF2B5EF4-FFF2-40B4-BE49-F238E27FC236}">
                    <a16:creationId xmlns:a16="http://schemas.microsoft.com/office/drawing/2014/main" id="{3AF0AFF9-A28B-46EB-A40C-FEB014006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889"/>
                <a:ext cx="1924" cy="396"/>
              </a:xfrm>
              <a:custGeom>
                <a:avLst/>
                <a:gdLst>
                  <a:gd name="T0" fmla="*/ 1210 w 1924"/>
                  <a:gd name="T1" fmla="*/ 0 h 396"/>
                  <a:gd name="T2" fmla="*/ 1221 w 1924"/>
                  <a:gd name="T3" fmla="*/ 20 h 396"/>
                  <a:gd name="T4" fmla="*/ 1297 w 1924"/>
                  <a:gd name="T5" fmla="*/ 21 h 396"/>
                  <a:gd name="T6" fmla="*/ 1374 w 1924"/>
                  <a:gd name="T7" fmla="*/ 23 h 396"/>
                  <a:gd name="T8" fmla="*/ 1764 w 1924"/>
                  <a:gd name="T9" fmla="*/ 42 h 396"/>
                  <a:gd name="T10" fmla="*/ 1843 w 1924"/>
                  <a:gd name="T11" fmla="*/ 44 h 396"/>
                  <a:gd name="T12" fmla="*/ 1923 w 1924"/>
                  <a:gd name="T13" fmla="*/ 45 h 396"/>
                  <a:gd name="T14" fmla="*/ 1923 w 1924"/>
                  <a:gd name="T15" fmla="*/ 32 h 396"/>
                  <a:gd name="T16" fmla="*/ 1582 w 1924"/>
                  <a:gd name="T17" fmla="*/ 32 h 396"/>
                  <a:gd name="T18" fmla="*/ 1591 w 1924"/>
                  <a:gd name="T19" fmla="*/ 14 h 396"/>
                  <a:gd name="T20" fmla="*/ 1362 w 1924"/>
                  <a:gd name="T21" fmla="*/ 3 h 396"/>
                  <a:gd name="T22" fmla="*/ 1286 w 1924"/>
                  <a:gd name="T23" fmla="*/ 1 h 396"/>
                  <a:gd name="T24" fmla="*/ 1210 w 1924"/>
                  <a:gd name="T25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4" h="396">
                    <a:moveTo>
                      <a:pt x="1210" y="0"/>
                    </a:moveTo>
                    <a:lnTo>
                      <a:pt x="1221" y="20"/>
                    </a:lnTo>
                    <a:lnTo>
                      <a:pt x="1297" y="21"/>
                    </a:lnTo>
                    <a:lnTo>
                      <a:pt x="1374" y="23"/>
                    </a:lnTo>
                    <a:lnTo>
                      <a:pt x="1764" y="42"/>
                    </a:lnTo>
                    <a:lnTo>
                      <a:pt x="1843" y="44"/>
                    </a:lnTo>
                    <a:lnTo>
                      <a:pt x="1923" y="45"/>
                    </a:lnTo>
                    <a:lnTo>
                      <a:pt x="1923" y="32"/>
                    </a:lnTo>
                    <a:lnTo>
                      <a:pt x="1582" y="32"/>
                    </a:lnTo>
                    <a:lnTo>
                      <a:pt x="1591" y="14"/>
                    </a:lnTo>
                    <a:lnTo>
                      <a:pt x="1362" y="3"/>
                    </a:lnTo>
                    <a:lnTo>
                      <a:pt x="1286" y="1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rgbClr val="908E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5" name="Freeform 295">
                <a:extLst>
                  <a:ext uri="{FF2B5EF4-FFF2-40B4-BE49-F238E27FC236}">
                    <a16:creationId xmlns:a16="http://schemas.microsoft.com/office/drawing/2014/main" id="{133B5802-0609-4C2D-AD53-D808E781E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889"/>
                <a:ext cx="1924" cy="396"/>
              </a:xfrm>
              <a:custGeom>
                <a:avLst/>
                <a:gdLst>
                  <a:gd name="T0" fmla="*/ 1607 w 1924"/>
                  <a:gd name="T1" fmla="*/ 15 h 396"/>
                  <a:gd name="T2" fmla="*/ 1582 w 1924"/>
                  <a:gd name="T3" fmla="*/ 32 h 396"/>
                  <a:gd name="T4" fmla="*/ 1923 w 1924"/>
                  <a:gd name="T5" fmla="*/ 32 h 396"/>
                  <a:gd name="T6" fmla="*/ 1923 w 1924"/>
                  <a:gd name="T7" fmla="*/ 25 h 396"/>
                  <a:gd name="T8" fmla="*/ 1843 w 1924"/>
                  <a:gd name="T9" fmla="*/ 24 h 396"/>
                  <a:gd name="T10" fmla="*/ 1764 w 1924"/>
                  <a:gd name="T11" fmla="*/ 22 h 396"/>
                  <a:gd name="T12" fmla="*/ 1607 w 1924"/>
                  <a:gd name="T13" fmla="*/ 1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4" h="396">
                    <a:moveTo>
                      <a:pt x="1607" y="15"/>
                    </a:moveTo>
                    <a:lnTo>
                      <a:pt x="1582" y="32"/>
                    </a:lnTo>
                    <a:lnTo>
                      <a:pt x="1923" y="32"/>
                    </a:lnTo>
                    <a:lnTo>
                      <a:pt x="1923" y="25"/>
                    </a:lnTo>
                    <a:lnTo>
                      <a:pt x="1843" y="24"/>
                    </a:lnTo>
                    <a:lnTo>
                      <a:pt x="1764" y="22"/>
                    </a:lnTo>
                    <a:lnTo>
                      <a:pt x="1607" y="15"/>
                    </a:lnTo>
                    <a:close/>
                  </a:path>
                </a:pathLst>
              </a:custGeom>
              <a:solidFill>
                <a:srgbClr val="908E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23" name="Freeform 296">
              <a:extLst>
                <a:ext uri="{FF2B5EF4-FFF2-40B4-BE49-F238E27FC236}">
                  <a16:creationId xmlns:a16="http://schemas.microsoft.com/office/drawing/2014/main" id="{2A8B4BB4-8F84-4BA2-B3CC-D61DDDF4B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3889"/>
              <a:ext cx="693" cy="205"/>
            </a:xfrm>
            <a:custGeom>
              <a:avLst/>
              <a:gdLst>
                <a:gd name="T0" fmla="*/ 682 w 693"/>
                <a:gd name="T1" fmla="*/ 0 h 205"/>
                <a:gd name="T2" fmla="*/ 611 w 693"/>
                <a:gd name="T3" fmla="*/ 0 h 205"/>
                <a:gd name="T4" fmla="*/ 539 w 693"/>
                <a:gd name="T5" fmla="*/ 3 h 205"/>
                <a:gd name="T6" fmla="*/ 468 w 693"/>
                <a:gd name="T7" fmla="*/ 8 h 205"/>
                <a:gd name="T8" fmla="*/ 396 w 693"/>
                <a:gd name="T9" fmla="*/ 15 h 205"/>
                <a:gd name="T10" fmla="*/ 316 w 693"/>
                <a:gd name="T11" fmla="*/ 31 h 205"/>
                <a:gd name="T12" fmla="*/ 239 w 693"/>
                <a:gd name="T13" fmla="*/ 56 h 205"/>
                <a:gd name="T14" fmla="*/ 164 w 693"/>
                <a:gd name="T15" fmla="*/ 89 h 205"/>
                <a:gd name="T16" fmla="*/ 90 w 693"/>
                <a:gd name="T17" fmla="*/ 128 h 205"/>
                <a:gd name="T18" fmla="*/ 18 w 693"/>
                <a:gd name="T19" fmla="*/ 170 h 205"/>
                <a:gd name="T20" fmla="*/ 12 w 693"/>
                <a:gd name="T21" fmla="*/ 182 h 205"/>
                <a:gd name="T22" fmla="*/ 6 w 693"/>
                <a:gd name="T23" fmla="*/ 193 h 205"/>
                <a:gd name="T24" fmla="*/ 0 w 693"/>
                <a:gd name="T25" fmla="*/ 204 h 205"/>
                <a:gd name="T26" fmla="*/ 64 w 693"/>
                <a:gd name="T27" fmla="*/ 166 h 205"/>
                <a:gd name="T28" fmla="*/ 129 w 693"/>
                <a:gd name="T29" fmla="*/ 129 h 205"/>
                <a:gd name="T30" fmla="*/ 194 w 693"/>
                <a:gd name="T31" fmla="*/ 97 h 205"/>
                <a:gd name="T32" fmla="*/ 261 w 693"/>
                <a:gd name="T33" fmla="*/ 69 h 205"/>
                <a:gd name="T34" fmla="*/ 329 w 693"/>
                <a:gd name="T35" fmla="*/ 48 h 205"/>
                <a:gd name="T36" fmla="*/ 399 w 693"/>
                <a:gd name="T37" fmla="*/ 35 h 205"/>
                <a:gd name="T38" fmla="*/ 399 w 693"/>
                <a:gd name="T39" fmla="*/ 35 h 205"/>
                <a:gd name="T40" fmla="*/ 471 w 693"/>
                <a:gd name="T41" fmla="*/ 28 h 205"/>
                <a:gd name="T42" fmla="*/ 543 w 693"/>
                <a:gd name="T43" fmla="*/ 23 h 205"/>
                <a:gd name="T44" fmla="*/ 615 w 693"/>
                <a:gd name="T45" fmla="*/ 20 h 205"/>
                <a:gd name="T46" fmla="*/ 687 w 693"/>
                <a:gd name="T47" fmla="*/ 20 h 205"/>
                <a:gd name="T48" fmla="*/ 692 w 693"/>
                <a:gd name="T49" fmla="*/ 20 h 205"/>
                <a:gd name="T50" fmla="*/ 682 w 693"/>
                <a:gd name="T5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3" h="205">
                  <a:moveTo>
                    <a:pt x="682" y="0"/>
                  </a:moveTo>
                  <a:lnTo>
                    <a:pt x="611" y="0"/>
                  </a:lnTo>
                  <a:lnTo>
                    <a:pt x="539" y="3"/>
                  </a:lnTo>
                  <a:lnTo>
                    <a:pt x="468" y="8"/>
                  </a:lnTo>
                  <a:lnTo>
                    <a:pt x="396" y="15"/>
                  </a:lnTo>
                  <a:lnTo>
                    <a:pt x="316" y="31"/>
                  </a:lnTo>
                  <a:lnTo>
                    <a:pt x="239" y="56"/>
                  </a:lnTo>
                  <a:lnTo>
                    <a:pt x="164" y="89"/>
                  </a:lnTo>
                  <a:lnTo>
                    <a:pt x="90" y="128"/>
                  </a:lnTo>
                  <a:lnTo>
                    <a:pt x="18" y="170"/>
                  </a:lnTo>
                  <a:lnTo>
                    <a:pt x="12" y="182"/>
                  </a:lnTo>
                  <a:lnTo>
                    <a:pt x="6" y="193"/>
                  </a:lnTo>
                  <a:lnTo>
                    <a:pt x="0" y="204"/>
                  </a:lnTo>
                  <a:lnTo>
                    <a:pt x="64" y="166"/>
                  </a:lnTo>
                  <a:lnTo>
                    <a:pt x="129" y="129"/>
                  </a:lnTo>
                  <a:lnTo>
                    <a:pt x="194" y="97"/>
                  </a:lnTo>
                  <a:lnTo>
                    <a:pt x="261" y="69"/>
                  </a:lnTo>
                  <a:lnTo>
                    <a:pt x="329" y="48"/>
                  </a:lnTo>
                  <a:lnTo>
                    <a:pt x="399" y="35"/>
                  </a:lnTo>
                  <a:lnTo>
                    <a:pt x="399" y="35"/>
                  </a:lnTo>
                  <a:lnTo>
                    <a:pt x="471" y="28"/>
                  </a:lnTo>
                  <a:lnTo>
                    <a:pt x="543" y="23"/>
                  </a:lnTo>
                  <a:lnTo>
                    <a:pt x="615" y="20"/>
                  </a:lnTo>
                  <a:lnTo>
                    <a:pt x="687" y="20"/>
                  </a:lnTo>
                  <a:lnTo>
                    <a:pt x="692" y="20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3A1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99FEFE6-8670-4156-A69A-31E2DA5BF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3889"/>
              <a:ext cx="752" cy="227"/>
              <a:chOff x="5007" y="3889"/>
              <a:chExt cx="752" cy="227"/>
            </a:xfrm>
          </p:grpSpPr>
          <p:sp>
            <p:nvSpPr>
              <p:cNvPr id="240" name="Freeform 298">
                <a:extLst>
                  <a:ext uri="{FF2B5EF4-FFF2-40B4-BE49-F238E27FC236}">
                    <a16:creationId xmlns:a16="http://schemas.microsoft.com/office/drawing/2014/main" id="{C737359E-2F16-4B49-AE0B-5BAF2E0C1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889"/>
                <a:ext cx="752" cy="227"/>
              </a:xfrm>
              <a:custGeom>
                <a:avLst/>
                <a:gdLst>
                  <a:gd name="T0" fmla="*/ 54 w 752"/>
                  <a:gd name="T1" fmla="*/ 170 h 227"/>
                  <a:gd name="T2" fmla="*/ 20 w 752"/>
                  <a:gd name="T3" fmla="*/ 190 h 227"/>
                  <a:gd name="T4" fmla="*/ 15 w 752"/>
                  <a:gd name="T5" fmla="*/ 200 h 227"/>
                  <a:gd name="T6" fmla="*/ 10 w 752"/>
                  <a:gd name="T7" fmla="*/ 209 h 227"/>
                  <a:gd name="T8" fmla="*/ 5 w 752"/>
                  <a:gd name="T9" fmla="*/ 218 h 227"/>
                  <a:gd name="T10" fmla="*/ 0 w 752"/>
                  <a:gd name="T11" fmla="*/ 226 h 227"/>
                  <a:gd name="T12" fmla="*/ 35 w 752"/>
                  <a:gd name="T13" fmla="*/ 204 h 227"/>
                  <a:gd name="T14" fmla="*/ 41 w 752"/>
                  <a:gd name="T15" fmla="*/ 193 h 227"/>
                  <a:gd name="T16" fmla="*/ 47 w 752"/>
                  <a:gd name="T17" fmla="*/ 182 h 227"/>
                  <a:gd name="T18" fmla="*/ 54 w 752"/>
                  <a:gd name="T19" fmla="*/ 17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2" h="227">
                    <a:moveTo>
                      <a:pt x="54" y="170"/>
                    </a:moveTo>
                    <a:lnTo>
                      <a:pt x="20" y="190"/>
                    </a:lnTo>
                    <a:lnTo>
                      <a:pt x="15" y="200"/>
                    </a:lnTo>
                    <a:lnTo>
                      <a:pt x="10" y="209"/>
                    </a:lnTo>
                    <a:lnTo>
                      <a:pt x="5" y="218"/>
                    </a:lnTo>
                    <a:lnTo>
                      <a:pt x="0" y="226"/>
                    </a:lnTo>
                    <a:lnTo>
                      <a:pt x="35" y="204"/>
                    </a:lnTo>
                    <a:lnTo>
                      <a:pt x="41" y="193"/>
                    </a:lnTo>
                    <a:lnTo>
                      <a:pt x="47" y="182"/>
                    </a:lnTo>
                    <a:lnTo>
                      <a:pt x="54" y="17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1" name="Freeform 299">
                <a:extLst>
                  <a:ext uri="{FF2B5EF4-FFF2-40B4-BE49-F238E27FC236}">
                    <a16:creationId xmlns:a16="http://schemas.microsoft.com/office/drawing/2014/main" id="{73A9DFCE-326C-4679-A600-AF53628F2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3889"/>
                <a:ext cx="752" cy="227"/>
              </a:xfrm>
              <a:custGeom>
                <a:avLst/>
                <a:gdLst>
                  <a:gd name="T0" fmla="*/ 717 w 752"/>
                  <a:gd name="T1" fmla="*/ 0 h 227"/>
                  <a:gd name="T2" fmla="*/ 728 w 752"/>
                  <a:gd name="T3" fmla="*/ 19 h 227"/>
                  <a:gd name="T4" fmla="*/ 751 w 752"/>
                  <a:gd name="T5" fmla="*/ 20 h 227"/>
                  <a:gd name="T6" fmla="*/ 740 w 752"/>
                  <a:gd name="T7" fmla="*/ 0 h 227"/>
                  <a:gd name="T8" fmla="*/ 717 w 752"/>
                  <a:gd name="T9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2" h="227">
                    <a:moveTo>
                      <a:pt x="717" y="0"/>
                    </a:moveTo>
                    <a:lnTo>
                      <a:pt x="728" y="19"/>
                    </a:lnTo>
                    <a:lnTo>
                      <a:pt x="751" y="20"/>
                    </a:lnTo>
                    <a:lnTo>
                      <a:pt x="740" y="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221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25" name="Freeform 300">
              <a:extLst>
                <a:ext uri="{FF2B5EF4-FFF2-40B4-BE49-F238E27FC236}">
                  <a16:creationId xmlns:a16="http://schemas.microsoft.com/office/drawing/2014/main" id="{606CDE1B-A34A-40F2-8D18-A93B852D1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285"/>
              <a:ext cx="307" cy="20"/>
            </a:xfrm>
            <a:custGeom>
              <a:avLst/>
              <a:gdLst>
                <a:gd name="T0" fmla="*/ 0 w 307"/>
                <a:gd name="T1" fmla="*/ 0 h 20"/>
                <a:gd name="T2" fmla="*/ 306 w 307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7" h="20">
                  <a:moveTo>
                    <a:pt x="0" y="0"/>
                  </a:moveTo>
                  <a:lnTo>
                    <a:pt x="306" y="0"/>
                  </a:lnTo>
                </a:path>
              </a:pathLst>
            </a:custGeom>
            <a:noFill/>
            <a:ln w="965">
              <a:solidFill>
                <a:srgbClr val="12101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6" name="Freeform 301">
              <a:extLst>
                <a:ext uri="{FF2B5EF4-FFF2-40B4-BE49-F238E27FC236}">
                  <a16:creationId xmlns:a16="http://schemas.microsoft.com/office/drawing/2014/main" id="{FA6EFF2F-C89C-412A-8BFA-D23284879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" y="4284"/>
              <a:ext cx="135" cy="20"/>
            </a:xfrm>
            <a:custGeom>
              <a:avLst/>
              <a:gdLst>
                <a:gd name="T0" fmla="*/ 134 w 135"/>
                <a:gd name="T1" fmla="*/ 0 h 20"/>
                <a:gd name="T2" fmla="*/ 1 w 135"/>
                <a:gd name="T3" fmla="*/ 0 h 20"/>
                <a:gd name="T4" fmla="*/ 0 w 135"/>
                <a:gd name="T5" fmla="*/ 0 h 20"/>
                <a:gd name="T6" fmla="*/ 134 w 135"/>
                <a:gd name="T7" fmla="*/ 0 h 20"/>
                <a:gd name="T8" fmla="*/ 134 w 135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0">
                  <a:moveTo>
                    <a:pt x="134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12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7" name="Freeform 302">
              <a:extLst>
                <a:ext uri="{FF2B5EF4-FFF2-40B4-BE49-F238E27FC236}">
                  <a16:creationId xmlns:a16="http://schemas.microsoft.com/office/drawing/2014/main" id="{730EBAE4-70D0-4EB4-9099-DE834C7B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" y="4302"/>
              <a:ext cx="100" cy="20"/>
            </a:xfrm>
            <a:custGeom>
              <a:avLst/>
              <a:gdLst>
                <a:gd name="T0" fmla="*/ 0 w 100"/>
                <a:gd name="T1" fmla="*/ 2 h 20"/>
                <a:gd name="T2" fmla="*/ 99 w 100"/>
                <a:gd name="T3" fmla="*/ 2 h 20"/>
                <a:gd name="T4" fmla="*/ 99 w 100"/>
                <a:gd name="T5" fmla="*/ 0 h 20"/>
                <a:gd name="T6" fmla="*/ 0 w 100"/>
                <a:gd name="T7" fmla="*/ 0 h 20"/>
                <a:gd name="T8" fmla="*/ 0 w 100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0">
                  <a:moveTo>
                    <a:pt x="0" y="2"/>
                  </a:moveTo>
                  <a:lnTo>
                    <a:pt x="99" y="2"/>
                  </a:lnTo>
                  <a:lnTo>
                    <a:pt x="99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0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8" name="Freeform 303">
              <a:extLst>
                <a:ext uri="{FF2B5EF4-FFF2-40B4-BE49-F238E27FC236}">
                  <a16:creationId xmlns:a16="http://schemas.microsoft.com/office/drawing/2014/main" id="{4B52D155-C90B-4415-88AE-8FDBCDF6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" y="4300"/>
              <a:ext cx="87" cy="20"/>
            </a:xfrm>
            <a:custGeom>
              <a:avLst/>
              <a:gdLst>
                <a:gd name="T0" fmla="*/ 0 w 87"/>
                <a:gd name="T1" fmla="*/ 1 h 20"/>
                <a:gd name="T2" fmla="*/ 86 w 87"/>
                <a:gd name="T3" fmla="*/ 1 h 20"/>
                <a:gd name="T4" fmla="*/ 86 w 87"/>
                <a:gd name="T5" fmla="*/ 0 h 20"/>
                <a:gd name="T6" fmla="*/ 0 w 87"/>
                <a:gd name="T7" fmla="*/ 0 h 20"/>
                <a:gd name="T8" fmla="*/ 0 w 87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0">
                  <a:moveTo>
                    <a:pt x="0" y="1"/>
                  </a:moveTo>
                  <a:lnTo>
                    <a:pt x="86" y="1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9" name="Freeform 304">
              <a:extLst>
                <a:ext uri="{FF2B5EF4-FFF2-40B4-BE49-F238E27FC236}">
                  <a16:creationId xmlns:a16="http://schemas.microsoft.com/office/drawing/2014/main" id="{4EB57E00-9439-4711-8D07-55E979D5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302"/>
              <a:ext cx="179" cy="20"/>
            </a:xfrm>
            <a:custGeom>
              <a:avLst/>
              <a:gdLst>
                <a:gd name="T0" fmla="*/ 0 w 179"/>
                <a:gd name="T1" fmla="*/ 0 h 20"/>
                <a:gd name="T2" fmla="*/ 178 w 179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9" h="20">
                  <a:moveTo>
                    <a:pt x="0" y="0"/>
                  </a:moveTo>
                  <a:lnTo>
                    <a:pt x="178" y="0"/>
                  </a:lnTo>
                </a:path>
              </a:pathLst>
            </a:custGeom>
            <a:noFill/>
            <a:ln w="2654">
              <a:solidFill>
                <a:srgbClr val="504E4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0" name="Freeform 305">
              <a:extLst>
                <a:ext uri="{FF2B5EF4-FFF2-40B4-BE49-F238E27FC236}">
                  <a16:creationId xmlns:a16="http://schemas.microsoft.com/office/drawing/2014/main" id="{C47C07DB-6C08-4EE5-A2F4-74B2D3397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4300"/>
              <a:ext cx="71" cy="20"/>
            </a:xfrm>
            <a:custGeom>
              <a:avLst/>
              <a:gdLst>
                <a:gd name="T0" fmla="*/ 70 w 71"/>
                <a:gd name="T1" fmla="*/ 0 h 20"/>
                <a:gd name="T2" fmla="*/ 0 w 71"/>
                <a:gd name="T3" fmla="*/ 0 h 20"/>
                <a:gd name="T4" fmla="*/ 0 w 71"/>
                <a:gd name="T5" fmla="*/ 4 h 20"/>
                <a:gd name="T6" fmla="*/ 41 w 71"/>
                <a:gd name="T7" fmla="*/ 4 h 20"/>
                <a:gd name="T8" fmla="*/ 51 w 71"/>
                <a:gd name="T9" fmla="*/ 2 h 20"/>
                <a:gd name="T10" fmla="*/ 60 w 71"/>
                <a:gd name="T11" fmla="*/ 1 h 20"/>
                <a:gd name="T12" fmla="*/ 70 w 7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20">
                  <a:moveTo>
                    <a:pt x="7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1" y="4"/>
                  </a:lnTo>
                  <a:lnTo>
                    <a:pt x="51" y="2"/>
                  </a:lnTo>
                  <a:lnTo>
                    <a:pt x="60" y="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A16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1" name="Freeform 306">
              <a:extLst>
                <a:ext uri="{FF2B5EF4-FFF2-40B4-BE49-F238E27FC236}">
                  <a16:creationId xmlns:a16="http://schemas.microsoft.com/office/drawing/2014/main" id="{A36CD2B5-BDD8-461A-AE57-8AAAF9B5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299"/>
              <a:ext cx="330" cy="20"/>
            </a:xfrm>
            <a:custGeom>
              <a:avLst/>
              <a:gdLst>
                <a:gd name="T0" fmla="*/ 0 w 330"/>
                <a:gd name="T1" fmla="*/ 0 h 20"/>
                <a:gd name="T2" fmla="*/ 329 w 33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0" h="20">
                  <a:moveTo>
                    <a:pt x="0" y="0"/>
                  </a:moveTo>
                  <a:lnTo>
                    <a:pt x="329" y="0"/>
                  </a:lnTo>
                </a:path>
              </a:pathLst>
            </a:custGeom>
            <a:noFill/>
            <a:ln w="1270">
              <a:solidFill>
                <a:srgbClr val="12101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2" name="Freeform 307">
              <a:extLst>
                <a:ext uri="{FF2B5EF4-FFF2-40B4-BE49-F238E27FC236}">
                  <a16:creationId xmlns:a16="http://schemas.microsoft.com/office/drawing/2014/main" id="{EE52383F-D56D-4FD7-BBBA-66513CBDF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297"/>
              <a:ext cx="330" cy="20"/>
            </a:xfrm>
            <a:custGeom>
              <a:avLst/>
              <a:gdLst>
                <a:gd name="T0" fmla="*/ 0 w 330"/>
                <a:gd name="T1" fmla="*/ 0 h 20"/>
                <a:gd name="T2" fmla="*/ 329 w 33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0" h="20">
                  <a:moveTo>
                    <a:pt x="0" y="0"/>
                  </a:moveTo>
                  <a:lnTo>
                    <a:pt x="329" y="0"/>
                  </a:lnTo>
                </a:path>
              </a:pathLst>
            </a:custGeom>
            <a:noFill/>
            <a:ln w="1269">
              <a:solidFill>
                <a:srgbClr val="12101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3" name="Freeform 308">
              <a:extLst>
                <a:ext uri="{FF2B5EF4-FFF2-40B4-BE49-F238E27FC236}">
                  <a16:creationId xmlns:a16="http://schemas.microsoft.com/office/drawing/2014/main" id="{DB4A3658-E4A9-4E18-956B-81C2743D3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294"/>
              <a:ext cx="330" cy="20"/>
            </a:xfrm>
            <a:custGeom>
              <a:avLst/>
              <a:gdLst>
                <a:gd name="T0" fmla="*/ 0 w 330"/>
                <a:gd name="T1" fmla="*/ 0 h 20"/>
                <a:gd name="T2" fmla="*/ 329 w 33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0" h="20">
                  <a:moveTo>
                    <a:pt x="0" y="0"/>
                  </a:moveTo>
                  <a:lnTo>
                    <a:pt x="329" y="0"/>
                  </a:lnTo>
                </a:path>
              </a:pathLst>
            </a:custGeom>
            <a:noFill/>
            <a:ln w="2539">
              <a:solidFill>
                <a:srgbClr val="12101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4" name="Freeform 309">
              <a:extLst>
                <a:ext uri="{FF2B5EF4-FFF2-40B4-BE49-F238E27FC236}">
                  <a16:creationId xmlns:a16="http://schemas.microsoft.com/office/drawing/2014/main" id="{6DC45756-E7CE-424B-A6D6-8CECB1D9F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289"/>
              <a:ext cx="307" cy="20"/>
            </a:xfrm>
            <a:custGeom>
              <a:avLst/>
              <a:gdLst>
                <a:gd name="T0" fmla="*/ 0 w 307"/>
                <a:gd name="T1" fmla="*/ 0 h 20"/>
                <a:gd name="T2" fmla="*/ 306 w 307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7" h="20">
                  <a:moveTo>
                    <a:pt x="0" y="0"/>
                  </a:moveTo>
                  <a:lnTo>
                    <a:pt x="306" y="0"/>
                  </a:lnTo>
                </a:path>
              </a:pathLst>
            </a:custGeom>
            <a:noFill/>
            <a:ln w="3810">
              <a:solidFill>
                <a:srgbClr val="12101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5" name="Freeform 310">
              <a:extLst>
                <a:ext uri="{FF2B5EF4-FFF2-40B4-BE49-F238E27FC236}">
                  <a16:creationId xmlns:a16="http://schemas.microsoft.com/office/drawing/2014/main" id="{163499FB-F2FC-4A6B-AFB8-EE51305EF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4290"/>
              <a:ext cx="20" cy="20"/>
            </a:xfrm>
            <a:custGeom>
              <a:avLst/>
              <a:gdLst>
                <a:gd name="T0" fmla="*/ 0 w 20"/>
                <a:gd name="T1" fmla="*/ 1 h 20"/>
                <a:gd name="T2" fmla="*/ 12 w 20"/>
                <a:gd name="T3" fmla="*/ 1 h 20"/>
                <a:gd name="T4" fmla="*/ 12 w 20"/>
                <a:gd name="T5" fmla="*/ 0 h 20"/>
                <a:gd name="T6" fmla="*/ 0 w 20"/>
                <a:gd name="T7" fmla="*/ 0 h 20"/>
                <a:gd name="T8" fmla="*/ 0 w 2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0" y="1"/>
                  </a:moveTo>
                  <a:lnTo>
                    <a:pt x="12" y="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2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6" name="Freeform 311">
              <a:extLst>
                <a:ext uri="{FF2B5EF4-FFF2-40B4-BE49-F238E27FC236}">
                  <a16:creationId xmlns:a16="http://schemas.microsoft.com/office/drawing/2014/main" id="{BDC9F720-20BB-4E55-A4AF-9513DA809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4286"/>
              <a:ext cx="20" cy="20"/>
            </a:xfrm>
            <a:custGeom>
              <a:avLst/>
              <a:gdLst>
                <a:gd name="T0" fmla="*/ 0 w 20"/>
                <a:gd name="T1" fmla="*/ 3 h 20"/>
                <a:gd name="T2" fmla="*/ 10 w 20"/>
                <a:gd name="T3" fmla="*/ 3 h 20"/>
                <a:gd name="T4" fmla="*/ 10 w 20"/>
                <a:gd name="T5" fmla="*/ 0 h 20"/>
                <a:gd name="T6" fmla="*/ 0 w 20"/>
                <a:gd name="T7" fmla="*/ 0 h 20"/>
                <a:gd name="T8" fmla="*/ 0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0" y="3"/>
                  </a:moveTo>
                  <a:lnTo>
                    <a:pt x="10" y="3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2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7" name="Freeform 312">
              <a:extLst>
                <a:ext uri="{FF2B5EF4-FFF2-40B4-BE49-F238E27FC236}">
                  <a16:creationId xmlns:a16="http://schemas.microsoft.com/office/drawing/2014/main" id="{BD4D799C-10B5-4ECB-AE2B-E6EA033FF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" y="4187"/>
              <a:ext cx="20" cy="20"/>
            </a:xfrm>
            <a:custGeom>
              <a:avLst/>
              <a:gdLst>
                <a:gd name="T0" fmla="*/ 10 w 20"/>
                <a:gd name="T1" fmla="*/ 0 h 20"/>
                <a:gd name="T2" fmla="*/ 6 w 20"/>
                <a:gd name="T3" fmla="*/ 1 h 20"/>
                <a:gd name="T4" fmla="*/ 0 w 20"/>
                <a:gd name="T5" fmla="*/ 5 h 20"/>
                <a:gd name="T6" fmla="*/ 0 w 20"/>
                <a:gd name="T7" fmla="*/ 14 h 20"/>
                <a:gd name="T8" fmla="*/ 10 w 20"/>
                <a:gd name="T9" fmla="*/ 14 h 20"/>
                <a:gd name="T10" fmla="*/ 10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6" y="1"/>
                  </a:lnTo>
                  <a:lnTo>
                    <a:pt x="0" y="5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2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8" name="Freeform 313">
              <a:extLst>
                <a:ext uri="{FF2B5EF4-FFF2-40B4-BE49-F238E27FC236}">
                  <a16:creationId xmlns:a16="http://schemas.microsoft.com/office/drawing/2014/main" id="{7F531AC5-3534-4D6D-BE08-48DD9A594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" y="4284"/>
              <a:ext cx="20" cy="20"/>
            </a:xfrm>
            <a:custGeom>
              <a:avLst/>
              <a:gdLst>
                <a:gd name="T0" fmla="*/ 10 w 20"/>
                <a:gd name="T1" fmla="*/ 7 h 20"/>
                <a:gd name="T2" fmla="*/ 0 w 20"/>
                <a:gd name="T3" fmla="*/ 7 h 20"/>
                <a:gd name="T4" fmla="*/ 0 w 20"/>
                <a:gd name="T5" fmla="*/ 0 h 20"/>
                <a:gd name="T6" fmla="*/ 10 w 20"/>
                <a:gd name="T7" fmla="*/ 0 h 20"/>
                <a:gd name="T8" fmla="*/ 10 w 20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0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12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9" name="Freeform 314">
              <a:extLst>
                <a:ext uri="{FF2B5EF4-FFF2-40B4-BE49-F238E27FC236}">
                  <a16:creationId xmlns:a16="http://schemas.microsoft.com/office/drawing/2014/main" id="{D1E7431C-1B35-4F1D-A26A-006284A26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3903"/>
              <a:ext cx="25" cy="20"/>
            </a:xfrm>
            <a:custGeom>
              <a:avLst/>
              <a:gdLst>
                <a:gd name="T0" fmla="*/ 8 w 25"/>
                <a:gd name="T1" fmla="*/ 0 h 20"/>
                <a:gd name="T2" fmla="*/ 0 w 25"/>
                <a:gd name="T3" fmla="*/ 17 h 20"/>
                <a:gd name="T4" fmla="*/ 24 w 25"/>
                <a:gd name="T5" fmla="*/ 0 h 20"/>
                <a:gd name="T6" fmla="*/ 8 w 25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8" y="0"/>
                  </a:moveTo>
                  <a:lnTo>
                    <a:pt x="0" y="17"/>
                  </a:lnTo>
                  <a:lnTo>
                    <a:pt x="2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22" name="Rectangle 315">
            <a:extLst>
              <a:ext uri="{FF2B5EF4-FFF2-40B4-BE49-F238E27FC236}">
                <a16:creationId xmlns:a16="http://schemas.microsoft.com/office/drawing/2014/main" id="{B57F85C8-22AC-4584-A3EE-3041F8920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99" y="4310870"/>
            <a:ext cx="261299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21F1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221F1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Low energy electron injection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391EDCA5-AA29-489E-9092-80A314BD54BE}"/>
              </a:ext>
            </a:extLst>
          </p:cNvPr>
          <p:cNvSpPr txBox="1"/>
          <p:nvPr/>
        </p:nvSpPr>
        <p:spPr>
          <a:xfrm>
            <a:off x="7836149" y="2648714"/>
            <a:ext cx="413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Radial transport, convection &amp; diffusion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EAEE4479-FEDD-4A29-BCFC-2AE44FAE6B87}"/>
              </a:ext>
            </a:extLst>
          </p:cNvPr>
          <p:cNvSpPr txBox="1"/>
          <p:nvPr/>
        </p:nvSpPr>
        <p:spPr>
          <a:xfrm>
            <a:off x="6745224" y="2336304"/>
            <a:ext cx="29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Local heating due to chorus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93642-F822-4E85-A066-D21B07C4175A}"/>
              </a:ext>
            </a:extLst>
          </p:cNvPr>
          <p:cNvSpPr txBox="1"/>
          <p:nvPr/>
        </p:nvSpPr>
        <p:spPr>
          <a:xfrm>
            <a:off x="982208" y="1062953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745DA-082E-40DF-989A-A658168CE259}"/>
              </a:ext>
            </a:extLst>
          </p:cNvPr>
          <p:cNvSpPr txBox="1"/>
          <p:nvPr/>
        </p:nvSpPr>
        <p:spPr>
          <a:xfrm>
            <a:off x="9187472" y="979084"/>
            <a:ext cx="261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storm enhancement</a:t>
            </a:r>
          </a:p>
          <a:p>
            <a:r>
              <a:rPr lang="en-US" dirty="0"/>
              <a:t>Of outer zone electrons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A9165-7302-4937-8962-0919B0DDC92A}"/>
              </a:ext>
            </a:extLst>
          </p:cNvPr>
          <p:cNvSpPr txBox="1"/>
          <p:nvPr/>
        </p:nvSpPr>
        <p:spPr>
          <a:xfrm>
            <a:off x="2256468" y="1062953"/>
            <a:ext cx="14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Plasmasphere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7302C-9F23-479B-B887-159A3B912D77}"/>
              </a:ext>
            </a:extLst>
          </p:cNvPr>
          <p:cNvSpPr txBox="1"/>
          <p:nvPr/>
        </p:nvSpPr>
        <p:spPr>
          <a:xfrm>
            <a:off x="8118338" y="3709699"/>
            <a:ext cx="25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Chorus wave excitation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0E33B8DB-4088-4A17-9D11-99896E52586C}"/>
              </a:ext>
            </a:extLst>
          </p:cNvPr>
          <p:cNvSpPr txBox="1"/>
          <p:nvPr/>
        </p:nvSpPr>
        <p:spPr>
          <a:xfrm>
            <a:off x="8322122" y="6068348"/>
            <a:ext cx="277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Thorne et al., Nature, 2013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9FB741-3195-479D-AF3E-EECC80ABDE05}"/>
              </a:ext>
            </a:extLst>
          </p:cNvPr>
          <p:cNvSpPr txBox="1"/>
          <p:nvPr/>
        </p:nvSpPr>
        <p:spPr>
          <a:xfrm>
            <a:off x="2817718" y="5332415"/>
            <a:ext cx="220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Equatorial plane view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7109E0B8-D830-4A1D-A5FF-6F0C53EE7AAC}"/>
              </a:ext>
            </a:extLst>
          </p:cNvPr>
          <p:cNvSpPr txBox="1"/>
          <p:nvPr/>
        </p:nvSpPr>
        <p:spPr>
          <a:xfrm>
            <a:off x="982208" y="6071483"/>
            <a:ext cx="2532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Cartoon Summary Break:</a:t>
            </a:r>
          </a:p>
        </p:txBody>
      </p:sp>
    </p:spTree>
    <p:extLst>
      <p:ext uri="{BB962C8B-B14F-4D97-AF65-F5344CB8AC3E}">
        <p14:creationId xmlns:p14="http://schemas.microsoft.com/office/powerpoint/2010/main" val="234863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eaLnBrk="1" hangingPunct="1"/>
            <a:br>
              <a:rPr lang="en-US" sz="2000" dirty="0">
                <a:solidFill>
                  <a:srgbClr val="000000"/>
                </a:solidFill>
                <a:sym typeface="Helvetica" pitchFamily="34" charset="0"/>
              </a:rPr>
            </a:br>
            <a:r>
              <a:rPr lang="en-US" sz="3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 pitchFamily="34" charset="0"/>
              </a:rPr>
              <a:t>6 orbits of RBSP-A during strongest storm of Van Allen Probes era:</a:t>
            </a:r>
            <a:br>
              <a:rPr lang="en-US" sz="2000" dirty="0">
                <a:solidFill>
                  <a:srgbClr val="000000"/>
                </a:solidFill>
                <a:sym typeface="Helvetica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sym typeface="Helvetica" pitchFamily="34" charset="0"/>
              </a:rPr>
              <a:t>RBSP-A measurements at 1000 MeV/G show a peak in PSD suggesting local heating ~ L*= 4 at 0000UT on 03/17 followed by inward radial convective and diffusive transport by the end of 03/18/2015.</a:t>
            </a:r>
            <a:br>
              <a:rPr lang="en-US" sz="2000" b="1" dirty="0">
                <a:solidFill>
                  <a:srgbClr val="000000"/>
                </a:solidFill>
                <a:latin typeface="Times New Roman" pitchFamily="18" charset="0"/>
                <a:sym typeface="Arial Rounded MT Bold" pitchFamily="34" charset="0"/>
              </a:rPr>
            </a:br>
            <a:endParaRPr lang="en-US" sz="2000" b="1" dirty="0">
              <a:solidFill>
                <a:srgbClr val="000000"/>
              </a:solidFill>
              <a:latin typeface="Times New Roman" pitchFamily="18" charset="0"/>
              <a:sym typeface="Arial Rounded MT Bold" pitchFamily="34" charset="0"/>
            </a:endParaRPr>
          </a:p>
        </p:txBody>
      </p:sp>
      <p:pic>
        <p:nvPicPr>
          <p:cNvPr id="46082" name="Picture 62" descr="rbspa_1.pn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1855244"/>
            <a:ext cx="8839200" cy="4351338"/>
          </a:xfrm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9956800" y="5410200"/>
            <a:ext cx="17653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00 UT 3/17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9956800" y="3581400"/>
            <a:ext cx="17653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00 UT 3/18</a:t>
            </a: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 flipH="1" flipV="1">
            <a:off x="10058400" y="1830388"/>
            <a:ext cx="246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en-US"/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9956800" y="1752600"/>
            <a:ext cx="17653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00 UT 3/19</a:t>
            </a: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3027363" y="1408113"/>
            <a:ext cx="244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5668963" y="2779713"/>
            <a:ext cx="244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090" name="Line 6"/>
          <p:cNvSpPr>
            <a:spLocks noChangeShapeType="1"/>
          </p:cNvSpPr>
          <p:nvPr/>
        </p:nvSpPr>
        <p:spPr bwMode="auto">
          <a:xfrm flipH="1">
            <a:off x="5770563" y="1210234"/>
            <a:ext cx="3642378" cy="210074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6091" name="Text Box 12"/>
          <p:cNvSpPr txBox="1">
            <a:spLocks noChangeArrowheads="1"/>
          </p:cNvSpPr>
          <p:nvPr/>
        </p:nvSpPr>
        <p:spPr bwMode="auto">
          <a:xfrm>
            <a:off x="2412363" y="6209588"/>
            <a:ext cx="736727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Radial diffusion modeled by Zhao Li et al., JGR, 2017, PSD updated at apogee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224972-6EC6-49C2-BE50-83B8552AC14C}"/>
              </a:ext>
            </a:extLst>
          </p:cNvPr>
          <p:cNvSpPr txBox="1"/>
          <p:nvPr/>
        </p:nvSpPr>
        <p:spPr>
          <a:xfrm>
            <a:off x="3231568" y="2410381"/>
            <a:ext cx="195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17-18,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2EB1B-D34C-4CE1-AD98-5D2E4F81F70A}"/>
              </a:ext>
            </a:extLst>
          </p:cNvPr>
          <p:cNvSpPr txBox="1"/>
          <p:nvPr/>
        </p:nvSpPr>
        <p:spPr>
          <a:xfrm>
            <a:off x="5567082" y="4769224"/>
            <a:ext cx="28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Recall: VAP apogee at 5.8 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jgra54138-fig-0008-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9288"/>
            <a:ext cx="121920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3332163" y="493713"/>
            <a:ext cx="244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1198563" y="192088"/>
            <a:ext cx="93726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September 2013 – DLL played larger role than chorus – best fit both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9323388" y="6403975"/>
            <a:ext cx="17049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 et al.,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CBB408-A196-4E24-9F7E-CA765ECE3E75}"/>
              </a:ext>
            </a:extLst>
          </p:cNvPr>
          <p:cNvSpPr txBox="1"/>
          <p:nvPr/>
        </p:nvSpPr>
        <p:spPr>
          <a:xfrm>
            <a:off x="4171950" y="6427272"/>
            <a:ext cx="36558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3D diffusion simulations in M, K, 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3C575-17B1-4483-B7BB-7D2CD03484E5}"/>
              </a:ext>
            </a:extLst>
          </p:cNvPr>
          <p:cNvSpPr txBox="1"/>
          <p:nvPr/>
        </p:nvSpPr>
        <p:spPr>
          <a:xfrm>
            <a:off x="6176513" y="33470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4D0B6E94-DB18-487D-99C9-54A39033A7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9864" y="3234906"/>
            <a:ext cx="3590027" cy="29297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237C79-412B-4EF7-A6CB-8CD61CC90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67" y="88777"/>
            <a:ext cx="11984854" cy="7140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B9F769-5F72-46A0-9DD2-3D2F73582144}"/>
              </a:ext>
            </a:extLst>
          </p:cNvPr>
          <p:cNvSpPr txBox="1"/>
          <p:nvPr/>
        </p:nvSpPr>
        <p:spPr>
          <a:xfrm>
            <a:off x="1525422" y="1900170"/>
            <a:ext cx="421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 et al., JGR 2017; AGU Monograph 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7A809D-2B42-4F8E-8C39-F585D71467DE}"/>
              </a:ext>
            </a:extLst>
          </p:cNvPr>
          <p:cNvSpPr txBox="1"/>
          <p:nvPr/>
        </p:nvSpPr>
        <p:spPr>
          <a:xfrm>
            <a:off x="7386221" y="2361461"/>
            <a:ext cx="16498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23-24 July 2012</a:t>
            </a:r>
          </a:p>
        </p:txBody>
      </p:sp>
      <p:cxnSp>
        <p:nvCxnSpPr>
          <p:cNvPr id="5" name="Line 6">
            <a:extLst>
              <a:ext uri="{FF2B5EF4-FFF2-40B4-BE49-F238E27FC236}">
                <a16:creationId xmlns:a16="http://schemas.microsoft.com/office/drawing/2014/main" id="{F1A61492-21E5-4F0A-AAE6-D881BF850F4C}"/>
              </a:ext>
            </a:extLst>
          </p:cNvPr>
          <p:cNvCxnSpPr>
            <a:cxnSpLocks/>
          </p:cNvCxnSpPr>
          <p:nvPr/>
        </p:nvCxnSpPr>
        <p:spPr bwMode="auto">
          <a:xfrm>
            <a:off x="7537142" y="2654423"/>
            <a:ext cx="1420428" cy="225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EBBFDC-C781-49A8-8681-C2014819248C}"/>
              </a:ext>
            </a:extLst>
          </p:cNvPr>
          <p:cNvSpPr txBox="1"/>
          <p:nvPr/>
        </p:nvSpPr>
        <p:spPr>
          <a:xfrm>
            <a:off x="6578353" y="5948039"/>
            <a:ext cx="376551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Weaker 09-10 min, Weaker 12-14 max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CEF07-7BE3-42C4-A9E8-A5BDEBB69558}"/>
              </a:ext>
            </a:extLst>
          </p:cNvPr>
          <p:cNvSpPr txBox="1"/>
          <p:nvPr/>
        </p:nvSpPr>
        <p:spPr>
          <a:xfrm>
            <a:off x="5519922" y="861134"/>
            <a:ext cx="21168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Weaker min at GOES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5C46E-9CD1-49C2-A195-D8313AA19B2C}"/>
              </a:ext>
            </a:extLst>
          </p:cNvPr>
          <p:cNvSpPr txBox="1"/>
          <p:nvPr/>
        </p:nvSpPr>
        <p:spPr>
          <a:xfrm>
            <a:off x="8078680" y="870012"/>
            <a:ext cx="25037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Weaker max less evident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A2564-6EA6-4396-BDD6-1362FA2F97B8}"/>
              </a:ext>
            </a:extLst>
          </p:cNvPr>
          <p:cNvSpPr txBox="1"/>
          <p:nvPr/>
        </p:nvSpPr>
        <p:spPr>
          <a:xfrm>
            <a:off x="5646198" y="21395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BAB5F-CCAE-46FF-B9ED-717B0E0D8DC2}"/>
              </a:ext>
            </a:extLst>
          </p:cNvPr>
          <p:cNvSpPr txBox="1"/>
          <p:nvPr/>
        </p:nvSpPr>
        <p:spPr>
          <a:xfrm>
            <a:off x="1899821" y="4412202"/>
            <a:ext cx="51884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SAMPEX data 1992 – 2012; 520 x 670 km polar orbit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19923-1FA6-4EDC-A637-5746475CB350}"/>
              </a:ext>
            </a:extLst>
          </p:cNvPr>
          <p:cNvSpPr txBox="1"/>
          <p:nvPr/>
        </p:nvSpPr>
        <p:spPr>
          <a:xfrm>
            <a:off x="8461112" y="4396212"/>
            <a:ext cx="26232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Van Allen Probes 2012-19</a:t>
            </a:r>
          </a:p>
        </p:txBody>
      </p:sp>
    </p:spTree>
    <p:extLst>
      <p:ext uri="{BB962C8B-B14F-4D97-AF65-F5344CB8AC3E}">
        <p14:creationId xmlns:p14="http://schemas.microsoft.com/office/powerpoint/2010/main" val="339255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9643-9754-4FCD-B04D-91E3A9FB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         Van Allen Probes REPT Data 2018-19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9F6663-BB96-49BB-9A5A-AE6878A210A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267703"/>
            <a:ext cx="10515600" cy="187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0DE86-E41E-4FD0-BC0D-99C8A991B6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60380"/>
            <a:ext cx="10515599" cy="172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1BD32-1A71-45EE-8422-FDB3529860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986654"/>
            <a:ext cx="10515598" cy="1720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Line 6">
            <a:extLst>
              <a:ext uri="{FF2B5EF4-FFF2-40B4-BE49-F238E27FC236}">
                <a16:creationId xmlns:a16="http://schemas.microsoft.com/office/drawing/2014/main" id="{14638E3B-6766-439D-A491-E5342A7E4D4A}"/>
              </a:ext>
            </a:extLst>
          </p:cNvPr>
          <p:cNvCxnSpPr>
            <a:cxnSpLocks/>
          </p:cNvCxnSpPr>
          <p:nvPr/>
        </p:nvCxnSpPr>
        <p:spPr bwMode="auto">
          <a:xfrm>
            <a:off x="7655859" y="5764306"/>
            <a:ext cx="181087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3B46DA-D6AB-4E1F-9E79-186FA333FB10}"/>
              </a:ext>
            </a:extLst>
          </p:cNvPr>
          <p:cNvSpPr txBox="1"/>
          <p:nvPr/>
        </p:nvSpPr>
        <p:spPr>
          <a:xfrm>
            <a:off x="5486398" y="5600448"/>
            <a:ext cx="216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Only 7.7 MeV event </a:t>
            </a:r>
          </a:p>
        </p:txBody>
      </p:sp>
      <p:cxnSp>
        <p:nvCxnSpPr>
          <p:cNvPr id="12" name="Line 6">
            <a:extLst>
              <a:ext uri="{FF2B5EF4-FFF2-40B4-BE49-F238E27FC236}">
                <a16:creationId xmlns:a16="http://schemas.microsoft.com/office/drawing/2014/main" id="{52804AA0-DAC7-4FCC-ACE9-99B955C06E5A}"/>
              </a:ext>
            </a:extLst>
          </p:cNvPr>
          <p:cNvCxnSpPr>
            <a:cxnSpLocks/>
          </p:cNvCxnSpPr>
          <p:nvPr/>
        </p:nvCxnSpPr>
        <p:spPr bwMode="auto">
          <a:xfrm flipH="1">
            <a:off x="8139954" y="3343835"/>
            <a:ext cx="555811" cy="36538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A2A4B9-B76E-43CF-97C2-39A39AF1A439}"/>
              </a:ext>
            </a:extLst>
          </p:cNvPr>
          <p:cNvSpPr txBox="1"/>
          <p:nvPr/>
        </p:nvSpPr>
        <p:spPr>
          <a:xfrm>
            <a:off x="8695764" y="3077567"/>
            <a:ext cx="235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May 13-14 CME-shock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ED656-128F-4A19-A051-D327CD47466A}"/>
              </a:ext>
            </a:extLst>
          </p:cNvPr>
          <p:cNvSpPr txBox="1"/>
          <p:nvPr/>
        </p:nvSpPr>
        <p:spPr>
          <a:xfrm>
            <a:off x="282965" y="160982"/>
            <a:ext cx="12202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2018-19 Solar Minimum had higher level </a:t>
            </a:r>
            <a:r>
              <a:rPr lang="en-US" b="1" dirty="0" err="1"/>
              <a:t>radbelt</a:t>
            </a:r>
            <a:r>
              <a:rPr lang="en-US" b="1" dirty="0"/>
              <a:t> flux than 2008-09, driven by CIRs;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Whole Heliosphere Planetary Interactions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    Sept 13-17 </a:t>
            </a:r>
            <a:r>
              <a:rPr lang="en-US" dirty="0" err="1">
                <a:solidFill>
                  <a:srgbClr val="FF0000"/>
                </a:solidFill>
              </a:rPr>
              <a:t>wkshop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    whpi.hao.ucar.edu/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6B3C3A-6830-4DAB-8CCF-295C3AC85E6D}"/>
              </a:ext>
            </a:extLst>
          </p:cNvPr>
          <p:cNvSpPr txBox="1"/>
          <p:nvPr/>
        </p:nvSpPr>
        <p:spPr>
          <a:xfrm>
            <a:off x="6945949" y="5969780"/>
            <a:ext cx="294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Corotating Interaction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952E2-F12A-4AC0-A9BA-AB8BC42770BC}"/>
              </a:ext>
            </a:extLst>
          </p:cNvPr>
          <p:cNvSpPr txBox="1"/>
          <p:nvPr/>
        </p:nvSpPr>
        <p:spPr>
          <a:xfrm>
            <a:off x="9874622" y="6543310"/>
            <a:ext cx="235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Allison Jaynes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1A023-F806-4A9D-8D4C-748F189C0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96" y="851417"/>
            <a:ext cx="5640244" cy="762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ACEB3-38CD-479C-90FF-99D002883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29" y="1413550"/>
            <a:ext cx="5422951" cy="403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861599-1E56-43D3-9BFC-6F45A74C1BE9}"/>
              </a:ext>
            </a:extLst>
          </p:cNvPr>
          <p:cNvSpPr txBox="1"/>
          <p:nvPr/>
        </p:nvSpPr>
        <p:spPr>
          <a:xfrm>
            <a:off x="6168829" y="5363768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duration of the campaign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233CD-B194-46D6-BC7C-6817AE6EDD35}"/>
              </a:ext>
            </a:extLst>
          </p:cNvPr>
          <p:cNvSpPr txBox="1"/>
          <p:nvPr/>
        </p:nvSpPr>
        <p:spPr>
          <a:xfrm>
            <a:off x="308560" y="335845"/>
            <a:ext cx="5819991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History: UCLA GEM WIKI</a:t>
            </a:r>
          </a:p>
          <a:p>
            <a:r>
              <a:rPr lang="en-US" dirty="0">
                <a:hlinkClick r:id="rId4"/>
              </a:rPr>
              <a:t>A diagram of GEM history (1987-1990)</a:t>
            </a:r>
            <a:endParaRPr lang="en-US" dirty="0"/>
          </a:p>
          <a:p>
            <a:r>
              <a:rPr lang="en-US" dirty="0">
                <a:hlinkClick r:id="rId5"/>
              </a:rPr>
              <a:t>Report from the First GEM Campaigns 1991-1997</a:t>
            </a:r>
            <a:endParaRPr lang="en-US" dirty="0"/>
          </a:p>
          <a:p>
            <a:r>
              <a:rPr lang="en-US" dirty="0"/>
              <a:t>Thank Ray Greenwald for help summarizing initial IM/S</a:t>
            </a:r>
          </a:p>
          <a:p>
            <a:r>
              <a:rPr lang="en-US" dirty="0"/>
              <a:t>Campaign; Mike </a:t>
            </a:r>
            <a:r>
              <a:rPr lang="en-US" dirty="0" err="1"/>
              <a:t>Liemohn</a:t>
            </a:r>
            <a:r>
              <a:rPr lang="en-US" dirty="0"/>
              <a:t> 2006 ‘IM/S Assessment</a:t>
            </a:r>
          </a:p>
          <a:p>
            <a:r>
              <a:rPr lang="en-US" dirty="0"/>
              <a:t>Challenge’ JGR Special Section</a:t>
            </a:r>
          </a:p>
          <a:p>
            <a:endParaRPr lang="en-US" dirty="0"/>
          </a:p>
          <a:p>
            <a:r>
              <a:rPr lang="en-US" dirty="0"/>
              <a:t>Initial events chosen for study influenced by </a:t>
            </a:r>
            <a:r>
              <a:rPr lang="en-US" dirty="0">
                <a:highlight>
                  <a:srgbClr val="FFFF00"/>
                </a:highlight>
              </a:rPr>
              <a:t>NASA </a:t>
            </a:r>
          </a:p>
          <a:p>
            <a:r>
              <a:rPr lang="en-US" dirty="0">
                <a:highlight>
                  <a:srgbClr val="FFFF00"/>
                </a:highlight>
              </a:rPr>
              <a:t>ISTP International Solar Terrestrial Physics Program ‘90s:</a:t>
            </a:r>
          </a:p>
          <a:p>
            <a:r>
              <a:rPr lang="en-US" dirty="0"/>
              <a:t>Wind (L1), Polar, </a:t>
            </a:r>
            <a:r>
              <a:rPr lang="en-US" dirty="0" err="1"/>
              <a:t>Geotail</a:t>
            </a:r>
            <a:r>
              <a:rPr lang="en-US" dirty="0"/>
              <a:t> satellite data concurrent;</a:t>
            </a:r>
          </a:p>
          <a:p>
            <a:endParaRPr lang="en-US" dirty="0"/>
          </a:p>
          <a:p>
            <a:r>
              <a:rPr lang="en-US" dirty="0"/>
              <a:t>Funded development of MHD global simulation </a:t>
            </a:r>
          </a:p>
          <a:p>
            <a:r>
              <a:rPr lang="en-US" dirty="0"/>
              <a:t>models;</a:t>
            </a:r>
          </a:p>
          <a:p>
            <a:endParaRPr lang="en-US" dirty="0"/>
          </a:p>
          <a:p>
            <a:r>
              <a:rPr lang="en-US" dirty="0" err="1"/>
              <a:t>Groundbased</a:t>
            </a:r>
            <a:r>
              <a:rPr lang="en-US" dirty="0"/>
              <a:t> </a:t>
            </a:r>
            <a:r>
              <a:rPr lang="en-US" dirty="0" err="1"/>
              <a:t>SuperDarn</a:t>
            </a:r>
            <a:r>
              <a:rPr lang="en-US" dirty="0"/>
              <a:t> radars;</a:t>
            </a:r>
          </a:p>
          <a:p>
            <a:endParaRPr lang="en-US" dirty="0"/>
          </a:p>
          <a:p>
            <a:r>
              <a:rPr lang="en-US" dirty="0"/>
              <a:t>Additional data sources for IM/S campaign:</a:t>
            </a:r>
          </a:p>
          <a:p>
            <a:r>
              <a:rPr lang="en-US" dirty="0"/>
              <a:t>LANL, NOAA GOES geosynchronous data;</a:t>
            </a:r>
          </a:p>
          <a:p>
            <a:r>
              <a:rPr lang="en-US" dirty="0"/>
              <a:t>NASA SAMPEX, NOAA POES and DMSP LEO polar s/c</a:t>
            </a:r>
          </a:p>
          <a:p>
            <a:r>
              <a:rPr lang="en-US" dirty="0"/>
              <a:t>NASA IMAGE launched 2000 – </a:t>
            </a:r>
            <a:r>
              <a:rPr lang="en-US" dirty="0" err="1"/>
              <a:t>p’sphere</a:t>
            </a:r>
            <a:r>
              <a:rPr lang="en-US" dirty="0"/>
              <a:t> &amp; ring current</a:t>
            </a:r>
          </a:p>
          <a:p>
            <a:endParaRPr lang="en-US" dirty="0"/>
          </a:p>
          <a:p>
            <a:r>
              <a:rPr lang="en-US" dirty="0"/>
              <a:t>NSF funded </a:t>
            </a:r>
            <a:r>
              <a:rPr lang="en-US" dirty="0" err="1"/>
              <a:t>groundbased</a:t>
            </a:r>
            <a:r>
              <a:rPr lang="en-US" dirty="0"/>
              <a:t> magnetometers, radars, riometers,</a:t>
            </a:r>
          </a:p>
          <a:p>
            <a:r>
              <a:rPr lang="en-US" dirty="0"/>
              <a:t>all-sky cameras, model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95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5BE92E-1E11-49F6-90C0-1B47168AE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41929" y="1013012"/>
            <a:ext cx="9950824" cy="5844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233792-868F-4D16-9CE4-D579E3767117}"/>
              </a:ext>
            </a:extLst>
          </p:cNvPr>
          <p:cNvSpPr txBox="1"/>
          <p:nvPr/>
        </p:nvSpPr>
        <p:spPr>
          <a:xfrm>
            <a:off x="71717" y="331695"/>
            <a:ext cx="1220674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MHD-test particle simulations; following </a:t>
            </a:r>
            <a:r>
              <a:rPr lang="en-US" sz="2400" dirty="0" err="1"/>
              <a:t>gc</a:t>
            </a:r>
            <a:r>
              <a:rPr lang="en-US" sz="2400" dirty="0"/>
              <a:t> electrons in LFM-RCM (top) and GAMERA-RCM fields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ECAA-96F7-419E-89F4-519E929B7D28}"/>
              </a:ext>
            </a:extLst>
          </p:cNvPr>
          <p:cNvSpPr txBox="1"/>
          <p:nvPr/>
        </p:nvSpPr>
        <p:spPr>
          <a:xfrm>
            <a:off x="7011318" y="1981200"/>
            <a:ext cx="363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</a:t>
            </a:r>
            <a:r>
              <a:rPr lang="en-US" dirty="0" err="1"/>
              <a:t>M’pause</a:t>
            </a:r>
            <a:r>
              <a:rPr lang="en-US" dirty="0"/>
              <a:t> loss greater at higher Mu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E2A1D-79B7-4F53-BA5F-CBB02F82533E}"/>
              </a:ext>
            </a:extLst>
          </p:cNvPr>
          <p:cNvSpPr txBox="1"/>
          <p:nvPr/>
        </p:nvSpPr>
        <p:spPr>
          <a:xfrm>
            <a:off x="7117976" y="4523620"/>
            <a:ext cx="366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 Local heating greater at higher Mu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3E6FE-1843-412A-83D8-FAD44F9DC0B2}"/>
              </a:ext>
            </a:extLst>
          </p:cNvPr>
          <p:cNvSpPr txBox="1"/>
          <p:nvPr/>
        </p:nvSpPr>
        <p:spPr>
          <a:xfrm>
            <a:off x="2043954" y="1299882"/>
            <a:ext cx="247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CME-shock driven storm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2CB6C-C1C2-4B77-B0B5-35C4B5A277B4}"/>
              </a:ext>
            </a:extLst>
          </p:cNvPr>
          <p:cNvSpPr txBox="1"/>
          <p:nvPr/>
        </p:nvSpPr>
        <p:spPr>
          <a:xfrm>
            <a:off x="2124635" y="4154288"/>
            <a:ext cx="175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CIR-driven storm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87F2A-D6FC-4B51-A566-68C38347CB40}"/>
              </a:ext>
            </a:extLst>
          </p:cNvPr>
          <p:cNvSpPr txBox="1"/>
          <p:nvPr/>
        </p:nvSpPr>
        <p:spPr>
          <a:xfrm>
            <a:off x="71717" y="6156973"/>
            <a:ext cx="2043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Hudson et al., 2021</a:t>
            </a:r>
          </a:p>
          <a:p>
            <a:r>
              <a:rPr lang="en-US" dirty="0"/>
              <a:t>WHPI workshop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E1BA256C-A956-4D8F-A9DB-FDC98E38D3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5291" y="2613803"/>
            <a:ext cx="491706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1533E22E-8283-44C4-B3CF-57DA86824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75651" y="1392215"/>
            <a:ext cx="8627" cy="36933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84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9A251C-3E69-42BC-9649-1E45C3F98E96}"/>
              </a:ext>
            </a:extLst>
          </p:cNvPr>
          <p:cNvSpPr txBox="1"/>
          <p:nvPr/>
        </p:nvSpPr>
        <p:spPr>
          <a:xfrm>
            <a:off x="4643244" y="618565"/>
            <a:ext cx="241444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E92CC-99D0-47FD-8702-EA8AD98F2837}"/>
              </a:ext>
            </a:extLst>
          </p:cNvPr>
          <p:cNvSpPr txBox="1"/>
          <p:nvPr/>
        </p:nvSpPr>
        <p:spPr>
          <a:xfrm>
            <a:off x="1285335" y="1512826"/>
            <a:ext cx="98395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Summarized some of progress since the IM/S campaign understanding outer zone electrons;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Neglected advances in understanding inner zone protons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advances in modeling and understanding ring current and </a:t>
            </a:r>
            <a:r>
              <a:rPr lang="en-US" dirty="0" err="1"/>
              <a:t>plasmaphere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 by noting importance of plasmasphere in determining inner boundary of outer zone electrons–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Seen in minimum L of plasmapause: 1) marks transition from hiss loss to chorus acceleration;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2) obstacle to inward propagation of ULF waves;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magnetosphere is a region of interacting 1 eV to multi-MeV plasma populations – challenge!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1F930-F47E-451A-9750-37B98732A8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9947" y="3738401"/>
            <a:ext cx="5890574" cy="2908540"/>
            <a:chOff x="1988" y="2300"/>
            <a:chExt cx="4054" cy="1992"/>
          </a:xfrm>
        </p:grpSpPr>
        <p:pic>
          <p:nvPicPr>
            <p:cNvPr id="6" name="Picture 5" descr="img-GRL10">
              <a:extLst>
                <a:ext uri="{FF2B5EF4-FFF2-40B4-BE49-F238E27FC236}">
                  <a16:creationId xmlns:a16="http://schemas.microsoft.com/office/drawing/2014/main" id="{4E72A0C5-0C59-4F29-A3A2-CB23BB71B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9" t="19727" r="8490" b="17017"/>
            <a:stretch>
              <a:fillRect/>
            </a:stretch>
          </p:blipFill>
          <p:spPr bwMode="auto">
            <a:xfrm>
              <a:off x="1988" y="2300"/>
              <a:ext cx="3990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398FC8D4-D5C9-474A-8BA2-B3199ED851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07" y="4147"/>
              <a:ext cx="1835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zh-CN" sz="1200" b="1">
                  <a:solidFill>
                    <a:schemeClr val="bg2"/>
                  </a:solidFill>
                  <a:ea typeface="SimSun" panose="02010600030101010101" pitchFamily="2" charset="-122"/>
                </a:rPr>
                <a:t>(Extended from Li et al., GRL, 2006)</a:t>
              </a:r>
            </a:p>
          </p:txBody>
        </p:sp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C6B21FAB-3476-4BA0-BD46-5ABB3E17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0143" y="3691677"/>
            <a:ext cx="4119085" cy="290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7322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E9FC98-7792-4684-869A-11077F07240F}"/>
              </a:ext>
            </a:extLst>
          </p:cNvPr>
          <p:cNvSpPr txBox="1"/>
          <p:nvPr/>
        </p:nvSpPr>
        <p:spPr>
          <a:xfrm>
            <a:off x="4597879" y="2104845"/>
            <a:ext cx="2554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082670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01742-A6E6-4BB3-A1B3-B1AC0F41FD00}"/>
              </a:ext>
            </a:extLst>
          </p:cNvPr>
          <p:cNvSpPr/>
          <p:nvPr/>
        </p:nvSpPr>
        <p:spPr>
          <a:xfrm>
            <a:off x="2944483" y="188903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 Wiki</a:t>
            </a:r>
            <a:r>
              <a:rPr lang="en-US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https://gem.epss.ucla.edu/mediawiki/index.php/Other_Documents_and_Reports#Older_Archives_from_Campaigns.2C_Steering_Committee.2C_and_Students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dirty="0" err="1"/>
              <a:t>Liemohn</a:t>
            </a:r>
            <a:r>
              <a:rPr lang="en-US" dirty="0"/>
              <a:t>, JGR, 2006:</a:t>
            </a:r>
          </a:p>
          <a:p>
            <a:r>
              <a:rPr lang="en-US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https://agupubs.onlinelibrary.wiley.com/doi/full/10.1029/2006JA011970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dirty="0"/>
              <a:t>Li and Hudson, JGR, 2019:</a:t>
            </a:r>
          </a:p>
          <a:p>
            <a:r>
              <a:rPr lang="en-US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https://agupubs.onlinelibrary.wiley.com/doi/10.1029/2018JA025940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dirty="0"/>
              <a:t>Ripoll et al., JGR, 2019:</a:t>
            </a:r>
          </a:p>
          <a:p>
            <a:r>
              <a:rPr lang="en-US" u="sng" dirty="0">
                <a:solidFill>
                  <a:srgbClr val="7030A0"/>
                </a:solidFill>
              </a:rPr>
              <a:t>https://agupubs.onlinelibrary.wiley.com/doi/full/10.1002/2016GL068869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E523C-9F02-4572-9101-1F9F9C58E761}"/>
              </a:ext>
            </a:extLst>
          </p:cNvPr>
          <p:cNvSpPr txBox="1"/>
          <p:nvPr/>
        </p:nvSpPr>
        <p:spPr>
          <a:xfrm>
            <a:off x="2751826" y="1406106"/>
            <a:ext cx="127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References:</a:t>
            </a:r>
          </a:p>
        </p:txBody>
      </p:sp>
    </p:spTree>
    <p:extLst>
      <p:ext uri="{BB962C8B-B14F-4D97-AF65-F5344CB8AC3E}">
        <p14:creationId xmlns:p14="http://schemas.microsoft.com/office/powerpoint/2010/main" val="560056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0571" y="-313509"/>
            <a:ext cx="734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612775" y="658813"/>
            <a:ext cx="35337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Synthesis of processes afffecting</a:t>
            </a:r>
          </a:p>
          <a:p>
            <a:r>
              <a:rPr lang="en-US"/>
              <a:t> outer zone electron variability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65C11-CA9D-4959-A9C2-8D95DD325570}"/>
              </a:ext>
            </a:extLst>
          </p:cNvPr>
          <p:cNvSpPr txBox="1"/>
          <p:nvPr/>
        </p:nvSpPr>
        <p:spPr>
          <a:xfrm>
            <a:off x="5683066" y="571103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atmosphere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21AFE-D100-436E-86C2-F0F1C3D7A8E9}"/>
              </a:ext>
            </a:extLst>
          </p:cNvPr>
          <p:cNvSpPr txBox="1"/>
          <p:nvPr/>
        </p:nvSpPr>
        <p:spPr>
          <a:xfrm>
            <a:off x="452846" y="6359825"/>
            <a:ext cx="343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Wen Li and Hudson, JGR,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AEF9C-9BBB-4C65-BBD8-D9FCCE34C31B}"/>
              </a:ext>
            </a:extLst>
          </p:cNvPr>
          <p:cNvSpPr txBox="1"/>
          <p:nvPr/>
        </p:nvSpPr>
        <p:spPr>
          <a:xfrm>
            <a:off x="7977052" y="578941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strong near plasmapause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CRRES">
            <a:extLst>
              <a:ext uri="{FF2B5EF4-FFF2-40B4-BE49-F238E27FC236}">
                <a16:creationId xmlns:a16="http://schemas.microsoft.com/office/drawing/2014/main" id="{1186C0FA-156D-4FB8-A937-DDFC00BEB02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"/>
          <a:stretch>
            <a:fillRect/>
          </a:stretch>
        </p:blipFill>
        <p:spPr bwMode="auto">
          <a:xfrm>
            <a:off x="2595850" y="1350214"/>
            <a:ext cx="5715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>
            <a:extLst>
              <a:ext uri="{FF2B5EF4-FFF2-40B4-BE49-F238E27FC236}">
                <a16:creationId xmlns:a16="http://schemas.microsoft.com/office/drawing/2014/main" id="{3269365A-A11C-463C-A101-81A8F0FF4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4008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Times New Roman" panose="02020603050405020304" pitchFamily="18" charset="0"/>
              </a:rPr>
              <a:t>(Courtesy of J. B. Blake )</a:t>
            </a:r>
          </a:p>
        </p:txBody>
      </p:sp>
      <p:sp>
        <p:nvSpPr>
          <p:cNvPr id="44036" name="Text Box 5">
            <a:extLst>
              <a:ext uri="{FF2B5EF4-FFF2-40B4-BE49-F238E27FC236}">
                <a16:creationId xmlns:a16="http://schemas.microsoft.com/office/drawing/2014/main" id="{1B2E3E0B-01A0-4494-A8D0-67FA37E69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172200"/>
            <a:ext cx="909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latin typeface="Times New Roman" panose="02020603050405020304" pitchFamily="18" charset="0"/>
              </a:rPr>
              <a:t>July 1990</a:t>
            </a: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E7412D8D-6C44-435E-A8B0-4A383F287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882" y="6165758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Oct. 1991</a:t>
            </a: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id="{9B5F5760-B26A-463E-888D-EC931568D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3365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39" name="Text Box 8">
            <a:extLst>
              <a:ext uri="{FF2B5EF4-FFF2-40B4-BE49-F238E27FC236}">
                <a16:creationId xmlns:a16="http://schemas.microsoft.com/office/drawing/2014/main" id="{180866A2-7083-42AD-9B16-A0F5D125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370" y="1"/>
            <a:ext cx="833743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Before start of IMS campaign, previous solar max CRRES* March 91 Electron Injection Event:</a:t>
            </a:r>
          </a:p>
          <a:p>
            <a:pPr eaLnBrk="1" hangingPunct="1"/>
            <a:r>
              <a:rPr lang="en-US" altLang="en-US" sz="2400" dirty="0"/>
              <a:t>Not diffusive! Transport ~1 Re over drift period</a:t>
            </a:r>
            <a:endParaRPr lang="en-US" altLang="en-US" dirty="0"/>
          </a:p>
        </p:txBody>
      </p:sp>
      <p:sp>
        <p:nvSpPr>
          <p:cNvPr id="44040" name="Text Box 9">
            <a:extLst>
              <a:ext uri="{FF2B5EF4-FFF2-40B4-BE49-F238E27FC236}">
                <a16:creationId xmlns:a16="http://schemas.microsoft.com/office/drawing/2014/main" id="{CCE15394-6BEC-45FE-8218-7ACDA211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248400"/>
            <a:ext cx="1814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/>
              <a:t>            </a:t>
            </a:r>
          </a:p>
          <a:p>
            <a:pPr eaLnBrk="1" hangingPunct="1"/>
            <a:r>
              <a:rPr lang="en-US" altLang="en-US" sz="1400" b="1" dirty="0"/>
              <a:t> March 24, 1991</a:t>
            </a:r>
          </a:p>
        </p:txBody>
      </p:sp>
      <p:sp>
        <p:nvSpPr>
          <p:cNvPr id="44041" name="Line 10">
            <a:extLst>
              <a:ext uri="{FF2B5EF4-FFF2-40B4-BE49-F238E27FC236}">
                <a16:creationId xmlns:a16="http://schemas.microsoft.com/office/drawing/2014/main" id="{C0AA9BEF-6F5C-4904-8B4E-5B2F9D344A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624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568EF-01FA-48A7-88FA-9EC57E94354B}"/>
              </a:ext>
            </a:extLst>
          </p:cNvPr>
          <p:cNvSpPr txBox="1"/>
          <p:nvPr/>
        </p:nvSpPr>
        <p:spPr>
          <a:xfrm>
            <a:off x="0" y="3317036"/>
            <a:ext cx="25212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*NASA –AF Combined </a:t>
            </a:r>
          </a:p>
          <a:p>
            <a:r>
              <a:rPr lang="en-US" dirty="0"/>
              <a:t>Release Radiation Effects</a:t>
            </a:r>
          </a:p>
          <a:p>
            <a:r>
              <a:rPr lang="en-US" dirty="0"/>
              <a:t>Satellite in near eq plane</a:t>
            </a:r>
          </a:p>
          <a:p>
            <a:r>
              <a:rPr lang="en-US" dirty="0"/>
              <a:t>geo transfer orbit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A093C1C-2617-42F0-B406-65A26A607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50" y="2320505"/>
            <a:ext cx="3873961" cy="358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080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>
            <a:extLst>
              <a:ext uri="{FF2B5EF4-FFF2-40B4-BE49-F238E27FC236}">
                <a16:creationId xmlns:a16="http://schemas.microsoft.com/office/drawing/2014/main" id="{3D34CCC9-8299-4480-A884-08FE530A41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2"/>
            <a:ext cx="8229600" cy="88852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           MHD-Guiding Center Simulation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AB3B43C8-89CB-4DF7-AAD4-DC4C1B5C9CAC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990600"/>
            <a:ext cx="8229600" cy="5334000"/>
          </a:xfrm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7A9C8D03-46BF-449F-8795-422EEA8FD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052" y="6491287"/>
            <a:ext cx="533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Elkington et al., JASTP, 2002;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04A38-457F-4C0A-8DC8-4F7920173F57}"/>
              </a:ext>
            </a:extLst>
          </p:cNvPr>
          <p:cNvSpPr txBox="1"/>
          <p:nvPr/>
        </p:nvSpPr>
        <p:spPr>
          <a:xfrm>
            <a:off x="7366958" y="219110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AE8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ECFB7-6FBB-4339-9BD2-A5B70E2B3199}"/>
              </a:ext>
            </a:extLst>
          </p:cNvPr>
          <p:cNvSpPr txBox="1"/>
          <p:nvPr/>
        </p:nvSpPr>
        <p:spPr>
          <a:xfrm>
            <a:off x="388188" y="6139934"/>
            <a:ext cx="2899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 solar wind data available!</a:t>
            </a:r>
          </a:p>
        </p:txBody>
      </p:sp>
    </p:spTree>
    <p:extLst>
      <p:ext uri="{BB962C8B-B14F-4D97-AF65-F5344CB8AC3E}">
        <p14:creationId xmlns:p14="http://schemas.microsoft.com/office/powerpoint/2010/main" val="417227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E2616E-8E4E-4AE9-BAB9-D30878D39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602321"/>
              </p:ext>
            </p:extLst>
          </p:nvPr>
        </p:nvGraphicFramePr>
        <p:xfrm>
          <a:off x="838199" y="2446814"/>
          <a:ext cx="10515603" cy="3108960"/>
        </p:xfrm>
        <a:graphic>
          <a:graphicData uri="http://schemas.openxmlformats.org/drawingml/2006/table">
            <a:tbl>
              <a:tblPr/>
              <a:tblGrid>
                <a:gridCol w="1502229">
                  <a:extLst>
                    <a:ext uri="{9D8B030D-6E8A-4147-A177-3AD203B41FA5}">
                      <a16:colId xmlns:a16="http://schemas.microsoft.com/office/drawing/2014/main" val="290063935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29367489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88800764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134506532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531001344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03300619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98952143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800"/>
                        <a:t>Population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Density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Temperature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Source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Composition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Driver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Importance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49969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/>
                        <a:t>Plasmasphere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100s cm</a:t>
                      </a:r>
                      <a:r>
                        <a:rPr lang="en-US" sz="1800" baseline="30000"/>
                        <a:t>−3</a:t>
                      </a:r>
                      <a:r>
                        <a:rPr lang="en-US" sz="1800"/>
                        <a:t> to 1000s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&lt;1 eV, maybe up to 10s of eV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Subauroral ionosphere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H</a:t>
                      </a:r>
                      <a:r>
                        <a:rPr lang="en-US" sz="1800" baseline="30000"/>
                        <a:t>+</a:t>
                      </a:r>
                      <a:r>
                        <a:rPr lang="en-US" sz="1800"/>
                        <a:t>, some He</a:t>
                      </a:r>
                      <a:r>
                        <a:rPr lang="en-US" sz="1800" baseline="30000"/>
                        <a:t>+</a:t>
                      </a:r>
                      <a:r>
                        <a:rPr lang="en-US" sz="1800"/>
                        <a:t> and O</a:t>
                      </a:r>
                      <a:r>
                        <a:rPr lang="en-US" sz="1800" baseline="30000"/>
                        <a:t>+</a:t>
                      </a:r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 field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Dominates mass density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15326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/>
                        <a:t>Ring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∼few cm</a:t>
                      </a:r>
                      <a:r>
                        <a:rPr lang="en-US" sz="1800" baseline="30000"/>
                        <a:t>−3</a:t>
                      </a:r>
                      <a:r>
                        <a:rPr lang="en-US" sz="1800"/>
                        <a:t>, up to 10s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1–400 keV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Plasma sheet (SW and iono)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H</a:t>
                      </a:r>
                      <a:r>
                        <a:rPr lang="en-US" sz="1800" baseline="30000"/>
                        <a:t>+</a:t>
                      </a:r>
                      <a:r>
                        <a:rPr lang="en-US" sz="1800"/>
                        <a:t>, O</a:t>
                      </a:r>
                      <a:r>
                        <a:rPr lang="en-US" sz="1800" baseline="30000"/>
                        <a:t>+</a:t>
                      </a:r>
                      <a:r>
                        <a:rPr lang="en-US" sz="1800"/>
                        <a:t> in storms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 and B fields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Dominates energy density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19929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dirty="0"/>
                        <a:t>Radiation belts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≪1 cm</a:t>
                      </a:r>
                      <a:r>
                        <a:rPr lang="en-US" sz="1800" baseline="30000" dirty="0"/>
                        <a:t>−3</a:t>
                      </a: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100s of keV to MeV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Plasma sheet, SEPs, local acc.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Mostly e-, some H</a:t>
                      </a:r>
                      <a:r>
                        <a:rPr lang="en-US" sz="1800" baseline="30000" dirty="0"/>
                        <a:t>+</a:t>
                      </a: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 field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Dominates S/C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4067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EBE2301-80F5-40A6-A40D-B557CF29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46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Table 1. Characteristics of Inner Magnetospheric Plasma Populations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424EF-0A57-4771-ACE6-8C117C1CA1CF}"/>
              </a:ext>
            </a:extLst>
          </p:cNvPr>
          <p:cNvSpPr txBox="1"/>
          <p:nvPr/>
        </p:nvSpPr>
        <p:spPr>
          <a:xfrm>
            <a:off x="838199" y="379563"/>
            <a:ext cx="851002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Introduction to special section on “Results of the National Science Foundation </a:t>
            </a:r>
          </a:p>
          <a:p>
            <a:r>
              <a:rPr lang="en-US" b="1" dirty="0" err="1"/>
              <a:t>Geospace</a:t>
            </a:r>
            <a:r>
              <a:rPr lang="en-US" b="1" dirty="0"/>
              <a:t> Environment Modeling Inner Magnetosphere/Storms Assessment Challenge”</a:t>
            </a:r>
          </a:p>
          <a:p>
            <a:r>
              <a:rPr lang="en-US" dirty="0">
                <a:hlinkClick r:id="rId2"/>
              </a:rPr>
              <a:t>Michael W. </a:t>
            </a:r>
            <a:r>
              <a:rPr lang="en-US" dirty="0" err="1">
                <a:hlinkClick r:id="rId2"/>
              </a:rPr>
              <a:t>Liemohn</a:t>
            </a:r>
            <a:endParaRPr lang="en-US" dirty="0"/>
          </a:p>
          <a:p>
            <a:r>
              <a:rPr lang="en-US" dirty="0"/>
              <a:t>First published: 09 November 2006</a:t>
            </a:r>
          </a:p>
          <a:p>
            <a:r>
              <a:rPr lang="en-US" dirty="0">
                <a:hlinkClick r:id="rId3"/>
              </a:rPr>
              <a:t>https://doi.org/10.1029/2006JA011970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5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36C24244-53E5-4033-ACE2-F00D9DF25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6037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                SAMPEX 2-6 MeV for 92-09</a:t>
            </a:r>
          </a:p>
        </p:txBody>
      </p:sp>
      <p:grpSp>
        <p:nvGrpSpPr>
          <p:cNvPr id="27652" name="Group 4">
            <a:extLst>
              <a:ext uri="{FF2B5EF4-FFF2-40B4-BE49-F238E27FC236}">
                <a16:creationId xmlns:a16="http://schemas.microsoft.com/office/drawing/2014/main" id="{B5E4B4C7-AD94-4404-BB6F-1D5EEFFA83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7384" y="990600"/>
            <a:ext cx="9457766" cy="4893937"/>
            <a:chOff x="1988" y="2300"/>
            <a:chExt cx="4054" cy="1999"/>
          </a:xfrm>
        </p:grpSpPr>
        <p:pic>
          <p:nvPicPr>
            <p:cNvPr id="27656" name="Picture 5" descr="img-GRL10">
              <a:extLst>
                <a:ext uri="{FF2B5EF4-FFF2-40B4-BE49-F238E27FC236}">
                  <a16:creationId xmlns:a16="http://schemas.microsoft.com/office/drawing/2014/main" id="{5B0B5EEC-CA7C-4356-91F3-0AAAA40F7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9" t="19727" r="8490" b="17017"/>
            <a:stretch>
              <a:fillRect/>
            </a:stretch>
          </p:blipFill>
          <p:spPr bwMode="auto">
            <a:xfrm>
              <a:off x="1988" y="2300"/>
              <a:ext cx="3990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Rectangle 8">
              <a:extLst>
                <a:ext uri="{FF2B5EF4-FFF2-40B4-BE49-F238E27FC236}">
                  <a16:creationId xmlns:a16="http://schemas.microsoft.com/office/drawing/2014/main" id="{FB65EDB5-D515-4AED-B194-B9ED0F0556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07" y="4186"/>
              <a:ext cx="1835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zh-CN" sz="1200" dirty="0">
                  <a:ea typeface="SimSun" panose="02010600030101010101" pitchFamily="2" charset="-122"/>
                </a:rPr>
                <a:t>(Extended from Li et al., GRL, 2006</a:t>
              </a:r>
              <a:r>
                <a:rPr lang="en-GB" altLang="zh-CN" sz="1200" b="1" dirty="0"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27653" name="Text Box 7">
            <a:extLst>
              <a:ext uri="{FF2B5EF4-FFF2-40B4-BE49-F238E27FC236}">
                <a16:creationId xmlns:a16="http://schemas.microsoft.com/office/drawing/2014/main" id="{D3AA80F3-0D9C-42EA-AB3F-674C472D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400800"/>
            <a:ext cx="19060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Li et al., JGR, 2011</a:t>
            </a:r>
          </a:p>
        </p:txBody>
      </p:sp>
      <p:sp>
        <p:nvSpPr>
          <p:cNvPr id="27654" name="Text Box 8">
            <a:extLst>
              <a:ext uri="{FF2B5EF4-FFF2-40B4-BE49-F238E27FC236}">
                <a16:creationId xmlns:a16="http://schemas.microsoft.com/office/drawing/2014/main" id="{27BE4DFD-403F-42CC-9A23-136A9D35A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505201"/>
            <a:ext cx="1570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CME-storms</a:t>
            </a:r>
          </a:p>
        </p:txBody>
      </p:sp>
      <p:sp>
        <p:nvSpPr>
          <p:cNvPr id="27655" name="Text Box 9">
            <a:extLst>
              <a:ext uri="{FF2B5EF4-FFF2-40B4-BE49-F238E27FC236}">
                <a16:creationId xmlns:a16="http://schemas.microsoft.com/office/drawing/2014/main" id="{491189A4-7FD7-42A4-A767-76F79C32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3505200"/>
            <a:ext cx="146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CIR storms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176B8-22E3-489E-B951-A8FB2BE67120}"/>
              </a:ext>
            </a:extLst>
          </p:cNvPr>
          <p:cNvSpPr txBox="1"/>
          <p:nvPr/>
        </p:nvSpPr>
        <p:spPr>
          <a:xfrm>
            <a:off x="2068746" y="5903267"/>
            <a:ext cx="7898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Coming up on Solar Max at beginning of IM/S Campaign 1999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B4C714CF-0874-4FA7-ABC9-F70A5F5F4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dirty="0"/>
              <a:t>CME vs. High Speed Stream Source of MeV Electron Enhancements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5164331C-88DB-4E5A-9C67-E7364A3B68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28800"/>
            <a:ext cx="4038600" cy="4033838"/>
          </a:xfrm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646E9808-8ABE-4DA8-8FFF-C363661B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2751139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/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D26F8BB9-E457-4BF7-BFFC-E953E8D9A6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828800"/>
            <a:ext cx="46482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DE895691-7352-410E-9389-0B47DE8CE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6172201"/>
            <a:ext cx="1971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Solar Maximum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C1381194-E7BC-4690-AD6C-B8ABB66C0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0" y="6172201"/>
            <a:ext cx="24208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    Declining Phase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151FD-911E-4D2D-987E-256038BE2285}"/>
              </a:ext>
            </a:extLst>
          </p:cNvPr>
          <p:cNvSpPr txBox="1"/>
          <p:nvPr/>
        </p:nvSpPr>
        <p:spPr>
          <a:xfrm>
            <a:off x="2525384" y="5463422"/>
            <a:ext cx="295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LASCO </a:t>
            </a:r>
            <a:r>
              <a:rPr lang="en-US" dirty="0" err="1">
                <a:solidFill>
                  <a:schemeClr val="bg1"/>
                </a:solidFill>
              </a:rPr>
              <a:t>coronograph</a:t>
            </a:r>
            <a:r>
              <a:rPr lang="en-US" dirty="0">
                <a:solidFill>
                  <a:schemeClr val="bg1"/>
                </a:solidFill>
              </a:rPr>
              <a:t> on SOHO</a:t>
            </a:r>
          </a:p>
        </p:txBody>
      </p:sp>
    </p:spTree>
    <p:extLst>
      <p:ext uri="{BB962C8B-B14F-4D97-AF65-F5344CB8AC3E}">
        <p14:creationId xmlns:p14="http://schemas.microsoft.com/office/powerpoint/2010/main" val="42645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237C79-412B-4EF7-A6CB-8CD61CC90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67" y="88777"/>
            <a:ext cx="11984854" cy="7140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B9F769-5F72-46A0-9DD2-3D2F73582144}"/>
              </a:ext>
            </a:extLst>
          </p:cNvPr>
          <p:cNvSpPr txBox="1"/>
          <p:nvPr/>
        </p:nvSpPr>
        <p:spPr>
          <a:xfrm>
            <a:off x="1525422" y="1900170"/>
            <a:ext cx="421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 et al., JGR 2017; AGU Monograph 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BBFDC-C781-49A8-8681-C2014819248C}"/>
              </a:ext>
            </a:extLst>
          </p:cNvPr>
          <p:cNvSpPr txBox="1"/>
          <p:nvPr/>
        </p:nvSpPr>
        <p:spPr>
          <a:xfrm>
            <a:off x="6578353" y="5948039"/>
            <a:ext cx="369498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Weaker 2009 min, Weaker 12-14 max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CEF07-7BE3-42C4-A9E8-A5BDEBB69558}"/>
              </a:ext>
            </a:extLst>
          </p:cNvPr>
          <p:cNvSpPr txBox="1"/>
          <p:nvPr/>
        </p:nvSpPr>
        <p:spPr>
          <a:xfrm>
            <a:off x="5519922" y="861134"/>
            <a:ext cx="21168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Weaker min at GOES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5C46E-9CD1-49C2-A195-D8313AA19B2C}"/>
              </a:ext>
            </a:extLst>
          </p:cNvPr>
          <p:cNvSpPr txBox="1"/>
          <p:nvPr/>
        </p:nvSpPr>
        <p:spPr>
          <a:xfrm>
            <a:off x="8078680" y="870012"/>
            <a:ext cx="25037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Weaker max less evident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A2564-6EA6-4396-BDD6-1362FA2F97B8}"/>
              </a:ext>
            </a:extLst>
          </p:cNvPr>
          <p:cNvSpPr txBox="1"/>
          <p:nvPr/>
        </p:nvSpPr>
        <p:spPr>
          <a:xfrm>
            <a:off x="5646198" y="21395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BAB5F-CCAE-46FF-B9ED-717B0E0D8DC2}"/>
              </a:ext>
            </a:extLst>
          </p:cNvPr>
          <p:cNvSpPr txBox="1"/>
          <p:nvPr/>
        </p:nvSpPr>
        <p:spPr>
          <a:xfrm>
            <a:off x="1899821" y="4412202"/>
            <a:ext cx="51884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SAMPEX data 1992 – 2012; 520 x 670 km polar orbit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19923-1FA6-4EDC-A637-5746475CB350}"/>
              </a:ext>
            </a:extLst>
          </p:cNvPr>
          <p:cNvSpPr txBox="1"/>
          <p:nvPr/>
        </p:nvSpPr>
        <p:spPr>
          <a:xfrm>
            <a:off x="8461112" y="4396212"/>
            <a:ext cx="26232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Van Allen Probes 2012-19</a:t>
            </a:r>
          </a:p>
        </p:txBody>
      </p:sp>
    </p:spTree>
    <p:extLst>
      <p:ext uri="{BB962C8B-B14F-4D97-AF65-F5344CB8AC3E}">
        <p14:creationId xmlns:p14="http://schemas.microsoft.com/office/powerpoint/2010/main" val="110490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29D455FE-8C87-4ADA-8480-93705E614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6082" y="357981"/>
            <a:ext cx="9592235" cy="113982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/>
              <a:t>Geosynchronous Electrons vs. </a:t>
            </a:r>
            <a:r>
              <a:rPr lang="en-US" altLang="en-US" sz="4000" dirty="0" err="1"/>
              <a:t>v</a:t>
            </a:r>
            <a:r>
              <a:rPr lang="en-US" altLang="en-US" sz="4000" baseline="-25000" dirty="0" err="1"/>
              <a:t>sw</a:t>
            </a:r>
            <a:r>
              <a:rPr lang="en-US" altLang="en-US" sz="4000" dirty="0" err="1"/>
              <a:t>measurements</a:t>
            </a:r>
            <a:r>
              <a:rPr lang="en-US" altLang="en-US" sz="4000" dirty="0"/>
              <a:t>    from ATS-6; then LANL over longer time interval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0068F0AB-0F4A-4426-A3E3-F3BA5BD40D3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52588"/>
            <a:ext cx="6746875" cy="5205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2CBC257F-33F3-4FA5-B182-D56A7F2B1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49847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5" name="Line 5">
            <a:extLst>
              <a:ext uri="{FF2B5EF4-FFF2-40B4-BE49-F238E27FC236}">
                <a16:creationId xmlns:a16="http://schemas.microsoft.com/office/drawing/2014/main" id="{2B9776BA-9F81-4E3B-BE0D-60449D16D9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373437" y="2673351"/>
            <a:ext cx="1676400" cy="2514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76B8382A-E472-42CD-B9B5-F1C5AC245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154940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2"/>
                </a:solidFill>
              </a:rPr>
              <a:t>(1979) </a:t>
            </a:r>
            <a:r>
              <a:rPr lang="en-US" altLang="en-US" sz="1600">
                <a:solidFill>
                  <a:srgbClr val="FF3300"/>
                </a:solidFill>
                <a:sym typeface="Wingdings" panose="05000000000000000000" pitchFamily="2" charset="2"/>
              </a:rPr>
              <a:t></a:t>
            </a:r>
            <a:endParaRPr lang="en-US" altLang="en-US" sz="1600">
              <a:solidFill>
                <a:srgbClr val="FF3300"/>
              </a:solidFill>
            </a:endParaRP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7E5D3FB-988C-4330-9C3D-0A8FCC9FD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95" y="1978959"/>
            <a:ext cx="4699000" cy="353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98F7C2-4DB2-4044-95E3-7C1C154AE51F}"/>
              </a:ext>
            </a:extLst>
          </p:cNvPr>
          <p:cNvSpPr txBox="1"/>
          <p:nvPr/>
        </p:nvSpPr>
        <p:spPr>
          <a:xfrm>
            <a:off x="6660776" y="5423647"/>
            <a:ext cx="5334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Reeves et al. 2011 showed from 1989-2010 LANL geo </a:t>
            </a:r>
          </a:p>
          <a:p>
            <a:r>
              <a:rPr lang="en-US" dirty="0"/>
              <a:t>data that MeV electron fluxes tend to increase under </a:t>
            </a:r>
          </a:p>
          <a:p>
            <a:r>
              <a:rPr lang="en-US" dirty="0"/>
              <a:t>increasing </a:t>
            </a:r>
            <a:r>
              <a:rPr lang="en-US" dirty="0" err="1"/>
              <a:t>Vsw</a:t>
            </a:r>
            <a:r>
              <a:rPr lang="en-US" dirty="0"/>
              <a:t> and then persist at a given flux level </a:t>
            </a:r>
          </a:p>
          <a:p>
            <a:r>
              <a:rPr lang="en-US" dirty="0"/>
              <a:t>as </a:t>
            </a:r>
            <a:r>
              <a:rPr lang="en-US" dirty="0" err="1"/>
              <a:t>Vsw</a:t>
            </a:r>
            <a:r>
              <a:rPr lang="en-US" dirty="0"/>
              <a:t> decreases, producing triangle </a:t>
            </a:r>
            <a:r>
              <a:rPr lang="en-US" dirty="0" err="1"/>
              <a:t>Vsw</a:t>
            </a:r>
            <a:r>
              <a:rPr lang="en-US" dirty="0"/>
              <a:t> dependence.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F71D3-F076-4C41-96CF-CAD6675B80F7}"/>
              </a:ext>
            </a:extLst>
          </p:cNvPr>
          <p:cNvSpPr txBox="1"/>
          <p:nvPr/>
        </p:nvSpPr>
        <p:spPr>
          <a:xfrm>
            <a:off x="2151530" y="15494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(1979)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B798A74-9222-453E-A605-B06E34074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88923"/>
            <a:ext cx="105156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         1. ULF Wave-Relativistic Electron Correlation:</a:t>
            </a:r>
            <a:br>
              <a:rPr lang="en-US" altLang="en-US" sz="4000" dirty="0"/>
            </a:br>
            <a:r>
              <a:rPr lang="en-US" altLang="en-US" sz="4000" dirty="0"/>
              <a:t>              Energization by Inward Radial Transport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921E2D48-5950-46F4-8EDF-0745B60EA5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41429"/>
            <a:ext cx="4953000" cy="331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475DC2B3-E406-49A0-8FB9-A2B3B605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4876801"/>
            <a:ext cx="3243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Rostoker et al., GRL, 1998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DBDBF494-ABE8-4E1D-A968-C80425A98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5" y="46799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8918" name="Picture 6">
            <a:extLst>
              <a:ext uri="{FF2B5EF4-FFF2-40B4-BE49-F238E27FC236}">
                <a16:creationId xmlns:a16="http://schemas.microsoft.com/office/drawing/2014/main" id="{B5ABE1A6-C21F-40F4-8EE3-F6866C45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30614"/>
            <a:ext cx="4572000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24AD01-B53E-4305-89D7-BC07C69DD78A}"/>
              </a:ext>
            </a:extLst>
          </p:cNvPr>
          <p:cNvSpPr txBox="1"/>
          <p:nvPr/>
        </p:nvSpPr>
        <p:spPr>
          <a:xfrm>
            <a:off x="585068" y="5969479"/>
            <a:ext cx="59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mHz</a:t>
            </a:r>
            <a:r>
              <a:rPr lang="en-US" dirty="0"/>
              <a:t> ULF wave power increase precedes electron flux ~ 2 days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14083916-FB54-413E-96D5-33387C9C2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2013" y="275272"/>
            <a:ext cx="8229600" cy="11398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/>
              <a:t>      a)Direct Coupling of Solar Wind ULF Waves &amp;</a:t>
            </a:r>
            <a:br>
              <a:rPr lang="en-US" altLang="en-US" sz="3200" dirty="0"/>
            </a:br>
            <a:r>
              <a:rPr lang="en-US" altLang="en-US" sz="3200" dirty="0"/>
              <a:t>      b)Shear Flow Instability at Magnetopause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4DD0E7E0-06D6-4A85-85D0-54DD93F198C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9633" y="1484314"/>
            <a:ext cx="5181600" cy="304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4">
            <a:extLst>
              <a:ext uri="{FF2B5EF4-FFF2-40B4-BE49-F238E27FC236}">
                <a16:creationId xmlns:a16="http://schemas.microsoft.com/office/drawing/2014/main" id="{2CAFBD6F-0DCD-4F53-9B9D-E3AFB2130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246" y="1712496"/>
            <a:ext cx="4495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/>
              <a:t>Kepko</a:t>
            </a:r>
            <a:r>
              <a:rPr lang="en-US" altLang="en-US" dirty="0"/>
              <a:t>, Spence &amp; Singer, GRL, 2002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B217117A-E3D4-42C0-B700-139941583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47561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9942" name="Picture 6">
            <a:extLst>
              <a:ext uri="{FF2B5EF4-FFF2-40B4-BE49-F238E27FC236}">
                <a16:creationId xmlns:a16="http://schemas.microsoft.com/office/drawing/2014/main" id="{C071173B-1BB3-4E31-8F37-E6498D18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70338"/>
            <a:ext cx="4724400" cy="28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5" name="Text Box 7">
            <a:extLst>
              <a:ext uri="{FF2B5EF4-FFF2-40B4-BE49-F238E27FC236}">
                <a16:creationId xmlns:a16="http://schemas.microsoft.com/office/drawing/2014/main" id="{F812CB87-9D70-41D3-AD36-09CDCF035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105400"/>
            <a:ext cx="3405932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 Convective Growth of 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Magnetopause K-H 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Waves  </a:t>
            </a:r>
            <a:r>
              <a:rPr lang="en-US" altLang="en-US" dirty="0"/>
              <a:t>Miura, JGR, 1992</a:t>
            </a:r>
          </a:p>
          <a:p>
            <a:pPr eaLnBrk="1" hangingPunct="1">
              <a:defRPr/>
            </a:pPr>
            <a:r>
              <a:rPr lang="en-US" altLang="en-US" dirty="0"/>
              <a:t> </a:t>
            </a:r>
            <a:r>
              <a:rPr lang="en-US" altLang="en-US" dirty="0" err="1"/>
              <a:t>Claudepierre</a:t>
            </a:r>
            <a:r>
              <a:rPr lang="en-US" altLang="en-US" dirty="0"/>
              <a:t> et al., 2008</a:t>
            </a: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CA401DB5-94A6-41E9-A2A3-28606835A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5" y="2470151"/>
            <a:ext cx="3062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Both correlated with Vsw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22501</TotalTime>
  <Words>1575</Words>
  <Application>Microsoft Office PowerPoint</Application>
  <PresentationFormat>Widescreen</PresentationFormat>
  <Paragraphs>239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Verdana</vt:lpstr>
      <vt:lpstr>Office Theme</vt:lpstr>
      <vt:lpstr>Equation</vt:lpstr>
      <vt:lpstr>GEM Inner Magnetosphere/Storms Campaign</vt:lpstr>
      <vt:lpstr>PowerPoint Presentation</vt:lpstr>
      <vt:lpstr>PowerPoint Presentation</vt:lpstr>
      <vt:lpstr>                SAMPEX 2-6 MeV for 92-09</vt:lpstr>
      <vt:lpstr>CME vs. High Speed Stream Source of MeV Electron Enhancements</vt:lpstr>
      <vt:lpstr>PowerPoint Presentation</vt:lpstr>
      <vt:lpstr>Geosynchronous Electrons vs. vswmeasurements    from ATS-6; then LANL over longer time interval</vt:lpstr>
      <vt:lpstr>         1. ULF Wave-Relativistic Electron Correlation:               Energization by Inward Radial Transport</vt:lpstr>
      <vt:lpstr>      a)Direct Coupling of Solar Wind ULF Waves &amp;       b)Shear Flow Instability at Magnetopause</vt:lpstr>
      <vt:lpstr>                Summers, Thorne and Xiao, JGR 1998</vt:lpstr>
      <vt:lpstr>PowerPoint Presentation</vt:lpstr>
      <vt:lpstr>2. Loss &amp; local acceleration due to  Whistler Chorus excited by plasmasheet electrons – dawn side of the magnetosphere  –  loss of first invariant conservation for freq ~ gyro freq; Whistler Hiss inside plasmasphere causes slot region between inner/outer zone electrons (Lyons and Thorne, 1974)</vt:lpstr>
      <vt:lpstr>PowerPoint Presentation</vt:lpstr>
      <vt:lpstr>PowerPoint Presentation</vt:lpstr>
      <vt:lpstr>bb</vt:lpstr>
      <vt:lpstr> 6 orbits of RBSP-A during strongest storm of Van Allen Probes era: RBSP-A measurements at 1000 MeV/G show a peak in PSD suggesting local heating ~ L*= 4 at 0000UT on 03/17 followed by inward radial convective and diffusive transport by the end of 03/18/2015. </vt:lpstr>
      <vt:lpstr>PowerPoint Presentation</vt:lpstr>
      <vt:lpstr>PowerPoint Presentation</vt:lpstr>
      <vt:lpstr>         Van Allen Probes REPT Data 2018-19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MHD-Guiding Center Simulation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 Inner Magnetosphere/Storms Campaign</dc:title>
  <dc:creator>Mary K. Hudson</dc:creator>
  <cp:lastModifiedBy>Mary K. Hudson</cp:lastModifiedBy>
  <cp:revision>71</cp:revision>
  <dcterms:created xsi:type="dcterms:W3CDTF">2021-07-01T16:20:48Z</dcterms:created>
  <dcterms:modified xsi:type="dcterms:W3CDTF">2021-07-28T19:00:20Z</dcterms:modified>
</cp:coreProperties>
</file>