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602" r:id="rId3"/>
    <p:sldId id="646" r:id="rId4"/>
    <p:sldId id="647" r:id="rId5"/>
    <p:sldId id="648" r:id="rId6"/>
    <p:sldId id="649" r:id="rId7"/>
    <p:sldId id="650" r:id="rId8"/>
    <p:sldId id="658" r:id="rId9"/>
    <p:sldId id="659" r:id="rId10"/>
    <p:sldId id="645" r:id="rId11"/>
    <p:sldId id="628" r:id="rId12"/>
    <p:sldId id="630" r:id="rId13"/>
    <p:sldId id="631" r:id="rId14"/>
    <p:sldId id="640" r:id="rId15"/>
    <p:sldId id="641" r:id="rId16"/>
    <p:sldId id="642" r:id="rId17"/>
    <p:sldId id="644" r:id="rId18"/>
    <p:sldId id="558" r:id="rId19"/>
    <p:sldId id="660" r:id="rId20"/>
    <p:sldId id="661" r:id="rId21"/>
    <p:sldId id="662" r:id="rId22"/>
    <p:sldId id="653" r:id="rId23"/>
    <p:sldId id="654" r:id="rId24"/>
    <p:sldId id="651" r:id="rId25"/>
    <p:sldId id="652" r:id="rId26"/>
    <p:sldId id="655" r:id="rId27"/>
    <p:sldId id="656" r:id="rId28"/>
    <p:sldId id="65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BABAB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14"/>
    <p:restoredTop sz="94693"/>
  </p:normalViewPr>
  <p:slideViewPr>
    <p:cSldViewPr showGuides="1">
      <p:cViewPr varScale="1">
        <p:scale>
          <a:sx n="259" d="100"/>
          <a:sy n="259" d="100"/>
        </p:scale>
        <p:origin x="4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73E8BE-F351-3A4C-A164-57A7A0C78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48DB28-2652-AE46-BEA8-B7C9B27C6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9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B4E635-A6BD-9E4B-A507-7ACEC20E54C2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37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459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5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459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17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3D73C-525F-6148-BF6C-EF49BAA490B7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63A72C-18AB-144F-90F1-03FC41EB5E08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45230E6-F351-BA43-96BE-3DD142D99422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64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2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62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22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19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16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90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57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94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8C5092-F045-C24D-9CF2-EDCF2BB322BB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3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3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6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6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2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115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8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94E57-7EB2-FB4C-A0B5-3D21C59DA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3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B41D-A473-FD46-A3F7-AABD23BDD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7043-C4B5-CB47-8513-43657E421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9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8D52-8F74-3D40-BF1B-071ABC6A4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5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0915D-2E95-8043-AB9F-3A67D1D32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ACBF3-6C7B-5441-A34B-3982368E4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E74E-722D-9845-9C39-4A39ED5BB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83DAA-0468-A744-B871-FE7AA5DEE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8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69028-1593-2B43-AD2F-42B5BF788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E410D-C911-C043-B5DB-BE4F483D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46E1-916A-964B-8917-5F97E126D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F742E-A87A-834A-AE7C-43C9E4820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4F4013B-A756-7642-9622-053B5D0EA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295400"/>
          </a:xfrm>
        </p:spPr>
        <p:txBody>
          <a:bodyPr/>
          <a:lstStyle/>
          <a:p>
            <a:pPr eaLnBrk="1" hangingPunct="1"/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The Magnetotail</a:t>
            </a:r>
            <a:b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omic Sans MS" charset="0"/>
                <a:ea typeface="ＭＳ Ｐゴシック" charset="0"/>
                <a:cs typeface="ＭＳ Ｐゴシック" charset="0"/>
              </a:rPr>
              <a:t>GEM 30</a:t>
            </a:r>
            <a:r>
              <a:rPr lang="en-US" sz="3200" baseline="30000" dirty="0">
                <a:latin typeface="Comic Sans MS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3200" dirty="0">
                <a:latin typeface="Comic Sans MS" charset="0"/>
                <a:ea typeface="ＭＳ Ｐゴシック" charset="0"/>
                <a:cs typeface="ＭＳ Ｐゴシック" charset="0"/>
              </a:rPr>
              <a:t> Anniversary Edition</a:t>
            </a:r>
            <a:endParaRPr lang="en-US" sz="3200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1752600"/>
            <a:ext cx="8458200" cy="2743200"/>
          </a:xfrm>
        </p:spPr>
        <p:txBody>
          <a:bodyPr/>
          <a:lstStyle/>
          <a:p>
            <a:pPr marL="533400" indent="-533400" eaLnBrk="1" hangingPunct="1"/>
            <a:endParaRPr lang="en-US" sz="24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J. Raeder</a:t>
            </a:r>
          </a:p>
          <a:p>
            <a:pPr marL="533400" indent="-533400" eaLnBrk="1" hangingPunct="1"/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Space Science Center, University of New Hampshire, Durham, NH </a:t>
            </a:r>
          </a:p>
          <a:p>
            <a:pPr marL="533400" indent="-533400" eaLnBrk="1" hangingPunct="1"/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endParaRPr lang="en-US" sz="18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endParaRPr lang="en-US" sz="18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>
              <a:buAutoNum type="alphaUcPeriod"/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r>
              <a:rPr lang="en-US" sz="2400" dirty="0">
                <a:latin typeface="Helvetica" charset="0"/>
                <a:ea typeface="ＭＳ Ｐゴシック" charset="0"/>
                <a:cs typeface="Helvetica" charset="0"/>
              </a:rPr>
              <a:t>2021 GEM Summer Workshop, Virtual </a:t>
            </a:r>
            <a:r>
              <a:rPr lang="en-US" sz="2400" dirty="0" err="1">
                <a:latin typeface="Helvetica" charset="0"/>
                <a:ea typeface="ＭＳ Ｐゴシック" charset="0"/>
                <a:cs typeface="Helvetica" charset="0"/>
              </a:rPr>
              <a:t>Ohau</a:t>
            </a:r>
            <a:r>
              <a:rPr lang="en-US" sz="2400" dirty="0">
                <a:latin typeface="Helvetica" charset="0"/>
                <a:ea typeface="ＭＳ Ｐゴシック" charset="0"/>
                <a:cs typeface="Helvetica" charset="0"/>
              </a:rPr>
              <a:t>, HI, 7/27/2021</a:t>
            </a:r>
          </a:p>
          <a:p>
            <a:pPr marL="533400" indent="-533400" eaLnBrk="1" hangingPunct="1"/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79661"/>
            <a:ext cx="2667000" cy="5693866"/>
          </a:xfrm>
        </p:spPr>
        <p:txBody>
          <a:bodyPr>
            <a:spAutoFit/>
          </a:bodyPr>
          <a:lstStyle/>
          <a:p>
            <a:pPr algn="l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Specific entropy 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(p/</a:t>
            </a:r>
            <a:r>
              <a:rPr lang="en-GB" sz="2000" dirty="0" err="1">
                <a:latin typeface="Comic Sans MS" charset="0"/>
                <a:ea typeface="ＭＳ Ｐゴシック" charset="0"/>
                <a:cs typeface="Comic Sans MS" charset="0"/>
              </a:rPr>
              <a:t>N^gamma</a:t>
            </a: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) is an important tracer for plasma in the magnetosphere.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Ideally, specific entropy should be conserved.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However, the populations in the magnetosphere differ by orders of magnitude from the </a:t>
            </a:r>
            <a:r>
              <a:rPr lang="en-GB" sz="2000" dirty="0" err="1">
                <a:latin typeface="Comic Sans MS" charset="0"/>
                <a:ea typeface="ＭＳ Ｐゴシック" charset="0"/>
                <a:cs typeface="Comic Sans MS" charset="0"/>
              </a:rPr>
              <a:t>magnetosheath</a:t>
            </a: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endParaRPr lang="en-GB" sz="2400" dirty="0"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34818" name="Text Box 10"/>
          <p:cNvSpPr txBox="1">
            <a:spLocks noChangeArrowheads="1"/>
          </p:cNvSpPr>
          <p:nvPr/>
        </p:nvSpPr>
        <p:spPr bwMode="auto">
          <a:xfrm>
            <a:off x="457200" y="6324600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" charset="0"/>
                <a:cs typeface="Helvetica" charset="0"/>
              </a:rPr>
              <a:t>F</a:t>
            </a:r>
            <a:r>
              <a:rPr lang="en-GB" sz="1800">
                <a:solidFill>
                  <a:srgbClr val="000000"/>
                </a:solidFill>
                <a:latin typeface="Helvetica" charset="0"/>
                <a:cs typeface="Helvetica" charset="0"/>
              </a:rPr>
              <a:t>rom Borovsky, GEM’06</a:t>
            </a:r>
            <a:endParaRPr lang="en-US" sz="180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4114800" y="11430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sz="1600">
                <a:latin typeface="Comic Sans MS" charset="0"/>
                <a:cs typeface="Comic Sans MS" charset="0"/>
              </a:rPr>
              <a:t>Entropy density of plasma populations</a:t>
            </a:r>
          </a:p>
        </p:txBody>
      </p:sp>
      <p:pic>
        <p:nvPicPr>
          <p:cNvPr id="3482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4483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3779458" y="356613"/>
            <a:ext cx="4602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omic Sans MS" charset="0"/>
                <a:cs typeface="Comic Sans MS" charset="0"/>
              </a:rPr>
              <a:t>Heat: Specific Entropy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4419600" y="6096000"/>
            <a:ext cx="359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Helvetica" charset="0"/>
                <a:cs typeface="Helvetica" charset="0"/>
              </a:rPr>
              <a:t>Solar wind: less dense, cooler</a:t>
            </a:r>
          </a:p>
        </p:txBody>
      </p:sp>
      <p:cxnSp>
        <p:nvCxnSpPr>
          <p:cNvPr id="8" name="Straight Connector 7"/>
          <p:cNvCxnSpPr>
            <a:stCxn id="34822" idx="0"/>
          </p:cNvCxnSpPr>
          <p:nvPr/>
        </p:nvCxnSpPr>
        <p:spPr>
          <a:xfrm rot="5400000" flipH="1" flipV="1">
            <a:off x="6307932" y="5241131"/>
            <a:ext cx="762000" cy="94773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701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Scatterplot redux w/THEMIS &amp; MMS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2743200" cy="5257800"/>
          </a:xfrm>
        </p:spPr>
        <p:txBody>
          <a:bodyPr/>
          <a:lstStyle/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Similar scatterplot with THEMIS and some MMS data, all 15m averages.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Blue: MSH, red: PS.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Some region misidentification possible.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Not a good idea to use N, T to identify regions.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Confirms </a:t>
            </a:r>
            <a:r>
              <a:rPr lang="en-US" sz="2000" dirty="0" err="1">
                <a:latin typeface="Comic Sans MS" charset="0"/>
                <a:ea typeface="Comic Sans MS" charset="0"/>
                <a:cs typeface="Comic Sans MS" charset="0"/>
              </a:rPr>
              <a:t>Borovsky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 results.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Why?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0"/>
            <a:ext cx="632912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24000"/>
              </a:lnSpc>
              <a:buSzPct val="45000"/>
              <a:buFont typeface="Wingdings" charset="0"/>
              <a:buNone/>
            </a:pPr>
            <a:r>
              <a:rPr lang="en-GB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Activity dependencies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18454" y="5283672"/>
            <a:ext cx="430114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Max entropy decreases for higher abs(AL) </a:t>
            </a:r>
            <a:r>
              <a:rPr lang="en-GB" sz="1800" dirty="0">
                <a:solidFill>
                  <a:srgbClr val="000000"/>
                </a:solidFill>
                <a:latin typeface="Comic Sans MS" charset="0"/>
                <a:cs typeface="Comic Sans MS" charset="0"/>
                <a:sym typeface="Wingdings"/>
              </a:rPr>
              <a:t> BBFs/</a:t>
            </a:r>
            <a:r>
              <a:rPr lang="en-GB" sz="1800" dirty="0" err="1">
                <a:solidFill>
                  <a:srgbClr val="000000"/>
                </a:solidFill>
                <a:latin typeface="Comic Sans MS" charset="0"/>
                <a:cs typeface="Comic Sans MS" charset="0"/>
                <a:sym typeface="Wingdings"/>
              </a:rPr>
              <a:t>plasmoids</a:t>
            </a:r>
            <a:r>
              <a:rPr lang="en-GB" sz="1800" dirty="0">
                <a:solidFill>
                  <a:srgbClr val="000000"/>
                </a:solidFill>
                <a:latin typeface="Comic Sans MS" charset="0"/>
                <a:cs typeface="Comic Sans MS" charset="0"/>
                <a:sym typeface="Wingdings"/>
              </a:rPr>
              <a:t> remove high entropy plasma from tail?</a:t>
            </a:r>
            <a:endParaRPr lang="en-GB" sz="18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4800601" y="5257800"/>
            <a:ext cx="419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charset="0"/>
              <a:buChar char="•"/>
            </a:pPr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SYMH similar to AL </a:t>
            </a:r>
            <a:r>
              <a:rPr lang="en-US" sz="1800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 lower SYMH does not imply hottest plasma.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81732"/>
            <a:ext cx="4038600" cy="403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61" y="981732"/>
            <a:ext cx="4030244" cy="40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5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24000"/>
              </a:lnSpc>
              <a:buSzPct val="45000"/>
              <a:buFont typeface="Wingdings" charset="0"/>
              <a:buNone/>
            </a:pPr>
            <a:r>
              <a:rPr lang="en-GB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Solar wind dependencies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18454" y="5620267"/>
            <a:ext cx="430114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No obvious </a:t>
            </a:r>
            <a:r>
              <a:rPr lang="en-GB" sz="1800" dirty="0" err="1">
                <a:solidFill>
                  <a:srgbClr val="000000"/>
                </a:solidFill>
                <a:latin typeface="Comic Sans MS" charset="0"/>
                <a:cs typeface="Comic Sans MS" charset="0"/>
              </a:rPr>
              <a:t>Bz</a:t>
            </a:r>
            <a:r>
              <a:rPr lang="en-GB" sz="18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 dependence.</a:t>
            </a:r>
          </a:p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Including time lag may change the picture a bit.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4800600" y="5558135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charset="0"/>
              <a:buChar char="•"/>
            </a:pPr>
            <a:r>
              <a:rPr lang="en-US" sz="1800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Hottest PS for lowest driving?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2" y="1295399"/>
            <a:ext cx="4036222" cy="4044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399"/>
            <a:ext cx="4044573" cy="40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7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76200" y="304800"/>
            <a:ext cx="899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Comic Sans MS" charset="0"/>
              </a:rPr>
              <a:t>What does the heating?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8382000" cy="4724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The energy conversion density rate E.J in ideal MHD plasma is given by 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If resistivity     is present, this becomes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Which can be written as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The first term on the RHS is the density of the rate work done by the field on the plasma, which is reversible/adiabatic (motor/generator).  The second term is irreversible </a:t>
            </a:r>
            <a:r>
              <a:rPr lang="en-US" sz="2000" dirty="0" err="1">
                <a:latin typeface="Helvetica" charset="0"/>
                <a:ea typeface="ＭＳ Ｐゴシック" charset="0"/>
                <a:cs typeface="ＭＳ Ｐゴシック" charset="0"/>
              </a:rPr>
              <a:t>Ohmic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dissipation rate.  We are interested in computing the latter from gridded numerical variables.</a:t>
            </a:r>
          </a:p>
        </p:txBody>
      </p:sp>
      <p:pic>
        <p:nvPicPr>
          <p:cNvPr id="2662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667000"/>
            <a:ext cx="25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27238"/>
            <a:ext cx="4038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5105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5194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76200" y="304800"/>
            <a:ext cx="899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Comic Sans MS" charset="0"/>
              </a:rPr>
              <a:t>Energy conversion in MHD Codes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8382000" cy="4724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In numerical codes two electric fields can be distinguished.  The first is the motional electric field: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The second is the numerically calculated field       that includes any applied resistivity terms along with numerical resistivity.  The latter comes from finite difference errors, </a:t>
            </a:r>
            <a:r>
              <a:rPr lang="en-US" sz="2000" dirty="0" err="1">
                <a:latin typeface="Helvetica" charset="0"/>
                <a:ea typeface="ＭＳ Ｐゴシック" charset="0"/>
                <a:cs typeface="ＭＳ Ｐゴシック" charset="0"/>
              </a:rPr>
              <a:t>upwinding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, flux limiters, and other methods that are used to keep the numerical scheme stable.  The true dissipation in the code can then be extracted using the difference of these fields: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There are some subtleties involved because the fields are on different grids, but different interpolation schemes give basically the same results. 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2882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381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953000"/>
            <a:ext cx="5207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52400" y="27716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Comic Sans MS" charset="0"/>
              </a:rPr>
              <a:t>Dissipation in </a:t>
            </a:r>
            <a:r>
              <a:rPr lang="en-US" sz="4400" dirty="0" err="1">
                <a:solidFill>
                  <a:schemeClr val="tx2"/>
                </a:solidFill>
                <a:latin typeface="Comic Sans MS" charset="0"/>
              </a:rPr>
              <a:t>OpenGGCM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movie-bx0-THM-DF-20120703-07-comb6b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999331"/>
            <a:ext cx="8894116" cy="48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15240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The full Ohm’s law does not change the MHD picture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409" y="2590800"/>
            <a:ext cx="8839200" cy="3200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All terms on the RHS are reversible, except for the collisions (expressed as a resistivity).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Thus, reconnection is not likely to produce entropy.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Slow mode shocks could do the trick, but they are rarely observed, and A. Otto showed that for prevailing tail parameters they can hardly produce much entropy.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883920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3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15240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omic Sans MS" charset="0"/>
              </a:rPr>
              <a:t>Summarized as this Hypothesis</a:t>
            </a:r>
            <a:r>
              <a:rPr lang="en-US" dirty="0">
                <a:solidFill>
                  <a:schemeClr val="tx2"/>
                </a:solidFill>
                <a:latin typeface="Comic Sans MS" charset="0"/>
              </a:rPr>
              <a:t>: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During quite and moderately disturbed times the plasma sheet acts like a slow cooker, constantly churning and slowly dissipating energy.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This may be EM power or flow energy dissipation (KH waves) in some some sort of viscous interaction, probably at the end of the turbulent cascade.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During active times the tail rids itself of the extra internal energy by expelling </a:t>
            </a:r>
            <a:r>
              <a:rPr lang="en-US" sz="2400" dirty="0" err="1">
                <a:latin typeface="Helvetica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latin typeface="Helvetica" charset="0"/>
                <a:ea typeface="ＭＳ Ｐゴシック" charset="0"/>
                <a:cs typeface="ＭＳ Ｐゴシック" charset="0"/>
              </a:rPr>
              <a:t>tailward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 BBFs, and by injecting low entropy plasma into the inner magnetosphere or </a:t>
            </a:r>
            <a:r>
              <a:rPr lang="en-US" sz="2400" dirty="0" err="1">
                <a:latin typeface="Helvetica" charset="0"/>
                <a:ea typeface="ＭＳ Ｐゴシック" charset="0"/>
                <a:cs typeface="ＭＳ Ｐゴシック" charset="0"/>
              </a:rPr>
              <a:t>convecting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 it out to the dayside.  Note that low entropy is required for DFs to penetrate close to Earth.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A constellation w/100+ probes would help to nail it down!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152400"/>
            <a:ext cx="434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The plasma sheet is inherently 3d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4449692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Old 2d cartoons are still used 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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Global simulations might not be entirely correct, but the 3d nature is consistent with observations.</a:t>
            </a: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76708DA-4A1B-9A43-A3E4-DB240791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679" y="152401"/>
            <a:ext cx="4114800" cy="361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DCBC-8EC6-934B-A298-9592ED3FD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3810000"/>
            <a:ext cx="7239000" cy="2954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F6AB3-3E9A-0948-8262-629B913E2DB3}"/>
              </a:ext>
            </a:extLst>
          </p:cNvPr>
          <p:cNvSpPr txBox="1"/>
          <p:nvPr/>
        </p:nvSpPr>
        <p:spPr>
          <a:xfrm>
            <a:off x="3352800" y="3314699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Hones, 1985 </a:t>
            </a:r>
            <a:r>
              <a:rPr lang="en-US" sz="1400" dirty="0">
                <a:latin typeface="Helvetica" pitchFamily="2" charset="0"/>
                <a:sym typeface="Wingdings" pitchFamily="2" charset="2"/>
              </a:rPr>
              <a:t></a:t>
            </a:r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9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1426"/>
            <a:ext cx="7924800" cy="5386090"/>
          </a:xfrm>
        </p:spPr>
        <p:txBody>
          <a:bodyPr wrap="square">
            <a:spAutoFit/>
          </a:bodyPr>
          <a:lstStyle/>
          <a:p>
            <a:pPr algn="l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A big topic with 1000s of papers and probably more opinions than attendees at this workshop.  Discovered in 1965 (Norman Ness); up to 3,500 RE long. No time to go deep, but I’ll try to be comprehensive and convey the basic properties and the underlying physics.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*    The magnetic field.  Not so simple and smooth.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*    How does the plasma get in?  Very sneaky.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*    Why is it so hot?  Chokehold.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*    How does it move? Yes, it really is 3-dimensional.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*    Where does it end up? Not an easy path.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  <a:t>*    Substorms, and a historical perspective.  2 minutes is all it       		takes to confuse science.</a:t>
            </a:r>
            <a:br>
              <a:rPr lang="en-GB" sz="2000" dirty="0">
                <a:latin typeface="Comic Sans MS" charset="0"/>
                <a:ea typeface="ＭＳ Ｐゴシック" charset="0"/>
                <a:cs typeface="Comic Sans MS" charset="0"/>
              </a:rPr>
            </a:br>
            <a:endParaRPr lang="en-GB" sz="2400" dirty="0"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381000" y="2286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Outline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152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The plasma sheet is inherently 3d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36557"/>
            <a:ext cx="441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100+ satellites would help 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How many BBFs/DFs?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Their size?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Their structure?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Their dependence on geophysical conditions?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Wedgelets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 to wedges?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Is a substorms just on big BBF?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Such mission were conceived 20+ years ago.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51E7CB-2264-504C-9A34-74E8F5BA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43000"/>
            <a:ext cx="2856221" cy="235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0C01F-21AA-3242-B9AE-9DC0394CE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297" y="3699320"/>
            <a:ext cx="4151126" cy="3006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2D4CCC-08AF-F449-8EF5-6150E800C035}"/>
              </a:ext>
            </a:extLst>
          </p:cNvPr>
          <p:cNvSpPr txBox="1"/>
          <p:nvPr/>
        </p:nvSpPr>
        <p:spPr>
          <a:xfrm>
            <a:off x="1676400" y="6234471"/>
            <a:ext cx="265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Raeder, Angelopoulos, 1998 </a:t>
            </a:r>
            <a:r>
              <a:rPr lang="en-US" sz="1400" dirty="0">
                <a:latin typeface="Helvetica" pitchFamily="2" charset="0"/>
                <a:sym typeface="Wingdings" pitchFamily="2" charset="2"/>
              </a:rPr>
              <a:t></a:t>
            </a:r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46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114300" y="67307"/>
            <a:ext cx="8915400" cy="6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Where does the plasma go?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1"/>
            <a:ext cx="88392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Most of it just blows out the back of the tail.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Some of it gets injected into the inner magnetosphere.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But it’s not easy.  The plasma must be low entropy (bubbles ) to break the barriers of the inner magnetosphere.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The bubbles eventually slow down and get embedded into the inner magnetosphere.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  <a:sym typeface="Wingdings" pitchFamily="2" charset="2"/>
              </a:rPr>
              <a:t>100+ satellites would help 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D4CCC-08AF-F449-8EF5-6150E800C035}"/>
              </a:ext>
            </a:extLst>
          </p:cNvPr>
          <p:cNvSpPr txBox="1"/>
          <p:nvPr/>
        </p:nvSpPr>
        <p:spPr>
          <a:xfrm>
            <a:off x="1676400" y="6234471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Cramer et al.,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202C2-CC78-1045-BCB6-15714E571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4" y="3117151"/>
            <a:ext cx="4335716" cy="293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1A3BA-E902-9A45-8582-6FFD1ED67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17151"/>
            <a:ext cx="4160832" cy="29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35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80133" y="0"/>
            <a:ext cx="8991600" cy="6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Historical perspective on substorms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4823" y="457200"/>
            <a:ext cx="8839200" cy="16203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At the beginning, GEM was organized into “campaigns” and working groups within the campaigns.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The “Tail and Substorm Campaign” was one of those.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Back in those days text was actually printed on paper.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 memorable contribution came from Chris Russell.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D6781-0600-494E-B420-2F7AC1E38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38400"/>
            <a:ext cx="3161155" cy="4248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E224FF-521E-774A-819F-E68D5F59C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534" y="2523961"/>
            <a:ext cx="435627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80133" y="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The NENL model, according to CTR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3733800" cy="55827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The Near-Earth Neutral Line model (NENL) in terms of magnetic flux.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Dayside reconnection dominates during growth phase.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Then magnetic reconnection in the middle tail turns on explosively, initiating the expansion phase.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Eventually slower convection returns the flux back to the dayside.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Even back then, not everyone agreed.  The number of opinions seemed to exceed the number of workshop participants.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The disagreement is at the heart of the 2-minute problem.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87367-AAE8-D745-8074-A3D1A466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82040"/>
            <a:ext cx="4021976" cy="53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9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15240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The 2-minute substorm problem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1589" y="4495800"/>
            <a:ext cx="3733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Various substorm expansion phase onset signatures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Within a 2-minute window they all overlap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E08B6-B010-8C4F-9926-BD63922A9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165555"/>
            <a:ext cx="4800600" cy="556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951AD-C4DB-4E41-AAB2-04E69F986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65555"/>
            <a:ext cx="4253179" cy="2930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DB9E7-0FE7-CC44-BB73-2636A93FE7AB}"/>
              </a:ext>
            </a:extLst>
          </p:cNvPr>
          <p:cNvSpPr txBox="1"/>
          <p:nvPr/>
        </p:nvSpPr>
        <p:spPr>
          <a:xfrm>
            <a:off x="820159" y="4064258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Slide stolen from Eric Donovan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D1003-729B-B548-91D5-38B433D9931B}"/>
              </a:ext>
            </a:extLst>
          </p:cNvPr>
          <p:cNvSpPr txBox="1"/>
          <p:nvPr/>
        </p:nvSpPr>
        <p:spPr>
          <a:xfrm>
            <a:off x="2210183" y="6420378"/>
            <a:ext cx="186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Meng &amp;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Liou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2004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67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15240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charset="0"/>
              </a:rPr>
              <a:t>Chris had an opinion on that too: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C9372-236B-D644-8FB2-20BAFAD0B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24541"/>
            <a:ext cx="6151123" cy="56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22860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A few years later Bob </a:t>
            </a:r>
            <a:r>
              <a:rPr lang="en-US" sz="2400" dirty="0" err="1">
                <a:solidFill>
                  <a:schemeClr val="tx2"/>
                </a:solidFill>
                <a:latin typeface="Comic Sans MS" charset="0"/>
              </a:rPr>
              <a:t>Strangeway</a:t>
            </a:r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 and I actually solved the 2-minute problem during a GEM poster session.  Obviously, we were extremely happy.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936A8-3BF8-8A44-8505-3A7959CAD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858000" cy="4337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187DB-9F7F-664E-B51F-886D7D27C0A7}"/>
              </a:ext>
            </a:extLst>
          </p:cNvPr>
          <p:cNvSpPr txBox="1"/>
          <p:nvPr/>
        </p:nvSpPr>
        <p:spPr>
          <a:xfrm>
            <a:off x="2083177" y="6044625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But there was a problem:</a:t>
            </a:r>
          </a:p>
        </p:txBody>
      </p:sp>
    </p:spTree>
    <p:extLst>
      <p:ext uri="{BB962C8B-B14F-4D97-AF65-F5344CB8AC3E}">
        <p14:creationId xmlns:p14="http://schemas.microsoft.com/office/powerpoint/2010/main" val="611392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6200" y="762000"/>
            <a:ext cx="8991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We were planning to make the announcement the next day in the plenary session.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Unfortunately, we drank too much and had forgotten the solution by then.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Very sad!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But there is hope: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990600" y="762000"/>
            <a:ext cx="723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Psychologist says: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If the exact circumstances of the memory loss can be recreated, there is a 50/50 chance that the lost memory can be recovered.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So, for the sake of science, GEM, please let’s go back to Snowmass!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Thank You!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The magnetic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457200" y="990600"/>
            <a:ext cx="830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Classic picture:  lobes, plasma sheet, current sheet.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Classic model:  come up with some current sheets, calculate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Or:  fit data to a mathematical description: </a:t>
            </a:r>
            <a:r>
              <a:rPr lang="en-US" sz="2000" dirty="0" err="1">
                <a:latin typeface="Comic Sans MS" panose="030F0902030302020204" pitchFamily="66" charset="0"/>
              </a:rPr>
              <a:t>Tsyganenko</a:t>
            </a:r>
            <a:r>
              <a:rPr lang="en-US" sz="2000" dirty="0">
                <a:latin typeface="Comic Sans MS" panose="030F0902030302020204" pitchFamily="66" charset="0"/>
              </a:rPr>
              <a:t> and others for 5 decades.  Improve for events.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Or a pressure equilibrium:  make sure p is constant on field lines: </a:t>
            </a:r>
            <a:r>
              <a:rPr lang="en-US" sz="2000" dirty="0" err="1">
                <a:latin typeface="Comic Sans MS" panose="030F0902030302020204" pitchFamily="66" charset="0"/>
              </a:rPr>
              <a:t>Birn</a:t>
            </a:r>
            <a:r>
              <a:rPr lang="en-US" sz="2000" dirty="0">
                <a:latin typeface="Comic Sans MS" panose="030F0902030302020204" pitchFamily="66" charset="0"/>
              </a:rPr>
              <a:t> et al., Rice group (numerical), …</a:t>
            </a:r>
            <a:br>
              <a:rPr lang="en-US" sz="2000" dirty="0">
                <a:latin typeface="Comic Sans MS" panose="030F0902030302020204" pitchFamily="66" charset="0"/>
              </a:rPr>
            </a:br>
            <a:br>
              <a:rPr lang="en-US" sz="2000" dirty="0">
                <a:latin typeface="Comic Sans MS" panose="030F0902030302020204" pitchFamily="66" charset="0"/>
              </a:rPr>
            </a:br>
            <a:br>
              <a:rPr lang="en-US" sz="2000" dirty="0">
                <a:latin typeface="Comic Sans MS" panose="030F0902030302020204" pitchFamily="66" charset="0"/>
              </a:rPr>
            </a:br>
            <a:br>
              <a:rPr lang="en-US" sz="2000" dirty="0">
                <a:latin typeface="Comic Sans MS" panose="030F0902030302020204" pitchFamily="66" charset="0"/>
              </a:rPr>
            </a:b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D2074-9FA2-FC4C-86E4-E52B3808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3048000"/>
            <a:ext cx="7315200" cy="3050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28FB8-FB05-0744-BE80-8B554CC9D632}"/>
              </a:ext>
            </a:extLst>
          </p:cNvPr>
          <p:cNvSpPr txBox="1"/>
          <p:nvPr/>
        </p:nvSpPr>
        <p:spPr>
          <a:xfrm>
            <a:off x="1962443" y="6400800"/>
            <a:ext cx="26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From N. </a:t>
            </a:r>
            <a:r>
              <a:rPr lang="en-US" sz="1400" dirty="0" err="1">
                <a:latin typeface="Helvetica" pitchFamily="2" charset="0"/>
              </a:rPr>
              <a:t>Tsyganenko’s</a:t>
            </a:r>
            <a:r>
              <a:rPr lang="en-US" sz="1400" dirty="0">
                <a:latin typeface="Helvetica" pitchFamily="2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248042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But it is not so smooth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507609" y="740831"/>
            <a:ext cx="502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The lobes tend to be smooth with very low plasma beta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Transient perturbations come either from the outside of from the plasma sheath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Typical example: Transient Compression Regions (TCRs)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28FB8-FB05-0744-BE80-8B554CC9D632}"/>
              </a:ext>
            </a:extLst>
          </p:cNvPr>
          <p:cNvSpPr txBox="1"/>
          <p:nvPr/>
        </p:nvSpPr>
        <p:spPr>
          <a:xfrm>
            <a:off x="3767933" y="6447121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Slavin</a:t>
            </a:r>
            <a:r>
              <a:rPr lang="en-US" sz="1400" dirty="0">
                <a:latin typeface="Helvetica" pitchFamily="2" charset="0"/>
              </a:rPr>
              <a:t> et al., 2003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474C6-289B-D04B-A386-679023192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34402"/>
            <a:ext cx="3893792" cy="2867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DC136-8A3D-AD40-97B7-29B1BE297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61" y="762000"/>
            <a:ext cx="2680939" cy="3127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69EFA6-50F6-5C4A-A5A3-1ACD4DCB0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861" y="3965377"/>
            <a:ext cx="268093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2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And the plasma sheet is often a mess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750073"/>
            <a:ext cx="5410200" cy="324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Almost always the plasma sheet is ‘turbulent.’  dB/B ~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But the turbulence may be quite atypical.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Because of the magnetic field, turbulent eddies are suppressed.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The turbulence is confined to a box.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The field lines are connected to the ionosphere </a:t>
            </a:r>
            <a:r>
              <a:rPr lang="en-US" sz="2000" dirty="0">
                <a:latin typeface="Comic Sans MS" panose="030F0902030302020204" pitchFamily="66" charset="0"/>
                <a:sym typeface="Wingdings" pitchFamily="2" charset="2"/>
              </a:rPr>
              <a:t> special </a:t>
            </a:r>
            <a:r>
              <a:rPr lang="en-US" sz="2000" dirty="0" err="1">
                <a:latin typeface="Comic Sans MS" panose="030F0902030302020204" pitchFamily="66" charset="0"/>
                <a:sym typeface="Wingdings" pitchFamily="2" charset="2"/>
              </a:rPr>
              <a:t>b.c.</a:t>
            </a:r>
            <a:r>
              <a:rPr lang="en-US" sz="2000" dirty="0">
                <a:latin typeface="Comic Sans MS" panose="030F0902030302020204" pitchFamily="66" charset="0"/>
                <a:sym typeface="Wingdings" pitchFamily="2" charset="2"/>
              </a:rPr>
              <a:t> with wave reflection.</a:t>
            </a:r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28FB8-FB05-0744-BE80-8B554CC9D632}"/>
              </a:ext>
            </a:extLst>
          </p:cNvPr>
          <p:cNvSpPr txBox="1"/>
          <p:nvPr/>
        </p:nvSpPr>
        <p:spPr>
          <a:xfrm>
            <a:off x="5486400" y="5869950"/>
            <a:ext cx="2284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Borovsky</a:t>
            </a:r>
            <a:r>
              <a:rPr lang="en-US" sz="1400" dirty="0">
                <a:latin typeface="Helvetica" pitchFamily="2" charset="0"/>
              </a:rPr>
              <a:t> &amp; </a:t>
            </a:r>
            <a:r>
              <a:rPr lang="en-US" sz="1400" dirty="0" err="1">
                <a:latin typeface="Helvetica" pitchFamily="2" charset="0"/>
              </a:rPr>
              <a:t>Funsten</a:t>
            </a:r>
            <a:r>
              <a:rPr lang="en-US" sz="1400" dirty="0">
                <a:latin typeface="Helvetica" pitchFamily="2" charset="0"/>
              </a:rPr>
              <a:t>, 2003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E161A-F419-0043-A413-28D5B456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75" y="4343400"/>
            <a:ext cx="3842825" cy="2266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E9B1C-C9B0-4246-9853-97CD4CDDC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990599"/>
            <a:ext cx="3276601" cy="45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52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What kind of a mess?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1010472"/>
            <a:ext cx="868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Nature of the turbulence:  Eddies or waves?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What kind of waves? Alfven? Slow mode? </a:t>
            </a:r>
            <a:r>
              <a:rPr lang="en-US" sz="2000" dirty="0" err="1">
                <a:latin typeface="Comic Sans MS" panose="030F0902030302020204" pitchFamily="66" charset="0"/>
              </a:rPr>
              <a:t>Magnetosonic</a:t>
            </a:r>
            <a:r>
              <a:rPr lang="en-US" sz="2000" dirty="0">
                <a:latin typeface="Comic Sans MS" panose="030F0902030302020204" pitchFamily="66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What drives it? Flow shear (BBFs, KH)? MHD instabilities? Firehose instability? Mirror instability? Kinetic instabilities? Direct driving by solar wind?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Consequences:  anomalous diffusion, (Taylor) viscosity, and resistivity.  Plasma mixing. Tangled field + chaotic particle orbits (percolation). Particle acceleration.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  <a:sym typeface="Wingdings" pitchFamily="2" charset="2"/>
              </a:rPr>
              <a:t>Dissipation and energy loss:  kinetic dissipation at small scales (SW like), energy dumped into the ionosphere (Alfvenic), energy going out the back of the tail (vortex shedding), energy injected into the inner magnetosphere.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  <a:sym typeface="Wingdings" pitchFamily="2" charset="2"/>
              </a:rPr>
              <a:t>It’s definitely not classical homogeneous turbulence!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  <a:sym typeface="Wingdings" pitchFamily="2" charset="2"/>
              </a:rPr>
              <a:t>Much work to do and a 100+ constellation mission would surely help!</a:t>
            </a:r>
            <a:endParaRPr lang="en-US" sz="2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34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How does the plasma get in?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1010472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The ionosphere is one source. Polar wind. Cusp ion fountain.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Oxygen, or He3/He4 can be used as a tracer.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O+ concentration is small during quiet times (a few percent) and rises during active times and with solar activity (F10.7).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5F4C9-3692-4248-87BB-031ACC2C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63" y="2590800"/>
            <a:ext cx="5580760" cy="3968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9E006-117A-B344-ABBF-A92E54DC87E8}"/>
              </a:ext>
            </a:extLst>
          </p:cNvPr>
          <p:cNvSpPr txBox="1"/>
          <p:nvPr/>
        </p:nvSpPr>
        <p:spPr>
          <a:xfrm>
            <a:off x="611945" y="6020972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Maggiolo &amp; Kistler 2014</a:t>
            </a:r>
          </a:p>
        </p:txBody>
      </p:sp>
    </p:spTree>
    <p:extLst>
      <p:ext uri="{BB962C8B-B14F-4D97-AF65-F5344CB8AC3E}">
        <p14:creationId xmlns:p14="http://schemas.microsoft.com/office/powerpoint/2010/main" val="78176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How does the plasma get in?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228600" y="709518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Solar wind plasma can enter through reconnection at the dayside.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Field lines loaded with solar wind plasma </a:t>
            </a:r>
            <a:r>
              <a:rPr lang="en-US" sz="1800" dirty="0" err="1">
                <a:latin typeface="Comic Sans MS" panose="030F0902030302020204" pitchFamily="66" charset="0"/>
              </a:rPr>
              <a:t>convect</a:t>
            </a:r>
            <a:r>
              <a:rPr lang="en-US" sz="1800" dirty="0">
                <a:latin typeface="Comic Sans MS" panose="030F0902030302020204" pitchFamily="66" charset="0"/>
              </a:rPr>
              <a:t> over the cusp and sink into the lobes.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In MHD terms this is a slow-mode expansion fan.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The plasma eventually reaches the plasma sheet and </a:t>
            </a:r>
            <a:r>
              <a:rPr lang="en-US" sz="1800" dirty="0" err="1">
                <a:latin typeface="Comic Sans MS" panose="030F0902030302020204" pitchFamily="66" charset="0"/>
              </a:rPr>
              <a:t>convects</a:t>
            </a:r>
            <a:r>
              <a:rPr lang="en-US" sz="1800" dirty="0">
                <a:latin typeface="Comic Sans MS" panose="030F0902030302020204" pitchFamily="66" charset="0"/>
              </a:rPr>
              <a:t> earthward.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This makes the hot, tenuous plasma sheet (a few keV, &lt;1/cc).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But it’s certainly not as 2d like in the figure.  IMF is rarely purely south, and there is probably no such thing as a stationary distant x-line.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707BF-C260-C742-9205-B60B01D8D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394095"/>
            <a:ext cx="7162800" cy="32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9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The Cold Dense Plasma Sheet (CDPS)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206045" y="1016421"/>
            <a:ext cx="525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During northward IMF the plasma sheet gets colder and denser.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There is mixing of cold and hot populations, and the cooling takes hours.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Dual lobe reconnection, KH waves, or diffusion.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BDDC3-1308-9546-87FF-0564F422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955" y="838200"/>
            <a:ext cx="3048000" cy="3965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E2B8A-ECA6-A445-BEF7-8FA8A4DAF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86" y="3733800"/>
            <a:ext cx="3439056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37404-4E74-3A44-A957-B5EEBAEA8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005" y="3810000"/>
            <a:ext cx="4171950" cy="2859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78E80-F705-734E-9325-B70F1565D720}"/>
              </a:ext>
            </a:extLst>
          </p:cNvPr>
          <p:cNvSpPr txBox="1"/>
          <p:nvPr/>
        </p:nvSpPr>
        <p:spPr>
          <a:xfrm>
            <a:off x="3689071" y="3101561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Wing et al., 2014</a:t>
            </a:r>
          </a:p>
        </p:txBody>
      </p:sp>
    </p:spTree>
    <p:extLst>
      <p:ext uri="{BB962C8B-B14F-4D97-AF65-F5344CB8AC3E}">
        <p14:creationId xmlns:p14="http://schemas.microsoft.com/office/powerpoint/2010/main" val="3715578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2004:Templates:Presentations:Designs:Borealis</Template>
  <TotalTime>19983</TotalTime>
  <Words>1770</Words>
  <Application>Microsoft Macintosh PowerPoint</Application>
  <PresentationFormat>On-screen Show (4:3)</PresentationFormat>
  <Paragraphs>180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Comic Sans MS</vt:lpstr>
      <vt:lpstr>Helvetica</vt:lpstr>
      <vt:lpstr>Times New Roman</vt:lpstr>
      <vt:lpstr>Wingdings</vt:lpstr>
      <vt:lpstr>Default Design</vt:lpstr>
      <vt:lpstr>The Magnetotail GEM 30th Anniversary Edition</vt:lpstr>
      <vt:lpstr>  A big topic with 1000s of papers and probably more opinions than attendees at this workshop.  Discovered in 1965 (Norman Ness); up to 3,500 RE long. No time to go deep, but I’ll try to be comprehensive and convey the basic properties and the underlying physics.   *    The magnetic field.  Not so simple and smooth. *    How does the plasma get in?  Very sneaky. *    Why is it so hot?  Chokehold. *    How does it move? Yes, it really is 3-dimensional. *    Where does it end up? Not an easy path. *    Substorms, and a historical perspective.  2 minutes is all it         takes to confuse science.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 entropy  (p/N^gamma) is an important tracer for plasma in the magnetosphere.  Ideally, specific entropy should be conserved.  However, the populations in the magnetosphere differ by orders of magnitude from the magnetosheath.  </vt:lpstr>
      <vt:lpstr>Scatterplot redux w/THEMIS &amp; MMS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Ballooning Instability in the Near-Earth Magnetotail: Theory, Simulation, and Observation</dc:title>
  <dc:creator>Zhu Ping</dc:creator>
  <cp:lastModifiedBy>Joachim Raeder</cp:lastModifiedBy>
  <cp:revision>186</cp:revision>
  <cp:lastPrinted>2012-08-09T11:39:01Z</cp:lastPrinted>
  <dcterms:created xsi:type="dcterms:W3CDTF">2012-08-15T00:28:00Z</dcterms:created>
  <dcterms:modified xsi:type="dcterms:W3CDTF">2021-07-29T16:42:11Z</dcterms:modified>
</cp:coreProperties>
</file>